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52" r:id="rId1"/>
    <p:sldMasterId id="2147484966" r:id="rId2"/>
  </p:sldMasterIdLst>
  <p:notesMasterIdLst>
    <p:notesMasterId r:id="rId135"/>
  </p:notesMasterIdLst>
  <p:handoutMasterIdLst>
    <p:handoutMasterId r:id="rId136"/>
  </p:handoutMasterIdLst>
  <p:sldIdLst>
    <p:sldId id="441" r:id="rId3"/>
    <p:sldId id="1460" r:id="rId4"/>
    <p:sldId id="1415" r:id="rId5"/>
    <p:sldId id="1416" r:id="rId6"/>
    <p:sldId id="1169" r:id="rId7"/>
    <p:sldId id="1461" r:id="rId8"/>
    <p:sldId id="1289" r:id="rId9"/>
    <p:sldId id="1167" r:id="rId10"/>
    <p:sldId id="1287" r:id="rId11"/>
    <p:sldId id="1368" r:id="rId12"/>
    <p:sldId id="1168" r:id="rId13"/>
    <p:sldId id="1290" r:id="rId14"/>
    <p:sldId id="1293" r:id="rId15"/>
    <p:sldId id="1294" r:id="rId16"/>
    <p:sldId id="1367" r:id="rId17"/>
    <p:sldId id="1303" r:id="rId18"/>
    <p:sldId id="1305" r:id="rId19"/>
    <p:sldId id="1417" r:id="rId20"/>
    <p:sldId id="1363" r:id="rId21"/>
    <p:sldId id="1414" r:id="rId22"/>
    <p:sldId id="1364" r:id="rId23"/>
    <p:sldId id="1462" r:id="rId24"/>
    <p:sldId id="1447" r:id="rId25"/>
    <p:sldId id="1319" r:id="rId26"/>
    <p:sldId id="1419" r:id="rId27"/>
    <p:sldId id="1321" r:id="rId28"/>
    <p:sldId id="1322" r:id="rId29"/>
    <p:sldId id="1324" r:id="rId30"/>
    <p:sldId id="1325" r:id="rId31"/>
    <p:sldId id="1448" r:id="rId32"/>
    <p:sldId id="1449" r:id="rId33"/>
    <p:sldId id="1432" r:id="rId34"/>
    <p:sldId id="1430" r:id="rId35"/>
    <p:sldId id="1327" r:id="rId36"/>
    <p:sldId id="1439" r:id="rId37"/>
    <p:sldId id="1437" r:id="rId38"/>
    <p:sldId id="1425" r:id="rId39"/>
    <p:sldId id="1450" r:id="rId40"/>
    <p:sldId id="1371" r:id="rId41"/>
    <p:sldId id="1463" r:id="rId42"/>
    <p:sldId id="1428" r:id="rId43"/>
    <p:sldId id="1350" r:id="rId44"/>
    <p:sldId id="1352" r:id="rId45"/>
    <p:sldId id="1353" r:id="rId46"/>
    <p:sldId id="1354" r:id="rId47"/>
    <p:sldId id="1396" r:id="rId48"/>
    <p:sldId id="1429" r:id="rId49"/>
    <p:sldId id="1330" r:id="rId50"/>
    <p:sldId id="1338" r:id="rId51"/>
    <p:sldId id="1441" r:id="rId52"/>
    <p:sldId id="1442" r:id="rId53"/>
    <p:sldId id="1443" r:id="rId54"/>
    <p:sldId id="1454" r:id="rId55"/>
    <p:sldId id="1451" r:id="rId56"/>
    <p:sldId id="1375" r:id="rId57"/>
    <p:sldId id="1464" r:id="rId58"/>
    <p:sldId id="1421" r:id="rId59"/>
    <p:sldId id="1390" r:id="rId60"/>
    <p:sldId id="1445" r:id="rId61"/>
    <p:sldId id="1456" r:id="rId62"/>
    <p:sldId id="1393" r:id="rId63"/>
    <p:sldId id="1340" r:id="rId64"/>
    <p:sldId id="1341" r:id="rId65"/>
    <p:sldId id="1388" r:id="rId66"/>
    <p:sldId id="1343" r:id="rId67"/>
    <p:sldId id="1446" r:id="rId68"/>
    <p:sldId id="1392" r:id="rId69"/>
    <p:sldId id="1391" r:id="rId70"/>
    <p:sldId id="1458" r:id="rId71"/>
    <p:sldId id="1459" r:id="rId72"/>
    <p:sldId id="1452" r:id="rId73"/>
    <p:sldId id="1373" r:id="rId74"/>
    <p:sldId id="1499" r:id="rId75"/>
    <p:sldId id="1401" r:id="rId76"/>
    <p:sldId id="1466" r:id="rId77"/>
    <p:sldId id="1468" r:id="rId78"/>
    <p:sldId id="1467" r:id="rId79"/>
    <p:sldId id="1474" r:id="rId80"/>
    <p:sldId id="1403" r:id="rId81"/>
    <p:sldId id="1476" r:id="rId82"/>
    <p:sldId id="1298" r:id="rId83"/>
    <p:sldId id="1366" r:id="rId84"/>
    <p:sldId id="1472" r:id="rId85"/>
    <p:sldId id="1306" r:id="rId86"/>
    <p:sldId id="1477" r:id="rId87"/>
    <p:sldId id="1469" r:id="rId88"/>
    <p:sldId id="1482" r:id="rId89"/>
    <p:sldId id="1481" r:id="rId90"/>
    <p:sldId id="1475" r:id="rId91"/>
    <p:sldId id="1480" r:id="rId92"/>
    <p:sldId id="1402" r:id="rId93"/>
    <p:sldId id="1483" r:id="rId94"/>
    <p:sldId id="1372" r:id="rId95"/>
    <p:sldId id="1500" r:id="rId96"/>
    <p:sldId id="1406" r:id="rId97"/>
    <p:sldId id="1299" r:id="rId98"/>
    <p:sldId id="1484" r:id="rId99"/>
    <p:sldId id="1301" r:id="rId100"/>
    <p:sldId id="1411" r:id="rId101"/>
    <p:sldId id="1407" r:id="rId102"/>
    <p:sldId id="1318" r:id="rId103"/>
    <p:sldId id="1486" r:id="rId104"/>
    <p:sldId id="1487" r:id="rId105"/>
    <p:sldId id="1488" r:id="rId106"/>
    <p:sldId id="1489" r:id="rId107"/>
    <p:sldId id="1410" r:id="rId108"/>
    <p:sldId id="1490" r:id="rId109"/>
    <p:sldId id="1485" r:id="rId110"/>
    <p:sldId id="1309" r:id="rId111"/>
    <p:sldId id="1310" r:id="rId112"/>
    <p:sldId id="1311" r:id="rId113"/>
    <p:sldId id="1380" r:id="rId114"/>
    <p:sldId id="1491" r:id="rId115"/>
    <p:sldId id="1377" r:id="rId116"/>
    <p:sldId id="1501" r:id="rId117"/>
    <p:sldId id="1492" r:id="rId118"/>
    <p:sldId id="1493" r:id="rId119"/>
    <p:sldId id="1140" r:id="rId120"/>
    <p:sldId id="1128" r:id="rId121"/>
    <p:sldId id="1304" r:id="rId122"/>
    <p:sldId id="1494" r:id="rId123"/>
    <p:sldId id="1316" r:id="rId124"/>
    <p:sldId id="1397" r:id="rId125"/>
    <p:sldId id="1495" r:id="rId126"/>
    <p:sldId id="1496" r:id="rId127"/>
    <p:sldId id="1317" r:id="rId128"/>
    <p:sldId id="1502" r:id="rId129"/>
    <p:sldId id="1497" r:id="rId130"/>
    <p:sldId id="1498" r:id="rId131"/>
    <p:sldId id="1479" r:id="rId132"/>
    <p:sldId id="1358" r:id="rId133"/>
    <p:sldId id="372" r:id="rId134"/>
  </p:sldIdLst>
  <p:sldSz cx="9144000" cy="6858000" type="screen4x3"/>
  <p:notesSz cx="7099300" cy="10234613"/>
  <p:defaultTextStyle>
    <a:defPPr>
      <a:defRPr lang="ko-KR"/>
    </a:defPPr>
    <a:lvl1pPr algn="l" rtl="0" eaLnBrk="0" fontAlgn="base" hangingPunct="0">
      <a:spcBef>
        <a:spcPct val="0"/>
      </a:spcBef>
      <a:spcAft>
        <a:spcPct val="0"/>
      </a:spcAft>
      <a:defRPr kern="1200">
        <a:solidFill>
          <a:schemeClr val="tx1"/>
        </a:solidFill>
        <a:latin typeface="Times New Roman" pitchFamily="18" charset="0"/>
        <a:ea typeface="굴림" pitchFamily="50" charset="-127"/>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굴림" pitchFamily="50" charset="-127"/>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굴림" pitchFamily="50" charset="-127"/>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굴림" pitchFamily="50" charset="-127"/>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굴림" pitchFamily="50" charset="-127"/>
        <a:cs typeface="+mn-cs"/>
      </a:defRPr>
    </a:lvl5pPr>
    <a:lvl6pPr marL="2286000" algn="l" defTabSz="914400" rtl="0" eaLnBrk="1" latinLnBrk="1" hangingPunct="1">
      <a:defRPr kern="1200">
        <a:solidFill>
          <a:schemeClr val="tx1"/>
        </a:solidFill>
        <a:latin typeface="Times New Roman" pitchFamily="18" charset="0"/>
        <a:ea typeface="굴림" pitchFamily="50" charset="-127"/>
        <a:cs typeface="+mn-cs"/>
      </a:defRPr>
    </a:lvl6pPr>
    <a:lvl7pPr marL="2743200" algn="l" defTabSz="914400" rtl="0" eaLnBrk="1" latinLnBrk="1" hangingPunct="1">
      <a:defRPr kern="1200">
        <a:solidFill>
          <a:schemeClr val="tx1"/>
        </a:solidFill>
        <a:latin typeface="Times New Roman" pitchFamily="18" charset="0"/>
        <a:ea typeface="굴림" pitchFamily="50" charset="-127"/>
        <a:cs typeface="+mn-cs"/>
      </a:defRPr>
    </a:lvl7pPr>
    <a:lvl8pPr marL="3200400" algn="l" defTabSz="914400" rtl="0" eaLnBrk="1" latinLnBrk="1" hangingPunct="1">
      <a:defRPr kern="1200">
        <a:solidFill>
          <a:schemeClr val="tx1"/>
        </a:solidFill>
        <a:latin typeface="Times New Roman" pitchFamily="18" charset="0"/>
        <a:ea typeface="굴림" pitchFamily="50" charset="-127"/>
        <a:cs typeface="+mn-cs"/>
      </a:defRPr>
    </a:lvl8pPr>
    <a:lvl9pPr marL="3657600" algn="l" defTabSz="914400" rtl="0" eaLnBrk="1" latinLnBrk="1" hangingPunct="1">
      <a:defRPr kern="1200">
        <a:solidFill>
          <a:schemeClr val="tx1"/>
        </a:solidFill>
        <a:latin typeface="Times New Roman" pitchFamily="18" charset="0"/>
        <a:ea typeface="굴림" pitchFamily="50"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C6E81E"/>
    <a:srgbClr val="CC0000"/>
    <a:srgbClr val="666633"/>
    <a:srgbClr val="800000"/>
    <a:srgbClr val="663300"/>
    <a:srgbClr val="996633"/>
    <a:srgbClr val="CC33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2373" autoAdjust="0"/>
  </p:normalViewPr>
  <p:slideViewPr>
    <p:cSldViewPr>
      <p:cViewPr varScale="1">
        <p:scale>
          <a:sx n="77" d="100"/>
          <a:sy n="77" d="100"/>
        </p:scale>
        <p:origin x="60" y="570"/>
      </p:cViewPr>
      <p:guideLst>
        <p:guide orient="horz" pos="2160"/>
        <p:guide pos="2880"/>
      </p:guideLst>
    </p:cSldViewPr>
  </p:slideViewPr>
  <p:outlineViewPr>
    <p:cViewPr>
      <p:scale>
        <a:sx n="33" d="100"/>
        <a:sy n="33" d="100"/>
      </p:scale>
      <p:origin x="0" y="8170"/>
    </p:cViewPr>
  </p:outlineViewPr>
  <p:notesTextViewPr>
    <p:cViewPr>
      <p:scale>
        <a:sx n="3" d="2"/>
        <a:sy n="3" d="2"/>
      </p:scale>
      <p:origin x="0" y="0"/>
    </p:cViewPr>
  </p:notesTextViewPr>
  <p:sorterViewPr>
    <p:cViewPr varScale="1">
      <p:scale>
        <a:sx n="1" d="1"/>
        <a:sy n="1" d="1"/>
      </p:scale>
      <p:origin x="0" y="-12492"/>
    </p:cViewPr>
  </p:sorterViewPr>
  <p:notesViewPr>
    <p:cSldViewPr>
      <p:cViewPr varScale="1">
        <p:scale>
          <a:sx n="82" d="100"/>
          <a:sy n="82" d="100"/>
        </p:scale>
        <p:origin x="1038" y="6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5445" tIns="47723" rIns="95445" bIns="47723" numCol="1" anchor="t" anchorCtr="0" compatLnSpc="1">
            <a:prstTxWarp prst="textNoShape">
              <a:avLst/>
            </a:prstTxWarp>
          </a:bodyPr>
          <a:lstStyle>
            <a:lvl1pPr eaLnBrk="1" latinLnBrk="1" hangingPunct="1">
              <a:defRPr kumimoji="1" sz="1300">
                <a:latin typeface="굴림" pitchFamily="50" charset="-127"/>
                <a:ea typeface="굴림" pitchFamily="50" charset="-127"/>
              </a:defRPr>
            </a:lvl1pPr>
          </a:lstStyle>
          <a:p>
            <a:pPr>
              <a:defRPr/>
            </a:pPr>
            <a:endParaRPr lang="en-US" altLang="ko-KR"/>
          </a:p>
        </p:txBody>
      </p:sp>
      <p:sp>
        <p:nvSpPr>
          <p:cNvPr id="109571"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5445" tIns="47723" rIns="95445" bIns="47723" numCol="1" anchor="t" anchorCtr="0" compatLnSpc="1">
            <a:prstTxWarp prst="textNoShape">
              <a:avLst/>
            </a:prstTxWarp>
          </a:bodyPr>
          <a:lstStyle>
            <a:lvl1pPr algn="r" eaLnBrk="1" latinLnBrk="1" hangingPunct="1">
              <a:defRPr kumimoji="1" sz="1300">
                <a:latin typeface="굴림" pitchFamily="50" charset="-127"/>
                <a:ea typeface="굴림" pitchFamily="50" charset="-127"/>
              </a:defRPr>
            </a:lvl1pPr>
          </a:lstStyle>
          <a:p>
            <a:pPr>
              <a:defRPr/>
            </a:pPr>
            <a:endParaRPr lang="en-US" altLang="ko-KR"/>
          </a:p>
        </p:txBody>
      </p:sp>
      <p:sp>
        <p:nvSpPr>
          <p:cNvPr id="109572"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5445" tIns="47723" rIns="95445" bIns="47723" numCol="1" anchor="b" anchorCtr="0" compatLnSpc="1">
            <a:prstTxWarp prst="textNoShape">
              <a:avLst/>
            </a:prstTxWarp>
          </a:bodyPr>
          <a:lstStyle>
            <a:lvl1pPr eaLnBrk="1" latinLnBrk="1" hangingPunct="1">
              <a:defRPr kumimoji="1" sz="1300">
                <a:latin typeface="굴림" pitchFamily="50" charset="-127"/>
                <a:ea typeface="굴림" pitchFamily="50" charset="-127"/>
              </a:defRPr>
            </a:lvl1pPr>
          </a:lstStyle>
          <a:p>
            <a:pPr>
              <a:defRPr/>
            </a:pPr>
            <a:endParaRPr lang="en-US" altLang="ko-KR"/>
          </a:p>
        </p:txBody>
      </p:sp>
      <p:sp>
        <p:nvSpPr>
          <p:cNvPr id="109573"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5445" tIns="47723" rIns="95445" bIns="47723" numCol="1" anchor="b" anchorCtr="0" compatLnSpc="1">
            <a:prstTxWarp prst="textNoShape">
              <a:avLst/>
            </a:prstTxWarp>
          </a:bodyPr>
          <a:lstStyle>
            <a:lvl1pPr algn="r" eaLnBrk="1" latinLnBrk="1" hangingPunct="1">
              <a:defRPr kumimoji="1" sz="1300" smtClean="0">
                <a:latin typeface="굴림" pitchFamily="50" charset="-127"/>
              </a:defRPr>
            </a:lvl1pPr>
          </a:lstStyle>
          <a:p>
            <a:pPr>
              <a:defRPr/>
            </a:pPr>
            <a:fld id="{4CDA17DB-57E4-4487-BD17-2004AE3F0B8F}" type="slidenum">
              <a:rPr lang="en-US" altLang="ko-KR"/>
              <a:pPr>
                <a:defRPr/>
              </a:pPr>
              <a:t>‹#›</a:t>
            </a:fld>
            <a:endParaRPr lang="en-US" altLang="ko-KR"/>
          </a:p>
        </p:txBody>
      </p:sp>
    </p:spTree>
    <p:extLst>
      <p:ext uri="{BB962C8B-B14F-4D97-AF65-F5344CB8AC3E}">
        <p14:creationId xmlns:p14="http://schemas.microsoft.com/office/powerpoint/2010/main" val="2757019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5445" tIns="47723" rIns="95445" bIns="47723" numCol="1" anchor="t" anchorCtr="0" compatLnSpc="1">
            <a:prstTxWarp prst="textNoShape">
              <a:avLst/>
            </a:prstTxWarp>
          </a:bodyPr>
          <a:lstStyle>
            <a:lvl1pPr>
              <a:defRPr sz="1300">
                <a:latin typeface="Arial" charset="0"/>
                <a:ea typeface="굴림" pitchFamily="50" charset="-127"/>
              </a:defRPr>
            </a:lvl1pPr>
          </a:lstStyle>
          <a:p>
            <a:pPr>
              <a:defRPr/>
            </a:pPr>
            <a:endParaRPr lang="en-US" altLang="ko-KR"/>
          </a:p>
        </p:txBody>
      </p:sp>
      <p:sp>
        <p:nvSpPr>
          <p:cNvPr id="26627"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5445" tIns="47723" rIns="95445" bIns="47723" numCol="1" anchor="t" anchorCtr="0" compatLnSpc="1">
            <a:prstTxWarp prst="textNoShape">
              <a:avLst/>
            </a:prstTxWarp>
          </a:bodyPr>
          <a:lstStyle>
            <a:lvl1pPr algn="r">
              <a:defRPr sz="1300">
                <a:latin typeface="Arial" charset="0"/>
                <a:ea typeface="굴림" pitchFamily="50" charset="-127"/>
              </a:defRPr>
            </a:lvl1pPr>
          </a:lstStyle>
          <a:p>
            <a:pPr>
              <a:defRPr/>
            </a:pPr>
            <a:fld id="{9BEC7DE2-9845-474E-ABEE-C6EBD84734EE}" type="datetimeFigureOut">
              <a:rPr lang="ko-KR" altLang="en-US"/>
              <a:pPr>
                <a:defRPr/>
              </a:pPr>
              <a:t>2018-11-23</a:t>
            </a:fld>
            <a:endParaRPr lang="en-US" altLang="ko-KR"/>
          </a:p>
        </p:txBody>
      </p:sp>
      <p:sp>
        <p:nvSpPr>
          <p:cNvPr id="15974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9"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5445" tIns="47723" rIns="95445" bIns="47723" numCol="1" anchor="t" anchorCtr="0" compatLnSpc="1">
            <a:prstTxWarp prst="textNoShape">
              <a:avLst/>
            </a:prstTxWarp>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26630"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5445" tIns="47723" rIns="95445" bIns="47723" numCol="1" anchor="b" anchorCtr="0" compatLnSpc="1">
            <a:prstTxWarp prst="textNoShape">
              <a:avLst/>
            </a:prstTxWarp>
          </a:bodyPr>
          <a:lstStyle>
            <a:lvl1pPr>
              <a:defRPr sz="1300">
                <a:latin typeface="Arial" charset="0"/>
                <a:ea typeface="굴림" pitchFamily="50" charset="-127"/>
              </a:defRPr>
            </a:lvl1pPr>
          </a:lstStyle>
          <a:p>
            <a:pPr>
              <a:defRPr/>
            </a:pPr>
            <a:endParaRPr lang="en-US" altLang="ko-KR"/>
          </a:p>
        </p:txBody>
      </p:sp>
      <p:sp>
        <p:nvSpPr>
          <p:cNvPr id="26631"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5445" tIns="47723" rIns="95445" bIns="47723" numCol="1" anchor="b" anchorCtr="0" compatLnSpc="1">
            <a:prstTxWarp prst="textNoShape">
              <a:avLst/>
            </a:prstTxWarp>
          </a:bodyPr>
          <a:lstStyle>
            <a:lvl1pPr algn="r">
              <a:defRPr sz="1300" smtClean="0">
                <a:latin typeface="Arial" charset="0"/>
              </a:defRPr>
            </a:lvl1pPr>
          </a:lstStyle>
          <a:p>
            <a:pPr>
              <a:defRPr/>
            </a:pPr>
            <a:fld id="{9F0D2BD2-E627-468F-A0B0-CA72FA5BDCD1}" type="slidenum">
              <a:rPr lang="ko-KR" altLang="en-US"/>
              <a:pPr>
                <a:defRPr/>
              </a:pPr>
              <a:t>‹#›</a:t>
            </a:fld>
            <a:endParaRPr lang="en-US" altLang="ko-KR"/>
          </a:p>
        </p:txBody>
      </p:sp>
    </p:spTree>
    <p:extLst>
      <p:ext uri="{BB962C8B-B14F-4D97-AF65-F5344CB8AC3E}">
        <p14:creationId xmlns:p14="http://schemas.microsoft.com/office/powerpoint/2010/main" val="134851161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맑은 고딕" pitchFamily="50" charset="-127"/>
        <a:ea typeface="맑은 고딕" pitchFamily="50" charset="-127"/>
        <a:cs typeface="+mn-cs"/>
      </a:defRPr>
    </a:lvl1pPr>
    <a:lvl2pPr marL="457200" algn="l" rtl="0" eaLnBrk="0" fontAlgn="base" latinLnBrk="1" hangingPunct="0">
      <a:spcBef>
        <a:spcPct val="30000"/>
      </a:spcBef>
      <a:spcAft>
        <a:spcPct val="0"/>
      </a:spcAft>
      <a:defRPr sz="1200" kern="1200">
        <a:solidFill>
          <a:schemeClr val="tx1"/>
        </a:solidFill>
        <a:latin typeface="맑은 고딕" pitchFamily="50" charset="-127"/>
        <a:ea typeface="맑은 고딕" pitchFamily="50" charset="-127"/>
        <a:cs typeface="+mn-cs"/>
      </a:defRPr>
    </a:lvl2pPr>
    <a:lvl3pPr marL="914400" algn="l" rtl="0" eaLnBrk="0" fontAlgn="base" latinLnBrk="1" hangingPunct="0">
      <a:spcBef>
        <a:spcPct val="30000"/>
      </a:spcBef>
      <a:spcAft>
        <a:spcPct val="0"/>
      </a:spcAft>
      <a:defRPr sz="1200" kern="1200">
        <a:solidFill>
          <a:schemeClr val="tx1"/>
        </a:solidFill>
        <a:latin typeface="맑은 고딕" pitchFamily="50" charset="-127"/>
        <a:ea typeface="맑은 고딕" pitchFamily="50" charset="-127"/>
        <a:cs typeface="+mn-cs"/>
      </a:defRPr>
    </a:lvl3pPr>
    <a:lvl4pPr marL="1371600" algn="l" rtl="0" eaLnBrk="0" fontAlgn="base" latinLnBrk="1" hangingPunct="0">
      <a:spcBef>
        <a:spcPct val="30000"/>
      </a:spcBef>
      <a:spcAft>
        <a:spcPct val="0"/>
      </a:spcAft>
      <a:defRPr sz="1200" kern="1200">
        <a:solidFill>
          <a:schemeClr val="tx1"/>
        </a:solidFill>
        <a:latin typeface="맑은 고딕" pitchFamily="50" charset="-127"/>
        <a:ea typeface="맑은 고딕" pitchFamily="50" charset="-127"/>
        <a:cs typeface="+mn-cs"/>
      </a:defRPr>
    </a:lvl4pPr>
    <a:lvl5pPr marL="1828800" algn="l" rtl="0" eaLnBrk="0" fontAlgn="base" latinLnBrk="1" hangingPunct="0">
      <a:spcBef>
        <a:spcPct val="30000"/>
      </a:spcBef>
      <a:spcAft>
        <a:spcPct val="0"/>
      </a:spcAft>
      <a:defRPr sz="1200" kern="1200">
        <a:solidFill>
          <a:schemeClr val="tx1"/>
        </a:solidFill>
        <a:latin typeface="맑은 고딕" pitchFamily="50" charset="-127"/>
        <a:ea typeface="맑은 고딕"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Computer_hardware" TargetMode="External"/><Relationship Id="rId3" Type="http://schemas.openxmlformats.org/officeDocument/2006/relationships/hyperlink" Target="https://en.wikipedia.org/wiki/Single_address_space_operating_system" TargetMode="External"/><Relationship Id="rId7" Type="http://schemas.openxmlformats.org/officeDocument/2006/relationships/hyperlink" Target="https://en.wikipedia.org/wiki/Hypervisor"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en.wikipedia.org/wiki/Unikernel#cite_note-unikernel.org-2" TargetMode="External"/><Relationship Id="rId5" Type="http://schemas.openxmlformats.org/officeDocument/2006/relationships/hyperlink" Target="https://en.wikipedia.org/wiki/Unikernel#cite_note-acmqueue-1" TargetMode="External"/><Relationship Id="rId4" Type="http://schemas.openxmlformats.org/officeDocument/2006/relationships/hyperlink" Target="https://en.wikipedia.org/wiki/Operating_system#Librar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idc.com/getdoc.jsp?containerId=IDC_P33207"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www.gartner.com/newsroom/id/3616417" TargetMode="External"/><Relationship Id="rId4" Type="http://schemas.openxmlformats.org/officeDocument/2006/relationships/hyperlink" Target="http://www.idc.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en.wikipedia.org/wiki/Computer_hardware" TargetMode="External"/><Relationship Id="rId3" Type="http://schemas.openxmlformats.org/officeDocument/2006/relationships/hyperlink" Target="https://en.wikipedia.org/wiki/Single_address_space_operating_system" TargetMode="External"/><Relationship Id="rId7" Type="http://schemas.openxmlformats.org/officeDocument/2006/relationships/hyperlink" Target="https://en.wikipedia.org/wiki/Hypervisor"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en.wikipedia.org/wiki/Unikernel#cite_note-unikernel.org-2" TargetMode="External"/><Relationship Id="rId5" Type="http://schemas.openxmlformats.org/officeDocument/2006/relationships/hyperlink" Target="https://en.wikipedia.org/wiki/Unikernel#cite_note-acmqueue-1" TargetMode="External"/><Relationship Id="rId4" Type="http://schemas.openxmlformats.org/officeDocument/2006/relationships/hyperlink" Target="https://en.wikipedia.org/wiki/Operating_system#Library"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https://cra.org/crn/2016/09/whistling-past-graveyard-end-moores-law-means-computing/differing-levels-of-disruption-in-computing/</a:t>
            </a:r>
          </a:p>
          <a:p>
            <a:endParaRPr lang="en-US" altLang="ko-KR" dirty="0" smtClean="0"/>
          </a:p>
          <a:p>
            <a:r>
              <a:rPr lang="en-US" altLang="ko-KR" dirty="0" smtClean="0"/>
              <a:t>https://www.3dincites.com/2016/05/challenges-and-solutions-for-eda-of-3d-chip-stacks/moore/</a:t>
            </a:r>
          </a:p>
          <a:p>
            <a:endParaRPr lang="en-US" altLang="ko-KR" dirty="0" smtClean="0"/>
          </a:p>
          <a:p>
            <a:r>
              <a:rPr lang="en-US" altLang="ko-KR" dirty="0" smtClean="0"/>
              <a:t>https://www.google.co.kr/search?sa=G&amp;hl=ko&amp;q=%EC%BB%B4%ED%93%A8%ED%84%B0&amp;tbm=isch&amp;tbs=simg:CAQSlQEJVLtQy0z-Qu4aiQELEKjU2AQaAggVDAsQsIynCBpiCmAIAxIojBLnBYsSkgGJEokBjAGFAsAFrAedNpw2tSjENfk27ifBNfo2kDXRNRowKEOl7zCsVBykcJ1hOZqqxsXz2tQfsswu9UFMZxKc3MF9hcBeEXHnv7cCrP95oM3ZIAQMCxCOrv4IGgoKCAgBEgQ4_1QgHDA&amp;ved=0ahUKEwjuqeuev-XeAhWJa7wKHbUuDUAQwg4IJygA&amp;biw=878&amp;bih=968#imgrc=Gw8Wjf3N2footM:</a:t>
            </a:r>
          </a:p>
          <a:p>
            <a:endParaRPr lang="en-US" altLang="ko-KR" dirty="0" smtClean="0"/>
          </a:p>
          <a:p>
            <a:r>
              <a:rPr lang="en-US" altLang="ko-KR" dirty="0" smtClean="0"/>
              <a:t>http://www.fsgamer.com/la-computacion-cognitiva-en-los-videojuegos.html</a:t>
            </a:r>
          </a:p>
          <a:p>
            <a:endParaRPr lang="en-US" altLang="ko-KR" dirty="0" smtClean="0"/>
          </a:p>
          <a:p>
            <a:r>
              <a:rPr lang="en-US" altLang="ko-KR" dirty="0" smtClean="0"/>
              <a:t>http://www.visualcapitalist.com/three-types-quantum-computers/</a:t>
            </a:r>
          </a:p>
          <a:p>
            <a:endParaRPr lang="en-US" altLang="ko-KR" dirty="0" smtClean="0"/>
          </a:p>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19</a:t>
            </a:fld>
            <a:endParaRPr lang="en-US" altLang="ko-KR"/>
          </a:p>
        </p:txBody>
      </p:sp>
    </p:spTree>
    <p:extLst>
      <p:ext uri="{BB962C8B-B14F-4D97-AF65-F5344CB8AC3E}">
        <p14:creationId xmlns:p14="http://schemas.microsoft.com/office/powerpoint/2010/main" val="1556506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49</a:t>
            </a:fld>
            <a:endParaRPr lang="en-US" altLang="ko-KR"/>
          </a:p>
        </p:txBody>
      </p:sp>
    </p:spTree>
    <p:extLst>
      <p:ext uri="{BB962C8B-B14F-4D97-AF65-F5344CB8AC3E}">
        <p14:creationId xmlns:p14="http://schemas.microsoft.com/office/powerpoint/2010/main" val="3347075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sz="1200" b="0" i="0" kern="1200" dirty="0" smtClean="0">
                <a:solidFill>
                  <a:schemeClr val="tx1"/>
                </a:solidFill>
                <a:effectLst/>
                <a:latin typeface="굴림" pitchFamily="50" charset="-127"/>
                <a:ea typeface="굴림" pitchFamily="50" charset="-127"/>
                <a:cs typeface="굴림" charset="0"/>
              </a:rPr>
              <a:t>A </a:t>
            </a:r>
            <a:r>
              <a:rPr kumimoji="1" lang="en-US" altLang="ko-KR" sz="1200" b="1" i="0" kern="1200" dirty="0" err="1" smtClean="0">
                <a:solidFill>
                  <a:schemeClr val="tx1"/>
                </a:solidFill>
                <a:effectLst/>
                <a:latin typeface="굴림" pitchFamily="50" charset="-127"/>
                <a:ea typeface="굴림" pitchFamily="50" charset="-127"/>
                <a:cs typeface="굴림" charset="0"/>
              </a:rPr>
              <a:t>unikernel</a:t>
            </a:r>
            <a:r>
              <a:rPr kumimoji="1" lang="en-US" altLang="ko-KR" sz="1200" b="0" i="0" kern="1200" dirty="0" smtClean="0">
                <a:solidFill>
                  <a:schemeClr val="tx1"/>
                </a:solidFill>
                <a:effectLst/>
                <a:latin typeface="굴림" pitchFamily="50" charset="-127"/>
                <a:ea typeface="굴림" pitchFamily="50" charset="-127"/>
                <a:cs typeface="굴림" charset="0"/>
              </a:rPr>
              <a:t> is a </a:t>
            </a:r>
            <a:r>
              <a:rPr kumimoji="1" lang="en-US" altLang="ko-KR" sz="1200" b="0" i="0" kern="1200" dirty="0" err="1" smtClean="0">
                <a:solidFill>
                  <a:schemeClr val="tx1"/>
                </a:solidFill>
                <a:effectLst/>
                <a:latin typeface="굴림" pitchFamily="50" charset="-127"/>
                <a:ea typeface="굴림" pitchFamily="50" charset="-127"/>
                <a:cs typeface="굴림" charset="0"/>
              </a:rPr>
              <a:t>specialised</a:t>
            </a:r>
            <a:r>
              <a:rPr kumimoji="1" lang="en-US" altLang="ko-KR" sz="1200" b="0" i="0" kern="1200" dirty="0" smtClean="0">
                <a:solidFill>
                  <a:schemeClr val="tx1"/>
                </a:solidFill>
                <a:effectLst/>
                <a:latin typeface="굴림" pitchFamily="50" charset="-127"/>
                <a:ea typeface="굴림" pitchFamily="50" charset="-127"/>
                <a:cs typeface="굴림" charset="0"/>
              </a:rPr>
              <a:t>, </a:t>
            </a:r>
            <a:r>
              <a:rPr kumimoji="1" lang="en-US" altLang="ko-KR" sz="1200" b="0" i="0" u="none" strike="noStrike" kern="1200" dirty="0" smtClean="0">
                <a:solidFill>
                  <a:schemeClr val="tx1"/>
                </a:solidFill>
                <a:effectLst/>
                <a:latin typeface="굴림" pitchFamily="50" charset="-127"/>
                <a:ea typeface="굴림" pitchFamily="50" charset="-127"/>
                <a:cs typeface="굴림" charset="0"/>
                <a:hlinkClick r:id="rId3" tooltip="Single address space operating system"/>
              </a:rPr>
              <a:t>single address space</a:t>
            </a:r>
            <a:r>
              <a:rPr kumimoji="1" lang="en-US" altLang="ko-KR" sz="1200" b="0" i="0" kern="1200" dirty="0" smtClean="0">
                <a:solidFill>
                  <a:schemeClr val="tx1"/>
                </a:solidFill>
                <a:effectLst/>
                <a:latin typeface="굴림" pitchFamily="50" charset="-127"/>
                <a:ea typeface="굴림" pitchFamily="50" charset="-127"/>
                <a:cs typeface="굴림" charset="0"/>
              </a:rPr>
              <a:t> machine image constructed by using </a:t>
            </a:r>
            <a:r>
              <a:rPr kumimoji="1" lang="en-US" altLang="ko-KR" sz="1200" b="0" i="0" u="none" strike="noStrike" kern="1200" dirty="0" smtClean="0">
                <a:solidFill>
                  <a:schemeClr val="tx1"/>
                </a:solidFill>
                <a:effectLst/>
                <a:latin typeface="굴림" pitchFamily="50" charset="-127"/>
                <a:ea typeface="굴림" pitchFamily="50" charset="-127"/>
                <a:cs typeface="굴림" charset="0"/>
                <a:hlinkClick r:id="rId4" tooltip="Operating system"/>
              </a:rPr>
              <a:t>library operating systems</a:t>
            </a:r>
            <a:r>
              <a:rPr kumimoji="1" lang="en-US" altLang="ko-KR" sz="1200" b="0" i="0" kern="1200" dirty="0" smtClean="0">
                <a:solidFill>
                  <a:schemeClr val="tx1"/>
                </a:solidFill>
                <a:effectLst/>
                <a:latin typeface="굴림" pitchFamily="50" charset="-127"/>
                <a:ea typeface="굴림" pitchFamily="50" charset="-127"/>
                <a:cs typeface="굴림" charset="0"/>
              </a:rPr>
              <a:t>.</a:t>
            </a:r>
            <a:r>
              <a:rPr kumimoji="1" lang="en-US" altLang="ko-KR" sz="1200" b="0" i="0" u="none" strike="noStrike" kern="1200" baseline="30000" dirty="0" smtClean="0">
                <a:solidFill>
                  <a:schemeClr val="tx1"/>
                </a:solidFill>
                <a:effectLst/>
                <a:latin typeface="굴림" pitchFamily="50" charset="-127"/>
                <a:ea typeface="굴림" pitchFamily="50" charset="-127"/>
                <a:cs typeface="굴림" charset="0"/>
                <a:hlinkClick r:id="rId5"/>
              </a:rPr>
              <a:t>[1]</a:t>
            </a:r>
            <a:r>
              <a:rPr kumimoji="1" lang="en-US" altLang="ko-KR" sz="1200" b="0" i="0" u="none" strike="noStrike" kern="1200" baseline="30000" dirty="0" smtClean="0">
                <a:solidFill>
                  <a:schemeClr val="tx1"/>
                </a:solidFill>
                <a:effectLst/>
                <a:latin typeface="굴림" pitchFamily="50" charset="-127"/>
                <a:ea typeface="굴림" pitchFamily="50" charset="-127"/>
                <a:cs typeface="굴림" charset="0"/>
                <a:hlinkClick r:id="rId6"/>
              </a:rPr>
              <a:t>[2]</a:t>
            </a:r>
            <a:r>
              <a:rPr kumimoji="1" lang="en-US" altLang="ko-KR" sz="1200" b="0" i="0" kern="1200" dirty="0" smtClean="0">
                <a:solidFill>
                  <a:schemeClr val="tx1"/>
                </a:solidFill>
                <a:effectLst/>
                <a:latin typeface="굴림" pitchFamily="50" charset="-127"/>
                <a:ea typeface="굴림" pitchFamily="50" charset="-127"/>
                <a:cs typeface="굴림" charset="0"/>
              </a:rPr>
              <a:t> A developer selects, from a modular stack, the minimal set of libraries which correspond to the OS constructs required for their application to run. These libraries are then compiled with the application and configuration code to build sealed, fixed-purpose images (</a:t>
            </a:r>
            <a:r>
              <a:rPr kumimoji="1" lang="en-US" altLang="ko-KR" sz="1200" b="0" i="0" kern="1200" dirty="0" err="1" smtClean="0">
                <a:solidFill>
                  <a:schemeClr val="tx1"/>
                </a:solidFill>
                <a:effectLst/>
                <a:latin typeface="굴림" pitchFamily="50" charset="-127"/>
                <a:ea typeface="굴림" pitchFamily="50" charset="-127"/>
                <a:cs typeface="굴림" charset="0"/>
              </a:rPr>
              <a:t>unikernels</a:t>
            </a:r>
            <a:r>
              <a:rPr kumimoji="1" lang="en-US" altLang="ko-KR" sz="1200" b="0" i="0" kern="1200" dirty="0" smtClean="0">
                <a:solidFill>
                  <a:schemeClr val="tx1"/>
                </a:solidFill>
                <a:effectLst/>
                <a:latin typeface="굴림" pitchFamily="50" charset="-127"/>
                <a:ea typeface="굴림" pitchFamily="50" charset="-127"/>
                <a:cs typeface="굴림" charset="0"/>
              </a:rPr>
              <a:t>) which run directly on a </a:t>
            </a:r>
            <a:r>
              <a:rPr kumimoji="1" lang="en-US" altLang="ko-KR" sz="1200" b="0" i="0" u="none" strike="noStrike" kern="1200" dirty="0" smtClean="0">
                <a:solidFill>
                  <a:schemeClr val="tx1"/>
                </a:solidFill>
                <a:effectLst/>
                <a:latin typeface="굴림" pitchFamily="50" charset="-127"/>
                <a:ea typeface="굴림" pitchFamily="50" charset="-127"/>
                <a:cs typeface="굴림" charset="0"/>
                <a:hlinkClick r:id="rId7" tooltip="Hypervisor"/>
              </a:rPr>
              <a:t>hypervisor</a:t>
            </a:r>
            <a:r>
              <a:rPr kumimoji="1" lang="en-US" altLang="ko-KR" sz="1200" b="0" i="0" kern="1200" dirty="0" smtClean="0">
                <a:solidFill>
                  <a:schemeClr val="tx1"/>
                </a:solidFill>
                <a:effectLst/>
                <a:latin typeface="굴림" pitchFamily="50" charset="-127"/>
                <a:ea typeface="굴림" pitchFamily="50" charset="-127"/>
                <a:cs typeface="굴림" charset="0"/>
              </a:rPr>
              <a:t> or </a:t>
            </a:r>
            <a:r>
              <a:rPr kumimoji="1" lang="en-US" altLang="ko-KR" sz="1200" b="0" i="0" u="none" strike="noStrike" kern="1200" dirty="0" err="1" smtClean="0">
                <a:solidFill>
                  <a:schemeClr val="tx1"/>
                </a:solidFill>
                <a:effectLst/>
                <a:latin typeface="굴림" pitchFamily="50" charset="-127"/>
                <a:ea typeface="굴림" pitchFamily="50" charset="-127"/>
                <a:cs typeface="굴림" charset="0"/>
                <a:hlinkClick r:id="rId8" tooltip="Computer hardware"/>
              </a:rPr>
              <a:t>hardware</a:t>
            </a:r>
            <a:r>
              <a:rPr kumimoji="1" lang="en-US" altLang="ko-KR" sz="1200" b="0" i="0" kern="1200" dirty="0" err="1" smtClean="0">
                <a:solidFill>
                  <a:schemeClr val="tx1"/>
                </a:solidFill>
                <a:effectLst/>
                <a:latin typeface="굴림" pitchFamily="50" charset="-127"/>
                <a:ea typeface="굴림" pitchFamily="50" charset="-127"/>
                <a:cs typeface="굴림" charset="0"/>
              </a:rPr>
              <a:t>without</a:t>
            </a:r>
            <a:r>
              <a:rPr kumimoji="1" lang="en-US" altLang="ko-KR" sz="1200" b="0" i="0" kern="1200" dirty="0" smtClean="0">
                <a:solidFill>
                  <a:schemeClr val="tx1"/>
                </a:solidFill>
                <a:effectLst/>
                <a:latin typeface="굴림" pitchFamily="50" charset="-127"/>
                <a:ea typeface="굴림" pitchFamily="50" charset="-127"/>
                <a:cs typeface="굴림" charset="0"/>
              </a:rPr>
              <a:t> an intervening OS such as Linux or Windows.</a:t>
            </a:r>
          </a:p>
          <a:p>
            <a:endParaRPr kumimoji="1" lang="en-US" altLang="ko-KR" sz="1200" b="0" i="0" kern="1200" dirty="0" smtClean="0">
              <a:solidFill>
                <a:schemeClr val="tx1"/>
              </a:solidFill>
              <a:effectLst/>
              <a:latin typeface="굴림" pitchFamily="50" charset="-127"/>
              <a:ea typeface="굴림" pitchFamily="50" charset="-127"/>
            </a:endParaRPr>
          </a:p>
          <a:p>
            <a:endParaRPr lang="ko-KR" altLang="en-US" dirty="0"/>
          </a:p>
        </p:txBody>
      </p:sp>
    </p:spTree>
    <p:extLst>
      <p:ext uri="{BB962C8B-B14F-4D97-AF65-F5344CB8AC3E}">
        <p14:creationId xmlns:p14="http://schemas.microsoft.com/office/powerpoint/2010/main" val="288031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Unikernel</a:t>
            </a:r>
            <a:r>
              <a:rPr lang="en-US" altLang="ko-KR" dirty="0" smtClean="0"/>
              <a:t>: a </a:t>
            </a:r>
            <a:r>
              <a:rPr lang="en-US" altLang="ko-KR" dirty="0" err="1" smtClean="0"/>
              <a:t>specialised</a:t>
            </a:r>
            <a:r>
              <a:rPr lang="en-US" altLang="ko-KR" dirty="0" smtClean="0"/>
              <a:t>, single address space machine image constructed by using library operating systems. A developer selects, from a modular stack, the minimal set of libraries which correspond to the OS constructs required for their application to run. These libraries are then compiled with the application and configuration code to build sealed, fixed-purpose images (</a:t>
            </a:r>
            <a:r>
              <a:rPr lang="en-US" altLang="ko-KR" dirty="0" err="1" smtClean="0"/>
              <a:t>unikernels</a:t>
            </a:r>
            <a:r>
              <a:rPr lang="en-US" altLang="ko-KR" dirty="0" smtClean="0"/>
              <a:t>) which run directly on a hypervisor or hardware without an intervening OS such as Linux or Windows.</a:t>
            </a:r>
            <a:endParaRPr lang="ko-KR" altLang="en-US" dirty="0"/>
          </a:p>
        </p:txBody>
      </p:sp>
    </p:spTree>
    <p:extLst>
      <p:ext uri="{BB962C8B-B14F-4D97-AF65-F5344CB8AC3E}">
        <p14:creationId xmlns:p14="http://schemas.microsoft.com/office/powerpoint/2010/main" val="4152323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Unikernel</a:t>
            </a:r>
            <a:r>
              <a:rPr lang="en-US" altLang="ko-KR" dirty="0" smtClean="0"/>
              <a:t>: a </a:t>
            </a:r>
            <a:r>
              <a:rPr lang="en-US" altLang="ko-KR" dirty="0" err="1" smtClean="0"/>
              <a:t>specialised</a:t>
            </a:r>
            <a:r>
              <a:rPr lang="en-US" altLang="ko-KR" dirty="0" smtClean="0"/>
              <a:t>, single address space machine image constructed by using library operating systems. A developer selects, from a modular stack, the minimal set of libraries which correspond to the OS constructs required for their application to run. These libraries are then compiled with the application and configuration code to build sealed, fixed-purpose images (</a:t>
            </a:r>
            <a:r>
              <a:rPr lang="en-US" altLang="ko-KR" dirty="0" err="1" smtClean="0"/>
              <a:t>unikernels</a:t>
            </a:r>
            <a:r>
              <a:rPr lang="en-US" altLang="ko-KR" dirty="0" smtClean="0"/>
              <a:t>) which run directly on a hypervisor or hardware without an intervening OS such as Linux or Windows.</a:t>
            </a:r>
            <a:endParaRPr lang="ko-KR" altLang="en-US" dirty="0"/>
          </a:p>
        </p:txBody>
      </p:sp>
    </p:spTree>
    <p:extLst>
      <p:ext uri="{BB962C8B-B14F-4D97-AF65-F5344CB8AC3E}">
        <p14:creationId xmlns:p14="http://schemas.microsoft.com/office/powerpoint/2010/main" val="379363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Unikernel</a:t>
            </a:r>
            <a:r>
              <a:rPr lang="en-US" altLang="ko-KR" dirty="0" smtClean="0"/>
              <a:t>: a </a:t>
            </a:r>
            <a:r>
              <a:rPr lang="en-US" altLang="ko-KR" dirty="0" err="1" smtClean="0"/>
              <a:t>specialised</a:t>
            </a:r>
            <a:r>
              <a:rPr lang="en-US" altLang="ko-KR" dirty="0" smtClean="0"/>
              <a:t>, single address space machine image constructed by using library operating systems. A developer selects, from a modular stack, the minimal set of libraries which correspond to the OS constructs required for their application to run. These libraries are then compiled with the application and configuration code to build sealed, fixed-purpose images (</a:t>
            </a:r>
            <a:r>
              <a:rPr lang="en-US" altLang="ko-KR" dirty="0" err="1" smtClean="0"/>
              <a:t>unikernels</a:t>
            </a:r>
            <a:r>
              <a:rPr lang="en-US" altLang="ko-KR" dirty="0" smtClean="0"/>
              <a:t>) which run directly on a hypervisor or hardware without an intervening OS such as Linux or Windows.</a:t>
            </a:r>
            <a:endParaRPr lang="ko-KR" altLang="en-US" dirty="0"/>
          </a:p>
        </p:txBody>
      </p:sp>
    </p:spTree>
    <p:extLst>
      <p:ext uri="{BB962C8B-B14F-4D97-AF65-F5344CB8AC3E}">
        <p14:creationId xmlns:p14="http://schemas.microsoft.com/office/powerpoint/2010/main" val="134152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https://commons.wikimedia.org/wiki/File:Beowulf.png  (Public domain reuse </a:t>
            </a:r>
            <a:r>
              <a:rPr lang="en-US" altLang="ko-KR" dirty="0" smtClean="0">
                <a:sym typeface="Wingdings" panose="05000000000000000000" pitchFamily="2" charset="2"/>
              </a:rPr>
              <a:t> OK)</a:t>
            </a:r>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75</a:t>
            </a:fld>
            <a:endParaRPr lang="en-US" altLang="ko-KR"/>
          </a:p>
        </p:txBody>
      </p:sp>
    </p:spTree>
    <p:extLst>
      <p:ext uri="{BB962C8B-B14F-4D97-AF65-F5344CB8AC3E}">
        <p14:creationId xmlns:p14="http://schemas.microsoft.com/office/powerpoint/2010/main" val="1622252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76</a:t>
            </a:fld>
            <a:endParaRPr lang="en-US" altLang="ko-KR"/>
          </a:p>
        </p:txBody>
      </p:sp>
    </p:spTree>
    <p:extLst>
      <p:ext uri="{BB962C8B-B14F-4D97-AF65-F5344CB8AC3E}">
        <p14:creationId xmlns:p14="http://schemas.microsoft.com/office/powerpoint/2010/main" val="1943716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78</a:t>
            </a:fld>
            <a:endParaRPr lang="en-US" altLang="ko-KR"/>
          </a:p>
        </p:txBody>
      </p:sp>
    </p:spTree>
    <p:extLst>
      <p:ext uri="{BB962C8B-B14F-4D97-AF65-F5344CB8AC3E}">
        <p14:creationId xmlns:p14="http://schemas.microsoft.com/office/powerpoint/2010/main" val="352311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88</a:t>
            </a:fld>
            <a:endParaRPr lang="en-US" altLang="ko-KR"/>
          </a:p>
        </p:txBody>
      </p:sp>
    </p:spTree>
    <p:extLst>
      <p:ext uri="{BB962C8B-B14F-4D97-AF65-F5344CB8AC3E}">
        <p14:creationId xmlns:p14="http://schemas.microsoft.com/office/powerpoint/2010/main" val="3581948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Tree>
    <p:extLst>
      <p:ext uri="{BB962C8B-B14F-4D97-AF65-F5344CB8AC3E}">
        <p14:creationId xmlns:p14="http://schemas.microsoft.com/office/powerpoint/2010/main" val="222767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25</a:t>
            </a:fld>
            <a:endParaRPr lang="en-US" altLang="ko-KR"/>
          </a:p>
        </p:txBody>
      </p:sp>
    </p:spTree>
    <p:extLst>
      <p:ext uri="{BB962C8B-B14F-4D97-AF65-F5344CB8AC3E}">
        <p14:creationId xmlns:p14="http://schemas.microsoft.com/office/powerpoint/2010/main" val="475597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98</a:t>
            </a:fld>
            <a:endParaRPr lang="en-US" altLang="ko-KR"/>
          </a:p>
        </p:txBody>
      </p:sp>
    </p:spTree>
    <p:extLst>
      <p:ext uri="{BB962C8B-B14F-4D97-AF65-F5344CB8AC3E}">
        <p14:creationId xmlns:p14="http://schemas.microsoft.com/office/powerpoint/2010/main" val="3655604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100</a:t>
            </a:fld>
            <a:endParaRPr lang="en-US" altLang="ko-KR"/>
          </a:p>
        </p:txBody>
      </p:sp>
    </p:spTree>
    <p:extLst>
      <p:ext uri="{BB962C8B-B14F-4D97-AF65-F5344CB8AC3E}">
        <p14:creationId xmlns:p14="http://schemas.microsoft.com/office/powerpoint/2010/main" val="3544654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ko-KR" smtClean="0"/>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굴림" pitchFamily="50" charset="-127"/>
              </a:defRPr>
            </a:lvl1pPr>
            <a:lvl2pPr marL="742950" indent="-285750">
              <a:defRPr>
                <a:solidFill>
                  <a:schemeClr val="tx1"/>
                </a:solidFill>
                <a:latin typeface="Times New Roman" pitchFamily="18" charset="0"/>
                <a:ea typeface="굴림" pitchFamily="50" charset="-127"/>
              </a:defRPr>
            </a:lvl2pPr>
            <a:lvl3pPr marL="1143000" indent="-228600">
              <a:defRPr>
                <a:solidFill>
                  <a:schemeClr val="tx1"/>
                </a:solidFill>
                <a:latin typeface="Times New Roman" pitchFamily="18" charset="0"/>
                <a:ea typeface="굴림" pitchFamily="50" charset="-127"/>
              </a:defRPr>
            </a:lvl3pPr>
            <a:lvl4pPr marL="1600200" indent="-228600">
              <a:defRPr>
                <a:solidFill>
                  <a:schemeClr val="tx1"/>
                </a:solidFill>
                <a:latin typeface="Times New Roman" pitchFamily="18" charset="0"/>
                <a:ea typeface="굴림" pitchFamily="50" charset="-127"/>
              </a:defRPr>
            </a:lvl4pPr>
            <a:lvl5pPr marL="2057400" indent="-228600">
              <a:defRPr>
                <a:solidFill>
                  <a:schemeClr val="tx1"/>
                </a:solidFill>
                <a:latin typeface="Times New Roman" pitchFamily="18" charset="0"/>
                <a:ea typeface="굴림" pitchFamily="50" charset="-127"/>
              </a:defRPr>
            </a:lvl5pPr>
            <a:lvl6pPr marL="2514600" indent="-228600" eaLnBrk="0" fontAlgn="base" hangingPunct="0">
              <a:spcBef>
                <a:spcPct val="0"/>
              </a:spcBef>
              <a:spcAft>
                <a:spcPct val="0"/>
              </a:spcAft>
              <a:defRPr>
                <a:solidFill>
                  <a:schemeClr val="tx1"/>
                </a:solidFill>
                <a:latin typeface="Times New Roman" pitchFamily="18" charset="0"/>
                <a:ea typeface="굴림" pitchFamily="50" charset="-127"/>
              </a:defRPr>
            </a:lvl6pPr>
            <a:lvl7pPr marL="2971800" indent="-228600" eaLnBrk="0" fontAlgn="base" hangingPunct="0">
              <a:spcBef>
                <a:spcPct val="0"/>
              </a:spcBef>
              <a:spcAft>
                <a:spcPct val="0"/>
              </a:spcAft>
              <a:defRPr>
                <a:solidFill>
                  <a:schemeClr val="tx1"/>
                </a:solidFill>
                <a:latin typeface="Times New Roman" pitchFamily="18" charset="0"/>
                <a:ea typeface="굴림" pitchFamily="50" charset="-127"/>
              </a:defRPr>
            </a:lvl7pPr>
            <a:lvl8pPr marL="3429000" indent="-228600" eaLnBrk="0" fontAlgn="base" hangingPunct="0">
              <a:spcBef>
                <a:spcPct val="0"/>
              </a:spcBef>
              <a:spcAft>
                <a:spcPct val="0"/>
              </a:spcAft>
              <a:defRPr>
                <a:solidFill>
                  <a:schemeClr val="tx1"/>
                </a:solidFill>
                <a:latin typeface="Times New Roman" pitchFamily="18" charset="0"/>
                <a:ea typeface="굴림" pitchFamily="50" charset="-127"/>
              </a:defRPr>
            </a:lvl8pPr>
            <a:lvl9pPr marL="3886200" indent="-228600" eaLnBrk="0" fontAlgn="base" hangingPunct="0">
              <a:spcBef>
                <a:spcPct val="0"/>
              </a:spcBef>
              <a:spcAft>
                <a:spcPct val="0"/>
              </a:spcAft>
              <a:defRPr>
                <a:solidFill>
                  <a:schemeClr val="tx1"/>
                </a:solidFill>
                <a:latin typeface="Times New Roman" pitchFamily="18" charset="0"/>
                <a:ea typeface="굴림" pitchFamily="50" charset="-127"/>
              </a:defRPr>
            </a:lvl9pPr>
          </a:lstStyle>
          <a:p>
            <a:fld id="{BC81B779-63F6-41A3-A209-0461C7436841}" type="slidenum">
              <a:rPr lang="en-US" altLang="ko-KR">
                <a:latin typeface="Arial" charset="0"/>
              </a:rPr>
              <a:pPr/>
              <a:t>101</a:t>
            </a:fld>
            <a:endParaRPr lang="en-US" altLang="ko-KR">
              <a:latin typeface="Arial" charset="0"/>
            </a:endParaRPr>
          </a:p>
        </p:txBody>
      </p:sp>
    </p:spTree>
    <p:extLst>
      <p:ext uri="{BB962C8B-B14F-4D97-AF65-F5344CB8AC3E}">
        <p14:creationId xmlns:p14="http://schemas.microsoft.com/office/powerpoint/2010/main" val="2037043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i="0" kern="1200" dirty="0" smtClean="0">
                <a:solidFill>
                  <a:schemeClr val="tx1"/>
                </a:solidFill>
                <a:effectLst/>
                <a:latin typeface="+mn-lt"/>
                <a:ea typeface="+mn-ea"/>
                <a:cs typeface="+mn-cs"/>
              </a:rPr>
              <a:t>FRAMINGHAM, Mass., February 8, 2017</a:t>
            </a:r>
            <a:r>
              <a:rPr lang="en-US" altLang="ko-KR" sz="1200" b="0" i="0" kern="1200" dirty="0" smtClean="0">
                <a:solidFill>
                  <a:schemeClr val="tx1"/>
                </a:solidFill>
                <a:effectLst/>
                <a:latin typeface="+mn-lt"/>
                <a:ea typeface="+mn-ea"/>
                <a:cs typeface="+mn-cs"/>
              </a:rPr>
              <a:t> – Worldwide revenues for information technology (IT) products and services are forecast to reach nearly $2.4 trillion in 2017, an increase of 3.5% over 2016. In a newly published update to the </a:t>
            </a:r>
            <a:r>
              <a:rPr lang="en-US" altLang="ko-KR" sz="1200" b="0" i="1" u="none" strike="noStrike" kern="1200" dirty="0" smtClean="0">
                <a:solidFill>
                  <a:schemeClr val="tx1"/>
                </a:solidFill>
                <a:effectLst/>
                <a:latin typeface="+mn-lt"/>
                <a:ea typeface="+mn-ea"/>
                <a:cs typeface="+mn-cs"/>
                <a:hlinkClick r:id="rId3"/>
              </a:rPr>
              <a:t>Worldwide Semiannual IT Spending Guide: Industry and Company Size</a:t>
            </a:r>
            <a:r>
              <a:rPr lang="en-US" altLang="ko-KR" sz="1200" b="0" i="0" kern="1200" dirty="0" smtClean="0">
                <a:solidFill>
                  <a:schemeClr val="tx1"/>
                </a:solidFill>
                <a:effectLst/>
                <a:latin typeface="+mn-lt"/>
                <a:ea typeface="+mn-ea"/>
                <a:cs typeface="+mn-cs"/>
              </a:rPr>
              <a:t> </a:t>
            </a:r>
            <a:r>
              <a:rPr lang="en-US" altLang="ko-KR" sz="1200" b="0" i="1" kern="1200" dirty="0" smtClean="0">
                <a:solidFill>
                  <a:schemeClr val="tx1"/>
                </a:solidFill>
                <a:effectLst/>
                <a:latin typeface="+mn-lt"/>
                <a:ea typeface="+mn-ea"/>
                <a:cs typeface="+mn-cs"/>
              </a:rPr>
              <a:t>,</a:t>
            </a:r>
            <a:r>
              <a:rPr lang="en-US" altLang="ko-KR" sz="1200" b="0" i="0" kern="1200" dirty="0" smtClean="0">
                <a:solidFill>
                  <a:schemeClr val="tx1"/>
                </a:solidFill>
                <a:effectLst/>
                <a:latin typeface="+mn-lt"/>
                <a:ea typeface="+mn-ea"/>
                <a:cs typeface="+mn-cs"/>
              </a:rPr>
              <a:t> International Data Corporation (</a:t>
            </a:r>
            <a:r>
              <a:rPr lang="en-US" altLang="ko-KR" sz="1200" b="0" i="0" u="none" strike="noStrike" kern="1200" dirty="0" smtClean="0">
                <a:solidFill>
                  <a:schemeClr val="tx1"/>
                </a:solidFill>
                <a:effectLst/>
                <a:latin typeface="+mn-lt"/>
                <a:ea typeface="+mn-ea"/>
                <a:cs typeface="+mn-cs"/>
                <a:hlinkClick r:id="rId4"/>
              </a:rPr>
              <a:t>IDC</a:t>
            </a:r>
            <a:r>
              <a:rPr lang="en-US" altLang="ko-KR" sz="1200" b="0" i="0" kern="1200" dirty="0" smtClean="0">
                <a:solidFill>
                  <a:schemeClr val="tx1"/>
                </a:solidFill>
                <a:effectLst/>
                <a:latin typeface="+mn-lt"/>
                <a:ea typeface="+mn-ea"/>
                <a:cs typeface="+mn-cs"/>
              </a:rPr>
              <a:t>) estimates that global IT spending will grow to nearly $2.65 trillion in 2020. This represents a compound annual growth rate (CAGR) of 3.3% for the 2015-2020 forecast period.</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According to the IDC report, total spending on IT infrastructure products—including server, enterprise storage and Ethernet switches—for use in cloud environments will grow a healthy 18 percent this year to top $44 billion. Meanwhile, IDC said, investment in old-school non-cloud architecture equipment will actually </a:t>
            </a:r>
            <a:r>
              <a:rPr lang="en-US" altLang="ko-KR" sz="1200" b="0" i="1" kern="1200" dirty="0" smtClean="0">
                <a:solidFill>
                  <a:schemeClr val="tx1"/>
                </a:solidFill>
                <a:effectLst/>
                <a:latin typeface="+mn-lt"/>
                <a:ea typeface="+mn-ea"/>
                <a:cs typeface="+mn-cs"/>
              </a:rPr>
              <a:t>decline</a:t>
            </a:r>
            <a:r>
              <a:rPr lang="en-US" altLang="ko-KR" sz="1200" b="0" i="0" kern="1200" dirty="0" smtClean="0">
                <a:solidFill>
                  <a:schemeClr val="tx1"/>
                </a:solidFill>
                <a:effectLst/>
                <a:latin typeface="+mn-lt"/>
                <a:ea typeface="+mn-ea"/>
                <a:cs typeface="+mn-cs"/>
              </a:rPr>
              <a:t> by more than 3 percent in 2017.  ///  Looking farther ahead, IDC predicts spending on off-premise cloud infrastructure to grow more than 14 percent annually to $48 billion in 2020. And almost 81 percent of those dollars will go into public cloud data centers. Combine that with </a:t>
            </a:r>
            <a:r>
              <a:rPr lang="en-US" altLang="ko-KR" sz="1200" b="0" i="0" kern="1200" dirty="0" err="1" smtClean="0">
                <a:solidFill>
                  <a:schemeClr val="tx1"/>
                </a:solidFill>
                <a:effectLst/>
                <a:latin typeface="+mn-lt"/>
                <a:ea typeface="+mn-ea"/>
                <a:cs typeface="+mn-cs"/>
              </a:rPr>
              <a:t>on-premise</a:t>
            </a:r>
            <a:r>
              <a:rPr lang="en-US" altLang="ko-KR" sz="1200" b="0" i="0" kern="1200" dirty="0" smtClean="0">
                <a:solidFill>
                  <a:schemeClr val="tx1"/>
                </a:solidFill>
                <a:effectLst/>
                <a:latin typeface="+mn-lt"/>
                <a:ea typeface="+mn-ea"/>
                <a:cs typeface="+mn-cs"/>
              </a:rPr>
              <a:t> cloud infrastructure (which is growing at almost 13 percent per year), and overall cloud infrastructure is growing almost 14 percent annually, IDC said.</a:t>
            </a:r>
          </a:p>
          <a:p>
            <a:endParaRPr lang="en-US" altLang="ko-KR" dirty="0" smtClean="0"/>
          </a:p>
          <a:p>
            <a:r>
              <a:rPr lang="en-US" altLang="ko-KR" sz="1200" b="1" i="0" kern="1200" dirty="0" smtClean="0">
                <a:solidFill>
                  <a:schemeClr val="tx1"/>
                </a:solidFill>
                <a:effectLst/>
                <a:latin typeface="+mn-lt"/>
                <a:ea typeface="+mn-ea"/>
                <a:cs typeface="+mn-cs"/>
              </a:rPr>
              <a:t>Gartner predicts the worldwide public cloud services market will grow 18% in 2017 to $246.8B, up from $209.2B in 2016.</a:t>
            </a:r>
            <a:r>
              <a:rPr lang="en-US" altLang="ko-KR" sz="1200" b="0" i="0" kern="1200" dirty="0" smtClean="0">
                <a:solidFill>
                  <a:schemeClr val="tx1"/>
                </a:solidFill>
                <a:effectLst/>
                <a:latin typeface="+mn-lt"/>
                <a:ea typeface="+mn-ea"/>
                <a:cs typeface="+mn-cs"/>
              </a:rPr>
              <a:t> Infrastructure-as-a-Service (IaaS) is projected to grow 36.8% in 2017 and reach $34.6B. Software-as-a-Service (SaaS) is expected to increase 20.1%, reaching $46.3B in 2017.   Source: </a:t>
            </a:r>
            <a:r>
              <a:rPr lang="en-US" altLang="ko-KR" sz="1200" b="0" i="0" u="none" strike="noStrike" kern="1200" dirty="0" smtClean="0">
                <a:solidFill>
                  <a:schemeClr val="tx1"/>
                </a:solidFill>
                <a:effectLst/>
                <a:latin typeface="+mn-lt"/>
                <a:ea typeface="+mn-ea"/>
                <a:cs typeface="+mn-cs"/>
                <a:hlinkClick r:id="rId5"/>
              </a:rPr>
              <a:t>Gartner Says Worldwide Public Cloud Services Market to Grow 18 Percent in 2017</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Gartner Says Worldwide Public Cloud Services Market to Grow 18 Percent in 2017</a:t>
            </a:r>
          </a:p>
          <a:p>
            <a:r>
              <a:rPr lang="en-US" altLang="ko-KR" sz="1200" b="0" i="1" kern="1200" dirty="0" smtClean="0">
                <a:solidFill>
                  <a:schemeClr val="tx1"/>
                </a:solidFill>
                <a:effectLst/>
                <a:latin typeface="+mn-lt"/>
                <a:ea typeface="+mn-ea"/>
                <a:cs typeface="+mn-cs"/>
              </a:rPr>
              <a:t>Worldwide Public Cloud Services Forecast (Millions of Dollars)</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2F509897-E351-4E6F-AB27-06AD6B7AC100}"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11674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https://www.sdxcentral.com/articles/news/aws-cloud-share-slips-as-competitors-claw-at-its-lead/2018/08/?c_action=home_slider</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Update</a:t>
            </a:r>
            <a:r>
              <a:rPr lang="en-US" altLang="ko-KR" baseline="0" dirty="0" smtClean="0"/>
              <a:t>d AWS Revenue 2017: 12.2bn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sym typeface="Wingdings" panose="05000000000000000000" pitchFamily="2" charset="2"/>
              </a:rPr>
              <a:t> </a:t>
            </a:r>
            <a:r>
              <a:rPr lang="en-US" altLang="ko-KR" sz="1200" b="1" i="0" kern="1200" dirty="0" smtClean="0">
                <a:solidFill>
                  <a:schemeClr val="tx1"/>
                </a:solidFill>
                <a:effectLst/>
                <a:latin typeface="+mn-lt"/>
                <a:ea typeface="+mn-ea"/>
                <a:cs typeface="+mn-cs"/>
              </a:rPr>
              <a:t>AWS 2018 </a:t>
            </a:r>
            <a:r>
              <a:rPr lang="ko-KR" altLang="en-US" sz="1200" b="1" i="0" kern="1200" dirty="0" smtClean="0">
                <a:solidFill>
                  <a:schemeClr val="tx1"/>
                </a:solidFill>
                <a:effectLst/>
                <a:latin typeface="+mn-lt"/>
                <a:ea typeface="+mn-ea"/>
                <a:cs typeface="+mn-cs"/>
              </a:rPr>
              <a:t>예상</a:t>
            </a:r>
            <a:r>
              <a:rPr lang="en-US" altLang="ko-KR" sz="1200" b="1" i="0" kern="1200" smtClean="0">
                <a:solidFill>
                  <a:schemeClr val="tx1"/>
                </a:solidFill>
                <a:effectLst/>
                <a:latin typeface="+mn-lt"/>
                <a:ea typeface="+mn-ea"/>
                <a:cs typeface="+mn-cs"/>
              </a:rPr>
              <a:t>: 25bn  (2018 Q2 6.1bn)</a:t>
            </a:r>
            <a:endParaRPr lang="en-US" altLang="ko-KR" sz="1200" b="1" i="0" kern="1200" dirty="0" smtClean="0">
              <a:solidFill>
                <a:schemeClr val="tx1"/>
              </a:solidFill>
              <a:effectLst/>
              <a:latin typeface="+mn-lt"/>
              <a:ea typeface="+mn-ea"/>
              <a:cs typeface="+mn-cs"/>
            </a:endParaRPr>
          </a:p>
          <a:p>
            <a:endParaRPr lang="en-US" altLang="ko-KR" sz="1200" b="1" i="0" kern="1200" dirty="0" smtClean="0">
              <a:solidFill>
                <a:schemeClr val="tx1"/>
              </a:solidFill>
              <a:effectLst/>
              <a:latin typeface="+mn-lt"/>
              <a:ea typeface="+mn-ea"/>
              <a:cs typeface="+mn-cs"/>
            </a:endParaRPr>
          </a:p>
          <a:p>
            <a:r>
              <a:rPr lang="en-US" altLang="ko-KR" sz="1200" b="1" i="0" kern="1200" dirty="0" smtClean="0">
                <a:solidFill>
                  <a:schemeClr val="tx1"/>
                </a:solidFill>
                <a:effectLst/>
                <a:latin typeface="+mn-lt"/>
                <a:ea typeface="+mn-ea"/>
                <a:cs typeface="+mn-cs"/>
              </a:rPr>
              <a:t>IDC Worldwide Quarterly Cloud IT Infrastructure Tracker: https://www.idc.com/getdoc.jsp?containerId=prUS44025018</a:t>
            </a:r>
          </a:p>
          <a:p>
            <a:endParaRPr lang="en-US" altLang="ko-KR" sz="1200" b="0" i="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smtClean="0">
                <a:solidFill>
                  <a:schemeClr val="tx1"/>
                </a:solidFill>
                <a:effectLst/>
                <a:latin typeface="+mn-lt"/>
                <a:ea typeface="+mn-ea"/>
                <a:cs typeface="+mn-cs"/>
              </a:rPr>
              <a:t>Gartner Forecasts Worldwide Public Cloud Revenue to Grow 21.4 Percent in 2018</a:t>
            </a:r>
          </a:p>
          <a:p>
            <a:r>
              <a:rPr lang="en-US" altLang="ko-KR" sz="1200" b="0" i="0" kern="1200" dirty="0" smtClean="0">
                <a:solidFill>
                  <a:schemeClr val="tx1"/>
                </a:solidFill>
                <a:effectLst/>
                <a:latin typeface="+mn-lt"/>
                <a:ea typeface="+mn-ea"/>
                <a:cs typeface="+mn-cs"/>
              </a:rPr>
              <a:t>https://www.gartner.com/newsroom/id/3871416</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IDC Worldwide Quarterly Converged Systems Tracker</a:t>
            </a:r>
          </a:p>
          <a:p>
            <a:r>
              <a:rPr lang="en-US" altLang="ko-KR" sz="1200" b="0" i="0" kern="1200" dirty="0" smtClean="0">
                <a:solidFill>
                  <a:schemeClr val="tx1"/>
                </a:solidFill>
                <a:effectLst/>
                <a:latin typeface="+mn-lt"/>
                <a:ea typeface="+mn-ea"/>
                <a:cs typeface="+mn-cs"/>
              </a:rPr>
              <a:t>https://www.idc.com/getdoc.jsp?containerId=prUS44072018</a:t>
            </a: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2F509897-E351-4E6F-AB27-06AD6B7AC100}"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48973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sz="1200" b="0" i="0" kern="1200" dirty="0" smtClean="0">
                <a:solidFill>
                  <a:schemeClr val="tx1"/>
                </a:solidFill>
                <a:effectLst/>
                <a:latin typeface="굴림" pitchFamily="50" charset="-127"/>
                <a:ea typeface="굴림" pitchFamily="50" charset="-127"/>
                <a:cs typeface="굴림" charset="0"/>
              </a:rPr>
              <a:t>A </a:t>
            </a:r>
            <a:r>
              <a:rPr kumimoji="1" lang="en-US" altLang="ko-KR" sz="1200" b="1" i="0" kern="1200" dirty="0" err="1" smtClean="0">
                <a:solidFill>
                  <a:schemeClr val="tx1"/>
                </a:solidFill>
                <a:effectLst/>
                <a:latin typeface="굴림" pitchFamily="50" charset="-127"/>
                <a:ea typeface="굴림" pitchFamily="50" charset="-127"/>
                <a:cs typeface="굴림" charset="0"/>
              </a:rPr>
              <a:t>unikernel</a:t>
            </a:r>
            <a:r>
              <a:rPr kumimoji="1" lang="en-US" altLang="ko-KR" sz="1200" b="0" i="0" kern="1200" dirty="0" smtClean="0">
                <a:solidFill>
                  <a:schemeClr val="tx1"/>
                </a:solidFill>
                <a:effectLst/>
                <a:latin typeface="굴림" pitchFamily="50" charset="-127"/>
                <a:ea typeface="굴림" pitchFamily="50" charset="-127"/>
                <a:cs typeface="굴림" charset="0"/>
              </a:rPr>
              <a:t> is a </a:t>
            </a:r>
            <a:r>
              <a:rPr kumimoji="1" lang="en-US" altLang="ko-KR" sz="1200" b="0" i="0" kern="1200" dirty="0" err="1" smtClean="0">
                <a:solidFill>
                  <a:schemeClr val="tx1"/>
                </a:solidFill>
                <a:effectLst/>
                <a:latin typeface="굴림" pitchFamily="50" charset="-127"/>
                <a:ea typeface="굴림" pitchFamily="50" charset="-127"/>
                <a:cs typeface="굴림" charset="0"/>
              </a:rPr>
              <a:t>specialised</a:t>
            </a:r>
            <a:r>
              <a:rPr kumimoji="1" lang="en-US" altLang="ko-KR" sz="1200" b="0" i="0" kern="1200" dirty="0" smtClean="0">
                <a:solidFill>
                  <a:schemeClr val="tx1"/>
                </a:solidFill>
                <a:effectLst/>
                <a:latin typeface="굴림" pitchFamily="50" charset="-127"/>
                <a:ea typeface="굴림" pitchFamily="50" charset="-127"/>
                <a:cs typeface="굴림" charset="0"/>
              </a:rPr>
              <a:t>, </a:t>
            </a:r>
            <a:r>
              <a:rPr kumimoji="1" lang="en-US" altLang="ko-KR" sz="1200" b="0" i="0" u="none" strike="noStrike" kern="1200" dirty="0" smtClean="0">
                <a:solidFill>
                  <a:schemeClr val="tx1"/>
                </a:solidFill>
                <a:effectLst/>
                <a:latin typeface="굴림" pitchFamily="50" charset="-127"/>
                <a:ea typeface="굴림" pitchFamily="50" charset="-127"/>
                <a:cs typeface="굴림" charset="0"/>
                <a:hlinkClick r:id="rId3" tooltip="Single address space operating system"/>
              </a:rPr>
              <a:t>single address space</a:t>
            </a:r>
            <a:r>
              <a:rPr kumimoji="1" lang="en-US" altLang="ko-KR" sz="1200" b="0" i="0" kern="1200" dirty="0" smtClean="0">
                <a:solidFill>
                  <a:schemeClr val="tx1"/>
                </a:solidFill>
                <a:effectLst/>
                <a:latin typeface="굴림" pitchFamily="50" charset="-127"/>
                <a:ea typeface="굴림" pitchFamily="50" charset="-127"/>
                <a:cs typeface="굴림" charset="0"/>
              </a:rPr>
              <a:t> machine image constructed by using </a:t>
            </a:r>
            <a:r>
              <a:rPr kumimoji="1" lang="en-US" altLang="ko-KR" sz="1200" b="0" i="0" u="none" strike="noStrike" kern="1200" dirty="0" smtClean="0">
                <a:solidFill>
                  <a:schemeClr val="tx1"/>
                </a:solidFill>
                <a:effectLst/>
                <a:latin typeface="굴림" pitchFamily="50" charset="-127"/>
                <a:ea typeface="굴림" pitchFamily="50" charset="-127"/>
                <a:cs typeface="굴림" charset="0"/>
                <a:hlinkClick r:id="rId4" tooltip="Operating system"/>
              </a:rPr>
              <a:t>library operating systems</a:t>
            </a:r>
            <a:r>
              <a:rPr kumimoji="1" lang="en-US" altLang="ko-KR" sz="1200" b="0" i="0" kern="1200" dirty="0" smtClean="0">
                <a:solidFill>
                  <a:schemeClr val="tx1"/>
                </a:solidFill>
                <a:effectLst/>
                <a:latin typeface="굴림" pitchFamily="50" charset="-127"/>
                <a:ea typeface="굴림" pitchFamily="50" charset="-127"/>
                <a:cs typeface="굴림" charset="0"/>
              </a:rPr>
              <a:t>.</a:t>
            </a:r>
            <a:r>
              <a:rPr kumimoji="1" lang="en-US" altLang="ko-KR" sz="1200" b="0" i="0" u="none" strike="noStrike" kern="1200" baseline="30000" dirty="0" smtClean="0">
                <a:solidFill>
                  <a:schemeClr val="tx1"/>
                </a:solidFill>
                <a:effectLst/>
                <a:latin typeface="굴림" pitchFamily="50" charset="-127"/>
                <a:ea typeface="굴림" pitchFamily="50" charset="-127"/>
                <a:cs typeface="굴림" charset="0"/>
                <a:hlinkClick r:id="rId5"/>
              </a:rPr>
              <a:t>[1]</a:t>
            </a:r>
            <a:r>
              <a:rPr kumimoji="1" lang="en-US" altLang="ko-KR" sz="1200" b="0" i="0" u="none" strike="noStrike" kern="1200" baseline="30000" dirty="0" smtClean="0">
                <a:solidFill>
                  <a:schemeClr val="tx1"/>
                </a:solidFill>
                <a:effectLst/>
                <a:latin typeface="굴림" pitchFamily="50" charset="-127"/>
                <a:ea typeface="굴림" pitchFamily="50" charset="-127"/>
                <a:cs typeface="굴림" charset="0"/>
                <a:hlinkClick r:id="rId6"/>
              </a:rPr>
              <a:t>[2]</a:t>
            </a:r>
            <a:r>
              <a:rPr kumimoji="1" lang="en-US" altLang="ko-KR" sz="1200" b="0" i="0" kern="1200" dirty="0" smtClean="0">
                <a:solidFill>
                  <a:schemeClr val="tx1"/>
                </a:solidFill>
                <a:effectLst/>
                <a:latin typeface="굴림" pitchFamily="50" charset="-127"/>
                <a:ea typeface="굴림" pitchFamily="50" charset="-127"/>
                <a:cs typeface="굴림" charset="0"/>
              </a:rPr>
              <a:t> A developer selects, from a modular stack, the minimal set of libraries which correspond to the OS constructs required for their application to run. These libraries are then compiled with the application and configuration code to build sealed, fixed-purpose images (</a:t>
            </a:r>
            <a:r>
              <a:rPr kumimoji="1" lang="en-US" altLang="ko-KR" sz="1200" b="0" i="0" kern="1200" dirty="0" err="1" smtClean="0">
                <a:solidFill>
                  <a:schemeClr val="tx1"/>
                </a:solidFill>
                <a:effectLst/>
                <a:latin typeface="굴림" pitchFamily="50" charset="-127"/>
                <a:ea typeface="굴림" pitchFamily="50" charset="-127"/>
                <a:cs typeface="굴림" charset="0"/>
              </a:rPr>
              <a:t>unikernels</a:t>
            </a:r>
            <a:r>
              <a:rPr kumimoji="1" lang="en-US" altLang="ko-KR" sz="1200" b="0" i="0" kern="1200" dirty="0" smtClean="0">
                <a:solidFill>
                  <a:schemeClr val="tx1"/>
                </a:solidFill>
                <a:effectLst/>
                <a:latin typeface="굴림" pitchFamily="50" charset="-127"/>
                <a:ea typeface="굴림" pitchFamily="50" charset="-127"/>
                <a:cs typeface="굴림" charset="0"/>
              </a:rPr>
              <a:t>) which run directly on a </a:t>
            </a:r>
            <a:r>
              <a:rPr kumimoji="1" lang="en-US" altLang="ko-KR" sz="1200" b="0" i="0" u="none" strike="noStrike" kern="1200" dirty="0" smtClean="0">
                <a:solidFill>
                  <a:schemeClr val="tx1"/>
                </a:solidFill>
                <a:effectLst/>
                <a:latin typeface="굴림" pitchFamily="50" charset="-127"/>
                <a:ea typeface="굴림" pitchFamily="50" charset="-127"/>
                <a:cs typeface="굴림" charset="0"/>
                <a:hlinkClick r:id="rId7" tooltip="Hypervisor"/>
              </a:rPr>
              <a:t>hypervisor</a:t>
            </a:r>
            <a:r>
              <a:rPr kumimoji="1" lang="en-US" altLang="ko-KR" sz="1200" b="0" i="0" kern="1200" dirty="0" smtClean="0">
                <a:solidFill>
                  <a:schemeClr val="tx1"/>
                </a:solidFill>
                <a:effectLst/>
                <a:latin typeface="굴림" pitchFamily="50" charset="-127"/>
                <a:ea typeface="굴림" pitchFamily="50" charset="-127"/>
                <a:cs typeface="굴림" charset="0"/>
              </a:rPr>
              <a:t> or </a:t>
            </a:r>
            <a:r>
              <a:rPr kumimoji="1" lang="en-US" altLang="ko-KR" sz="1200" b="0" i="0" u="none" strike="noStrike" kern="1200" dirty="0" err="1" smtClean="0">
                <a:solidFill>
                  <a:schemeClr val="tx1"/>
                </a:solidFill>
                <a:effectLst/>
                <a:latin typeface="굴림" pitchFamily="50" charset="-127"/>
                <a:ea typeface="굴림" pitchFamily="50" charset="-127"/>
                <a:cs typeface="굴림" charset="0"/>
                <a:hlinkClick r:id="rId8" tooltip="Computer hardware"/>
              </a:rPr>
              <a:t>hardware</a:t>
            </a:r>
            <a:r>
              <a:rPr kumimoji="1" lang="en-US" altLang="ko-KR" sz="1200" b="0" i="0" kern="1200" dirty="0" err="1" smtClean="0">
                <a:solidFill>
                  <a:schemeClr val="tx1"/>
                </a:solidFill>
                <a:effectLst/>
                <a:latin typeface="굴림" pitchFamily="50" charset="-127"/>
                <a:ea typeface="굴림" pitchFamily="50" charset="-127"/>
                <a:cs typeface="굴림" charset="0"/>
              </a:rPr>
              <a:t>without</a:t>
            </a:r>
            <a:r>
              <a:rPr kumimoji="1" lang="en-US" altLang="ko-KR" sz="1200" b="0" i="0" kern="1200" dirty="0" smtClean="0">
                <a:solidFill>
                  <a:schemeClr val="tx1"/>
                </a:solidFill>
                <a:effectLst/>
                <a:latin typeface="굴림" pitchFamily="50" charset="-127"/>
                <a:ea typeface="굴림" pitchFamily="50" charset="-127"/>
                <a:cs typeface="굴림" charset="0"/>
              </a:rPr>
              <a:t> an intervening OS such as Linux or Windows.</a:t>
            </a:r>
          </a:p>
          <a:p>
            <a:endParaRPr kumimoji="1" lang="en-US" altLang="ko-KR" sz="1200" b="0" i="0" kern="1200" dirty="0" smtClean="0">
              <a:solidFill>
                <a:schemeClr val="tx1"/>
              </a:solidFill>
              <a:effectLst/>
              <a:latin typeface="굴림" pitchFamily="50" charset="-127"/>
              <a:ea typeface="굴림" pitchFamily="50" charset="-127"/>
            </a:endParaRPr>
          </a:p>
          <a:p>
            <a:endParaRPr lang="ko-KR" altLang="en-US" dirty="0"/>
          </a:p>
        </p:txBody>
      </p:sp>
    </p:spTree>
    <p:extLst>
      <p:ext uri="{BB962C8B-B14F-4D97-AF65-F5344CB8AC3E}">
        <p14:creationId xmlns:p14="http://schemas.microsoft.com/office/powerpoint/2010/main" val="4075307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endParaRPr lang="ko-KR" altLang="en-US" b="1" dirty="0"/>
          </a:p>
        </p:txBody>
      </p:sp>
    </p:spTree>
    <p:extLst>
      <p:ext uri="{BB962C8B-B14F-4D97-AF65-F5344CB8AC3E}">
        <p14:creationId xmlns:p14="http://schemas.microsoft.com/office/powerpoint/2010/main" val="2457634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E48D7D3-688B-4297-AAA6-F5BEC126C825}" type="slidenum">
              <a:rPr lang="ko-KR" altLang="en-US" smtClean="0"/>
              <a:pPr/>
              <a:t>108</a:t>
            </a:fld>
            <a:endParaRPr lang="ko-KR" altLang="en-US"/>
          </a:p>
        </p:txBody>
      </p:sp>
    </p:spTree>
    <p:extLst>
      <p:ext uri="{BB962C8B-B14F-4D97-AF65-F5344CB8AC3E}">
        <p14:creationId xmlns:p14="http://schemas.microsoft.com/office/powerpoint/2010/main" val="239830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50900" y="744538"/>
            <a:ext cx="4967288" cy="3724275"/>
          </a:xfrm>
        </p:spPr>
      </p:sp>
      <p:sp>
        <p:nvSpPr>
          <p:cNvPr id="3" name="슬라이드 노트 개체 틀 2"/>
          <p:cNvSpPr>
            <a:spLocks noGrp="1"/>
          </p:cNvSpPr>
          <p:nvPr>
            <p:ph type="body" idx="1"/>
          </p:nvPr>
        </p:nvSpPr>
        <p:spPr/>
        <p:txBody>
          <a:bodyPr>
            <a:normAutofit/>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914400" rtl="0" eaLnBrk="1" fontAlgn="base" latinLnBrk="1" hangingPunct="1">
              <a:lnSpc>
                <a:spcPct val="100000"/>
              </a:lnSpc>
              <a:spcBef>
                <a:spcPct val="0"/>
              </a:spcBef>
              <a:spcAft>
                <a:spcPct val="0"/>
              </a:spcAft>
              <a:buClrTx/>
              <a:buSzTx/>
              <a:buFontTx/>
              <a:buNone/>
              <a:tabLst/>
              <a:defRPr/>
            </a:pPr>
            <a:fld id="{36439B0F-34BE-4485-BD6D-90ACD71DA5C4}" type="slidenum">
              <a:rPr kumimoji="1" lang="ko-KR" altLang="en-US" sz="1200" b="0" i="0" u="none" strike="noStrike" kern="1200" cap="none" spc="0" normalizeH="0" baseline="0" noProof="0" smtClean="0">
                <a:ln>
                  <a:noFill/>
                </a:ln>
                <a:solidFill>
                  <a:srgbClr val="000000"/>
                </a:solidFill>
                <a:effectLst/>
                <a:uLnTx/>
                <a:uFillTx/>
                <a:latin typeface="굴림" pitchFamily="50" charset="-127"/>
                <a:ea typeface="굴림" pitchFamily="50" charset="-127"/>
                <a:cs typeface="+mn-cs"/>
              </a:rPr>
              <a:pPr marL="0" marR="0" lvl="0" indent="0" algn="r" defTabSz="914400" rtl="0" eaLnBrk="1" fontAlgn="base" latinLnBrk="1" hangingPunct="1">
                <a:lnSpc>
                  <a:spcPct val="100000"/>
                </a:lnSpc>
                <a:spcBef>
                  <a:spcPct val="0"/>
                </a:spcBef>
                <a:spcAft>
                  <a:spcPct val="0"/>
                </a:spcAft>
                <a:buClrTx/>
                <a:buSzTx/>
                <a:buFontTx/>
                <a:buNone/>
                <a:tabLst/>
                <a:defRPr/>
              </a:pPr>
              <a:t>110</a:t>
            </a:fld>
            <a:endParaRPr kumimoji="1" lang="ko-KR" altLang="en-US" sz="1200" b="0" i="0" u="none" strike="noStrike" kern="1200" cap="none" spc="0" normalizeH="0" baseline="0" noProof="0" dirty="0">
              <a:ln>
                <a:noFill/>
              </a:ln>
              <a:solidFill>
                <a:srgbClr val="000000"/>
              </a:solidFill>
              <a:effectLst/>
              <a:uLnTx/>
              <a:uFillTx/>
              <a:latin typeface="굴림" pitchFamily="50" charset="-127"/>
              <a:ea typeface="굴림" pitchFamily="50" charset="-127"/>
              <a:cs typeface="+mn-cs"/>
            </a:endParaRPr>
          </a:p>
        </p:txBody>
      </p:sp>
    </p:spTree>
    <p:extLst>
      <p:ext uri="{BB962C8B-B14F-4D97-AF65-F5344CB8AC3E}">
        <p14:creationId xmlns:p14="http://schemas.microsoft.com/office/powerpoint/2010/main" val="2257367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굴림" charset="-127"/>
              <a:ea typeface="굴림" charset="-127"/>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굴림" charset="-127"/>
                <a:ea typeface="굴림" charset="-127"/>
              </a:defRPr>
            </a:lvl1pPr>
            <a:lvl2pPr marL="710220" indent="-272305" algn="l" eaLnBrk="0" hangingPunct="0">
              <a:spcBef>
                <a:spcPct val="30000"/>
              </a:spcBef>
              <a:defRPr kumimoji="1" sz="1200">
                <a:solidFill>
                  <a:schemeClr val="tx1"/>
                </a:solidFill>
                <a:latin typeface="굴림" charset="-127"/>
                <a:ea typeface="굴림" charset="-127"/>
              </a:defRPr>
            </a:lvl2pPr>
            <a:lvl3pPr marL="1092401" indent="-216569" algn="l" eaLnBrk="0" hangingPunct="0">
              <a:spcBef>
                <a:spcPct val="30000"/>
              </a:spcBef>
              <a:defRPr kumimoji="1" sz="1200">
                <a:solidFill>
                  <a:schemeClr val="tx1"/>
                </a:solidFill>
                <a:latin typeface="굴림" charset="-127"/>
                <a:ea typeface="굴림" charset="-127"/>
              </a:defRPr>
            </a:lvl3pPr>
            <a:lvl4pPr marL="1530317" indent="-216569" algn="l" eaLnBrk="0" hangingPunct="0">
              <a:spcBef>
                <a:spcPct val="30000"/>
              </a:spcBef>
              <a:defRPr kumimoji="1" sz="1200">
                <a:solidFill>
                  <a:schemeClr val="tx1"/>
                </a:solidFill>
                <a:latin typeface="굴림" charset="-127"/>
                <a:ea typeface="굴림" charset="-127"/>
              </a:defRPr>
            </a:lvl4pPr>
            <a:lvl5pPr marL="1966641" indent="-216569" algn="l" eaLnBrk="0" hangingPunct="0">
              <a:spcBef>
                <a:spcPct val="30000"/>
              </a:spcBef>
              <a:defRPr kumimoji="1" sz="1200">
                <a:solidFill>
                  <a:schemeClr val="tx1"/>
                </a:solidFill>
                <a:latin typeface="굴림" charset="-127"/>
                <a:ea typeface="굴림" charset="-127"/>
              </a:defRPr>
            </a:lvl5pPr>
            <a:lvl6pPr marL="2425258" indent="-216569" eaLnBrk="0" fontAlgn="base" hangingPunct="0">
              <a:spcBef>
                <a:spcPct val="30000"/>
              </a:spcBef>
              <a:spcAft>
                <a:spcPct val="0"/>
              </a:spcAft>
              <a:defRPr kumimoji="1" sz="1200">
                <a:solidFill>
                  <a:schemeClr val="tx1"/>
                </a:solidFill>
                <a:latin typeface="굴림" charset="-127"/>
                <a:ea typeface="굴림" charset="-127"/>
              </a:defRPr>
            </a:lvl6pPr>
            <a:lvl7pPr marL="2883875" indent="-216569" eaLnBrk="0" fontAlgn="base" hangingPunct="0">
              <a:spcBef>
                <a:spcPct val="30000"/>
              </a:spcBef>
              <a:spcAft>
                <a:spcPct val="0"/>
              </a:spcAft>
              <a:defRPr kumimoji="1" sz="1200">
                <a:solidFill>
                  <a:schemeClr val="tx1"/>
                </a:solidFill>
                <a:latin typeface="굴림" charset="-127"/>
                <a:ea typeface="굴림" charset="-127"/>
              </a:defRPr>
            </a:lvl7pPr>
            <a:lvl8pPr marL="3342493" indent="-216569" eaLnBrk="0" fontAlgn="base" hangingPunct="0">
              <a:spcBef>
                <a:spcPct val="30000"/>
              </a:spcBef>
              <a:spcAft>
                <a:spcPct val="0"/>
              </a:spcAft>
              <a:defRPr kumimoji="1" sz="1200">
                <a:solidFill>
                  <a:schemeClr val="tx1"/>
                </a:solidFill>
                <a:latin typeface="굴림" charset="-127"/>
                <a:ea typeface="굴림" charset="-127"/>
              </a:defRPr>
            </a:lvl8pPr>
            <a:lvl9pPr marL="3801110" indent="-216569" eaLnBrk="0" fontAlgn="base" hangingPunct="0">
              <a:spcBef>
                <a:spcPct val="30000"/>
              </a:spcBef>
              <a:spcAft>
                <a:spcPct val="0"/>
              </a:spcAft>
              <a:defRPr kumimoji="1" sz="1200">
                <a:solidFill>
                  <a:schemeClr val="tx1"/>
                </a:solidFill>
                <a:latin typeface="굴림" charset="-127"/>
                <a:ea typeface="굴림" charset="-127"/>
              </a:defRPr>
            </a:lvl9pPr>
          </a:lstStyle>
          <a:p>
            <a:pPr marL="0" marR="0" lvl="0" indent="0" algn="r" defTabSz="914400" rtl="0" eaLnBrk="0" fontAlgn="auto" latinLnBrk="1" hangingPunct="0">
              <a:lnSpc>
                <a:spcPct val="100000"/>
              </a:lnSpc>
              <a:spcBef>
                <a:spcPct val="0"/>
              </a:spcBef>
              <a:spcAft>
                <a:spcPts val="0"/>
              </a:spcAft>
              <a:buClrTx/>
              <a:buSzTx/>
              <a:buFontTx/>
              <a:buNone/>
              <a:tabLst/>
              <a:defRPr/>
            </a:pPr>
            <a:fld id="{BC20C1DA-BA15-4F2A-85B6-6621AB0C030B}" type="slidenum">
              <a:rPr kumimoji="0" lang="ko-KR" altLang="en-US" sz="1200" b="0" i="0" u="none" strike="noStrike" kern="1200" cap="none" spc="0" normalizeH="0" baseline="0" noProof="0" smtClean="0">
                <a:ln>
                  <a:noFill/>
                </a:ln>
                <a:solidFill>
                  <a:prstClr val="black"/>
                </a:solidFill>
                <a:effectLst/>
                <a:uLnTx/>
                <a:uFillTx/>
                <a:latin typeface="Arial" charset="0"/>
                <a:ea typeface="굴림" charset="-127"/>
                <a:cs typeface="+mn-cs"/>
              </a:rPr>
              <a:pPr marL="0" marR="0" lvl="0" indent="0" algn="r" defTabSz="914400" rtl="0" eaLnBrk="0" fontAlgn="auto" latinLnBrk="1" hangingPunct="0">
                <a:lnSpc>
                  <a:spcPct val="100000"/>
                </a:lnSpc>
                <a:spcBef>
                  <a:spcPct val="0"/>
                </a:spcBef>
                <a:spcAft>
                  <a:spcPts val="0"/>
                </a:spcAft>
                <a:buClrTx/>
                <a:buSzTx/>
                <a:buFontTx/>
                <a:buNone/>
                <a:tabLst/>
                <a:defRPr/>
              </a:pPr>
              <a:t>112</a:t>
            </a:fld>
            <a:endParaRPr kumimoji="0" lang="ko-KR" altLang="en-US" sz="1200" b="0" i="0" u="none" strike="noStrike" kern="1200" cap="none" spc="0" normalizeH="0" baseline="0" noProof="0">
              <a:ln>
                <a:noFill/>
              </a:ln>
              <a:solidFill>
                <a:prstClr val="black"/>
              </a:solidFill>
              <a:effectLst/>
              <a:uLnTx/>
              <a:uFillTx/>
              <a:latin typeface="Arial" charset="0"/>
              <a:ea typeface="굴림" charset="-127"/>
              <a:cs typeface="+mn-cs"/>
            </a:endParaRPr>
          </a:p>
        </p:txBody>
      </p:sp>
    </p:spTree>
    <p:extLst>
      <p:ext uri="{BB962C8B-B14F-4D97-AF65-F5344CB8AC3E}">
        <p14:creationId xmlns:p14="http://schemas.microsoft.com/office/powerpoint/2010/main" val="414552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28</a:t>
            </a:fld>
            <a:endParaRPr lang="en-US" altLang="ko-KR"/>
          </a:p>
        </p:txBody>
      </p:sp>
    </p:spTree>
    <p:extLst>
      <p:ext uri="{BB962C8B-B14F-4D97-AF65-F5344CB8AC3E}">
        <p14:creationId xmlns:p14="http://schemas.microsoft.com/office/powerpoint/2010/main" val="1894183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r>
              <a:rPr lang="en-US" altLang="ko-KR" dirty="0" smtClean="0"/>
              <a:t>	</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E09AED3-897E-BF42-AF13-568E234CA43B}" type="slidenum">
              <a:rPr kumimoji="0" lang="en-US" sz="1200" b="0" i="0" u="none" strike="noStrike" kern="1200" cap="none" spc="0" normalizeH="0" baseline="0" noProof="0" smtClean="0">
                <a:ln>
                  <a:noFill/>
                </a:ln>
                <a:solidFill>
                  <a:prstClr val="black"/>
                </a:solidFill>
                <a:effectLst/>
                <a:uLnTx/>
                <a:uFillTx/>
                <a:latin typeface="Calibri"/>
                <a:ea typeface="굴림"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굴림" pitchFamily="50" charset="-127"/>
              <a:cs typeface="+mn-cs"/>
            </a:endParaRPr>
          </a:p>
        </p:txBody>
      </p:sp>
    </p:spTree>
    <p:extLst>
      <p:ext uri="{BB962C8B-B14F-4D97-AF65-F5344CB8AC3E}">
        <p14:creationId xmlns:p14="http://schemas.microsoft.com/office/powerpoint/2010/main" val="2601934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latin typeface="굴림" panose="020B0600000101010101" pitchFamily="50" charset="-127"/>
              <a:ea typeface="굴림" panose="020B0600000101010101" pitchFamily="50" charset="-127"/>
            </a:endParaRPr>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30000"/>
              </a:spcBef>
              <a:defRPr sz="1200">
                <a:solidFill>
                  <a:schemeClr val="tx1"/>
                </a:solidFill>
                <a:latin typeface="맑은 고딕" panose="020B0503020000020004" pitchFamily="50" charset="-127"/>
                <a:ea typeface="맑은 고딕" panose="020B0503020000020004" pitchFamily="50" charset="-127"/>
              </a:defRPr>
            </a:lvl1pPr>
            <a:lvl2pPr marL="709613" indent="-271463" latinLnBrk="1">
              <a:spcBef>
                <a:spcPct val="30000"/>
              </a:spcBef>
              <a:defRPr sz="1200">
                <a:solidFill>
                  <a:schemeClr val="tx1"/>
                </a:solidFill>
                <a:latin typeface="맑은 고딕" panose="020B0503020000020004" pitchFamily="50" charset="-127"/>
                <a:ea typeface="맑은 고딕" panose="020B0503020000020004" pitchFamily="50" charset="-127"/>
              </a:defRPr>
            </a:lvl2pPr>
            <a:lvl3pPr marL="1092200" indent="-215900" latinLnBrk="1">
              <a:spcBef>
                <a:spcPct val="30000"/>
              </a:spcBef>
              <a:defRPr sz="1200">
                <a:solidFill>
                  <a:schemeClr val="tx1"/>
                </a:solidFill>
                <a:latin typeface="맑은 고딕" panose="020B0503020000020004" pitchFamily="50" charset="-127"/>
                <a:ea typeface="맑은 고딕" panose="020B0503020000020004" pitchFamily="50" charset="-127"/>
              </a:defRPr>
            </a:lvl3pPr>
            <a:lvl4pPr marL="1528763" indent="-215900" latinLnBrk="1">
              <a:spcBef>
                <a:spcPct val="30000"/>
              </a:spcBef>
              <a:defRPr sz="1200">
                <a:solidFill>
                  <a:schemeClr val="tx1"/>
                </a:solidFill>
                <a:latin typeface="맑은 고딕" panose="020B0503020000020004" pitchFamily="50" charset="-127"/>
                <a:ea typeface="맑은 고딕" panose="020B0503020000020004" pitchFamily="50" charset="-127"/>
              </a:defRPr>
            </a:lvl4pPr>
            <a:lvl5pPr marL="1965325" indent="-215900" latinLnBrk="1">
              <a:spcBef>
                <a:spcPct val="30000"/>
              </a:spcBef>
              <a:defRPr sz="1200">
                <a:solidFill>
                  <a:schemeClr val="tx1"/>
                </a:solidFill>
                <a:latin typeface="맑은 고딕" panose="020B0503020000020004" pitchFamily="50" charset="-127"/>
                <a:ea typeface="맑은 고딕" panose="020B0503020000020004" pitchFamily="50" charset="-127"/>
              </a:defRPr>
            </a:lvl5pPr>
            <a:lvl6pPr marL="2422525" indent="-215900" eaLnBrk="0" fontAlgn="base" hangingPunct="0">
              <a:spcBef>
                <a:spcPct val="30000"/>
              </a:spcBef>
              <a:spcAft>
                <a:spcPct val="0"/>
              </a:spcAft>
              <a:defRPr sz="1200">
                <a:solidFill>
                  <a:schemeClr val="tx1"/>
                </a:solidFill>
                <a:latin typeface="맑은 고딕" panose="020B0503020000020004" pitchFamily="50" charset="-127"/>
                <a:ea typeface="맑은 고딕" panose="020B0503020000020004" pitchFamily="50" charset="-127"/>
              </a:defRPr>
            </a:lvl6pPr>
            <a:lvl7pPr marL="2879725" indent="-215900" eaLnBrk="0" fontAlgn="base" hangingPunct="0">
              <a:spcBef>
                <a:spcPct val="30000"/>
              </a:spcBef>
              <a:spcAft>
                <a:spcPct val="0"/>
              </a:spcAft>
              <a:defRPr sz="1200">
                <a:solidFill>
                  <a:schemeClr val="tx1"/>
                </a:solidFill>
                <a:latin typeface="맑은 고딕" panose="020B0503020000020004" pitchFamily="50" charset="-127"/>
                <a:ea typeface="맑은 고딕" panose="020B0503020000020004" pitchFamily="50" charset="-127"/>
              </a:defRPr>
            </a:lvl7pPr>
            <a:lvl8pPr marL="3336925" indent="-215900" eaLnBrk="0" fontAlgn="base" hangingPunct="0">
              <a:spcBef>
                <a:spcPct val="30000"/>
              </a:spcBef>
              <a:spcAft>
                <a:spcPct val="0"/>
              </a:spcAft>
              <a:defRPr sz="1200">
                <a:solidFill>
                  <a:schemeClr val="tx1"/>
                </a:solidFill>
                <a:latin typeface="맑은 고딕" panose="020B0503020000020004" pitchFamily="50" charset="-127"/>
                <a:ea typeface="맑은 고딕" panose="020B0503020000020004" pitchFamily="50" charset="-127"/>
              </a:defRPr>
            </a:lvl8pPr>
            <a:lvl9pPr marL="3794125" indent="-215900" eaLnBrk="0" fontAlgn="base" hangingPunct="0">
              <a:spcBef>
                <a:spcPct val="30000"/>
              </a:spcBef>
              <a:spcAft>
                <a:spcPct val="0"/>
              </a:spcAft>
              <a:defRPr sz="1200">
                <a:solidFill>
                  <a:schemeClr val="tx1"/>
                </a:solidFill>
                <a:latin typeface="맑은 고딕" panose="020B0503020000020004" pitchFamily="50" charset="-127"/>
                <a:ea typeface="맑은 고딕" panose="020B0503020000020004" pitchFamily="50" charset="-127"/>
              </a:defRPr>
            </a:lvl9pPr>
          </a:lstStyle>
          <a:p>
            <a:pPr marL="0" marR="0" lvl="0" indent="0" algn="r" defTabSz="914400" rtl="0" eaLnBrk="0" fontAlgn="auto" latinLnBrk="1" hangingPunct="0">
              <a:lnSpc>
                <a:spcPct val="100000"/>
              </a:lnSpc>
              <a:spcBef>
                <a:spcPct val="0"/>
              </a:spcBef>
              <a:spcAft>
                <a:spcPts val="0"/>
              </a:spcAft>
              <a:buClrTx/>
              <a:buSzTx/>
              <a:buFontTx/>
              <a:buNone/>
              <a:tabLst/>
              <a:defRPr/>
            </a:pPr>
            <a:fld id="{38E41C3C-87C6-42A7-82AD-8291B58DFD75}" type="slidenum">
              <a:rPr kumimoji="0" lang="ko-KR" altLang="en-US" sz="1200" b="0" i="0" u="none" strike="noStrike" kern="1200" cap="none" spc="0" normalizeH="0" baseline="0" noProof="0" smtClean="0">
                <a:ln>
                  <a:noFill/>
                </a:ln>
                <a:solidFill>
                  <a:prstClr val="black"/>
                </a:solidFill>
                <a:effectLst/>
                <a:uLnTx/>
                <a:uFillTx/>
                <a:latin typeface="Arial" panose="020B0604020202020204" pitchFamily="34" charset="0"/>
                <a:ea typeface="굴림" panose="020B0600000101010101" pitchFamily="50" charset="-127"/>
                <a:cs typeface="+mn-cs"/>
              </a:rPr>
              <a:pPr marL="0" marR="0" lvl="0" indent="0" algn="r" defTabSz="914400" rtl="0" eaLnBrk="0" fontAlgn="auto" latinLnBrk="1" hangingPunct="0">
                <a:lnSpc>
                  <a:spcPct val="100000"/>
                </a:lnSpc>
                <a:spcBef>
                  <a:spcPct val="0"/>
                </a:spcBef>
                <a:spcAft>
                  <a:spcPts val="0"/>
                </a:spcAft>
                <a:buClrTx/>
                <a:buSzTx/>
                <a:buFontTx/>
                <a:buNone/>
                <a:tabLst/>
                <a:defRPr/>
              </a:pPr>
              <a:t>130</a:t>
            </a:fld>
            <a:endParaRPr kumimoji="0" lang="ko-KR" altLang="en-US" sz="1200" b="0" i="0" u="none" strike="noStrike" kern="1200" cap="none" spc="0" normalizeH="0" baseline="0" noProof="0" smtClean="0">
              <a:ln>
                <a:noFill/>
              </a:ln>
              <a:solidFill>
                <a:prstClr val="black"/>
              </a:solidFill>
              <a:effectLst/>
              <a:uLnTx/>
              <a:uFillTx/>
              <a:latin typeface="Arial" panose="020B0604020202020204" pitchFamily="34" charset="0"/>
              <a:ea typeface="굴림" panose="020B0600000101010101" pitchFamily="50" charset="-127"/>
              <a:cs typeface="+mn-cs"/>
            </a:endParaRPr>
          </a:p>
        </p:txBody>
      </p:sp>
    </p:spTree>
    <p:extLst>
      <p:ext uri="{BB962C8B-B14F-4D97-AF65-F5344CB8AC3E}">
        <p14:creationId xmlns:p14="http://schemas.microsoft.com/office/powerpoint/2010/main" val="268511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35</a:t>
            </a:fld>
            <a:endParaRPr lang="en-US" altLang="ko-KR"/>
          </a:p>
        </p:txBody>
      </p:sp>
    </p:spTree>
    <p:extLst>
      <p:ext uri="{BB962C8B-B14F-4D97-AF65-F5344CB8AC3E}">
        <p14:creationId xmlns:p14="http://schemas.microsoft.com/office/powerpoint/2010/main" val="56912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36</a:t>
            </a:fld>
            <a:endParaRPr lang="en-US" altLang="ko-KR"/>
          </a:p>
        </p:txBody>
      </p:sp>
    </p:spTree>
    <p:extLst>
      <p:ext uri="{BB962C8B-B14F-4D97-AF65-F5344CB8AC3E}">
        <p14:creationId xmlns:p14="http://schemas.microsoft.com/office/powerpoint/2010/main" val="277529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37</a:t>
            </a:fld>
            <a:endParaRPr lang="en-US" altLang="ko-KR"/>
          </a:p>
        </p:txBody>
      </p:sp>
    </p:spTree>
    <p:extLst>
      <p:ext uri="{BB962C8B-B14F-4D97-AF65-F5344CB8AC3E}">
        <p14:creationId xmlns:p14="http://schemas.microsoft.com/office/powerpoint/2010/main" val="971396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43</a:t>
            </a:fld>
            <a:endParaRPr lang="en-US" altLang="ko-KR"/>
          </a:p>
        </p:txBody>
      </p:sp>
    </p:spTree>
    <p:extLst>
      <p:ext uri="{BB962C8B-B14F-4D97-AF65-F5344CB8AC3E}">
        <p14:creationId xmlns:p14="http://schemas.microsoft.com/office/powerpoint/2010/main" val="292747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39838"/>
            <a:ext cx="4467225" cy="335121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00155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9F0D2BD2-E627-468F-A0B0-CA72FA5BDCD1}" type="slidenum">
              <a:rPr lang="ko-KR" altLang="en-US" smtClean="0"/>
              <a:pPr>
                <a:defRPr/>
              </a:pPr>
              <a:t>48</a:t>
            </a:fld>
            <a:endParaRPr lang="en-US" altLang="ko-KR"/>
          </a:p>
        </p:txBody>
      </p:sp>
    </p:spTree>
    <p:extLst>
      <p:ext uri="{BB962C8B-B14F-4D97-AF65-F5344CB8AC3E}">
        <p14:creationId xmlns:p14="http://schemas.microsoft.com/office/powerpoint/2010/main" val="2277026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5" name="슬라이드 번호 개체 틀 5"/>
          <p:cNvSpPr>
            <a:spLocks noGrp="1"/>
          </p:cNvSpPr>
          <p:nvPr>
            <p:ph type="sldNum" sz="quarter" idx="11"/>
          </p:nvPr>
        </p:nvSpPr>
        <p:spPr>
          <a:xfrm>
            <a:off x="3571875" y="6643688"/>
            <a:ext cx="2133600" cy="214312"/>
          </a:xfrm>
        </p:spPr>
        <p:txBody>
          <a:bodyPr/>
          <a:lstStyle>
            <a:lvl1pPr>
              <a:defRPr smtClean="0"/>
            </a:lvl1pPr>
          </a:lstStyle>
          <a:p>
            <a:pPr>
              <a:defRPr/>
            </a:pPr>
            <a:r>
              <a:rPr lang="en-US" altLang="ko-KR"/>
              <a:t>- </a:t>
            </a:r>
            <a:fld id="{292EC111-A36D-49AA-9088-BEAE00BAAA44}" type="slidenum">
              <a:rPr lang="en-US" altLang="ko-KR"/>
              <a:pPr>
                <a:defRPr/>
              </a:pPr>
              <a:t>‹#›</a:t>
            </a:fld>
            <a:r>
              <a:rPr lang="en-US" altLang="ko-KR"/>
              <a:t> -</a:t>
            </a:r>
          </a:p>
        </p:txBody>
      </p:sp>
    </p:spTree>
    <p:extLst>
      <p:ext uri="{BB962C8B-B14F-4D97-AF65-F5344CB8AC3E}">
        <p14:creationId xmlns:p14="http://schemas.microsoft.com/office/powerpoint/2010/main" val="212985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29841" y="365128"/>
            <a:ext cx="78867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 편집</a:t>
            </a:r>
          </a:p>
        </p:txBody>
      </p:sp>
      <p:sp>
        <p:nvSpPr>
          <p:cNvPr id="4" name="내용 개체 틀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 편집</a:t>
            </a:r>
          </a:p>
        </p:txBody>
      </p:sp>
      <p:sp>
        <p:nvSpPr>
          <p:cNvPr id="6" name="내용 개체 틀 5"/>
          <p:cNvSpPr>
            <a:spLocks noGrp="1"/>
          </p:cNvSpPr>
          <p:nvPr>
            <p:ph sz="quarter" idx="4"/>
          </p:nvPr>
        </p:nvSpPr>
        <p:spPr>
          <a:xfrm>
            <a:off x="4629151"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8" name="바닥글 개체 틀 7"/>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9" name="슬라이드 번호 개체 틀 8"/>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64200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4" name="바닥글 개체 틀 3"/>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5" name="슬라이드 번호 개체 틀 4"/>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01550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3" name="바닥글 개체 틀 2"/>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945434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29841" y="457200"/>
            <a:ext cx="2949178" cy="1600200"/>
          </a:xfrm>
        </p:spPr>
        <p:txBody>
          <a:bodyPr anchor="b"/>
          <a:lstStyle>
            <a:lvl1pPr>
              <a:defRPr sz="24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6" name="바닥글 개체 틀 5"/>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7" name="슬라이드 번호 개체 틀 6"/>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706888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29841" y="457200"/>
            <a:ext cx="2949178" cy="1600200"/>
          </a:xfrm>
        </p:spPr>
        <p:txBody>
          <a:bodyPr anchor="b"/>
          <a:lstStyle>
            <a:lvl1pPr>
              <a:defRPr sz="24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ko-KR" altLang="en-US"/>
          </a:p>
        </p:txBody>
      </p:sp>
      <p:sp>
        <p:nvSpPr>
          <p:cNvPr id="4" name="텍스트 개체 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6" name="바닥글 개체 틀 5"/>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7" name="슬라이드 번호 개체 틀 6"/>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744897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5" name="바닥글 개체 틀 4"/>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6" name="슬라이드 번호 개체 틀 5"/>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351682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43676" y="365125"/>
            <a:ext cx="1971675"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28651" y="365125"/>
            <a:ext cx="5800725"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5" name="바닥글 개체 틀 4"/>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6" name="슬라이드 번호 개체 틀 5"/>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309711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본문_내용 (총 페이지수 있음)">
    <p:bg>
      <p:bgPr>
        <a:solidFill>
          <a:schemeClr val="bg1"/>
        </a:solidFill>
        <a:effectLst/>
      </p:bgPr>
    </p:bg>
    <p:spTree>
      <p:nvGrpSpPr>
        <p:cNvPr id="1" name=""/>
        <p:cNvGrpSpPr/>
        <p:nvPr/>
      </p:nvGrpSpPr>
      <p:grpSpPr>
        <a:xfrm>
          <a:off x="0" y="0"/>
          <a:ext cx="0" cy="0"/>
          <a:chOff x="0" y="0"/>
          <a:chExt cx="0" cy="0"/>
        </a:xfrm>
      </p:grpSpPr>
      <p:sp>
        <p:nvSpPr>
          <p:cNvPr id="10" name="제목 1"/>
          <p:cNvSpPr>
            <a:spLocks noGrp="1"/>
          </p:cNvSpPr>
          <p:nvPr>
            <p:ph type="title"/>
          </p:nvPr>
        </p:nvSpPr>
        <p:spPr>
          <a:xfrm>
            <a:off x="140679" y="1542"/>
            <a:ext cx="8862646" cy="649332"/>
          </a:xfrm>
          <a:prstGeom prst="rect">
            <a:avLst/>
          </a:prstGeom>
          <a:ln>
            <a:noFill/>
          </a:ln>
          <a:effectLst/>
        </p:spPr>
        <p:txBody>
          <a:bodyPr anchor="ctr" anchorCtr="0"/>
          <a:lstStyle>
            <a:lvl1pPr>
              <a:defRPr lang="ko-KR" altLang="en-US" sz="1800" b="1" cap="none" spc="0" dirty="0">
                <a:ln w="18415" cmpd="sng">
                  <a:noFill/>
                  <a:prstDash val="solid"/>
                </a:ln>
                <a:solidFill>
                  <a:srgbClr val="003366"/>
                </a:solidFill>
                <a:effectLst/>
                <a:latin typeface="+mn-ea"/>
                <a:ea typeface="+mn-ea"/>
                <a:cs typeface="Lucida Sans Unicode" pitchFamily="34" charset="0"/>
              </a:defRPr>
            </a:lvl1pPr>
          </a:lstStyle>
          <a:p>
            <a:r>
              <a:rPr lang="ko-KR" altLang="en-US" dirty="0" smtClean="0"/>
              <a:t>마스터 제목 스타일 편집</a:t>
            </a:r>
            <a:endParaRPr lang="ko-KR" altLang="en-US" dirty="0"/>
          </a:p>
        </p:txBody>
      </p:sp>
      <p:sp>
        <p:nvSpPr>
          <p:cNvPr id="8" name="텍스트 개체 틀 7"/>
          <p:cNvSpPr>
            <a:spLocks noGrp="1"/>
          </p:cNvSpPr>
          <p:nvPr>
            <p:ph type="body" sz="quarter" idx="10" hasCustomPrompt="1"/>
          </p:nvPr>
        </p:nvSpPr>
        <p:spPr>
          <a:xfrm>
            <a:off x="140677" y="742484"/>
            <a:ext cx="8837204" cy="2232025"/>
          </a:xfrm>
          <a:prstGeom prst="rect">
            <a:avLst/>
          </a:prstGeom>
        </p:spPr>
        <p:txBody>
          <a:bodyPr/>
          <a:lstStyle>
            <a:lvl1pPr marL="200025" marR="0" indent="-200025" algn="l" defTabSz="685800" rtl="0" eaLnBrk="1" fontAlgn="auto" latinLnBrk="1" hangingPunct="1">
              <a:lnSpc>
                <a:spcPct val="125000"/>
              </a:lnSpc>
              <a:spcBef>
                <a:spcPts val="150"/>
              </a:spcBef>
              <a:spcAft>
                <a:spcPts val="150"/>
              </a:spcAft>
              <a:buClr>
                <a:srgbClr val="000066"/>
              </a:buClr>
              <a:buSzTx/>
              <a:buFont typeface="Arial" charset="0"/>
              <a:buBlip>
                <a:blip r:embed="rId2"/>
              </a:buBlip>
              <a:tabLst/>
              <a:defRPr sz="1500" b="1" i="0" baseline="0">
                <a:latin typeface="맑은 고딕" pitchFamily="50" charset="-127"/>
                <a:ea typeface="맑은 고딕" pitchFamily="50" charset="-127"/>
              </a:defRPr>
            </a:lvl1pPr>
            <a:lvl2pPr marL="433388" indent="-185738">
              <a:lnSpc>
                <a:spcPct val="120000"/>
              </a:lnSpc>
              <a:spcAft>
                <a:spcPts val="450"/>
              </a:spcAft>
              <a:defRPr b="1">
                <a:solidFill>
                  <a:schemeClr val="tx1">
                    <a:lumMod val="85000"/>
                    <a:lumOff val="15000"/>
                  </a:schemeClr>
                </a:solidFill>
              </a:defRPr>
            </a:lvl2pPr>
            <a:lvl3pPr marL="592931" indent="-135731">
              <a:lnSpc>
                <a:spcPct val="100000"/>
              </a:lnSpc>
              <a:spcAft>
                <a:spcPts val="450"/>
              </a:spcAft>
              <a:defRPr b="1">
                <a:solidFill>
                  <a:schemeClr val="tx1">
                    <a:lumMod val="85000"/>
                    <a:lumOff val="15000"/>
                  </a:schemeClr>
                </a:solidFill>
              </a:defRPr>
            </a:lvl3pPr>
            <a:lvl4pPr>
              <a:lnSpc>
                <a:spcPct val="100000"/>
              </a:lnSpc>
              <a:spcAft>
                <a:spcPts val="450"/>
              </a:spcAft>
              <a:defRPr b="1">
                <a:solidFill>
                  <a:schemeClr val="tx1">
                    <a:lumMod val="85000"/>
                    <a:lumOff val="15000"/>
                  </a:schemeClr>
                </a:solidFill>
              </a:defRPr>
            </a:lvl4pPr>
            <a:lvl5pPr>
              <a:lnSpc>
                <a:spcPct val="100000"/>
              </a:lnSpc>
              <a:spcAft>
                <a:spcPts val="450"/>
              </a:spcAft>
              <a:defRPr b="1">
                <a:solidFill>
                  <a:schemeClr val="tx1">
                    <a:lumMod val="85000"/>
                    <a:lumOff val="15000"/>
                  </a:schemeClr>
                </a:solidFill>
              </a:defRPr>
            </a:lvl5pPr>
          </a:lstStyle>
          <a:p>
            <a:pPr marL="200025" marR="0" lvl="0" indent="-200025" algn="l" defTabSz="685800" rtl="0" eaLnBrk="1" fontAlgn="auto" latinLnBrk="1" hangingPunct="1">
              <a:lnSpc>
                <a:spcPct val="120000"/>
              </a:lnSpc>
              <a:spcBef>
                <a:spcPct val="20000"/>
              </a:spcBef>
              <a:spcAft>
                <a:spcPts val="0"/>
              </a:spcAft>
              <a:buClr>
                <a:srgbClr val="000066"/>
              </a:buClr>
              <a:buSzTx/>
              <a:buFont typeface="Arial" charset="0"/>
              <a:buBlip>
                <a:blip r:embed="rId2"/>
              </a:buBlip>
              <a:tabLst/>
              <a:defRPr/>
            </a:pPr>
            <a:r>
              <a:rPr kumimoji="0" lang="en-US" altLang="ko-KR" sz="1350" b="0" i="0" u="none" strike="noStrike" kern="1200" cap="none" spc="0" normalizeH="0" baseline="0" noProof="0" dirty="0" smtClean="0">
                <a:ln>
                  <a:noFill/>
                </a:ln>
                <a:solidFill>
                  <a:srgbClr val="000000"/>
                </a:solidFill>
                <a:effectLst/>
                <a:uLnTx/>
                <a:uFillTx/>
                <a:latin typeface="Cambria"/>
                <a:ea typeface="+mn-ea"/>
                <a:cs typeface="+mn-cs"/>
              </a:rPr>
              <a:t> </a:t>
            </a:r>
          </a:p>
          <a:p>
            <a:pPr marL="200025" marR="0" lvl="0" indent="-200025" algn="l" defTabSz="685800" rtl="0" eaLnBrk="1" fontAlgn="auto" latinLnBrk="1" hangingPunct="1">
              <a:lnSpc>
                <a:spcPct val="120000"/>
              </a:lnSpc>
              <a:spcBef>
                <a:spcPct val="20000"/>
              </a:spcBef>
              <a:spcAft>
                <a:spcPts val="0"/>
              </a:spcAft>
              <a:buClr>
                <a:srgbClr val="000066"/>
              </a:buClr>
              <a:buSzTx/>
              <a:buFont typeface="Arial" charset="0"/>
              <a:buBlip>
                <a:blip r:embed="rId2"/>
              </a:buBlip>
              <a:tabLst/>
              <a:defRPr/>
            </a:pPr>
            <a:endParaRPr kumimoji="0" lang="en-US" altLang="ko-KR" sz="1350" b="0" i="0" u="none" strike="noStrike" kern="1200" cap="none" spc="0" normalizeH="0" baseline="0" noProof="0" dirty="0" smtClean="0">
              <a:ln>
                <a:noFill/>
              </a:ln>
              <a:solidFill>
                <a:srgbClr val="000000"/>
              </a:solidFill>
              <a:effectLst/>
              <a:uLnTx/>
              <a:uFillTx/>
              <a:latin typeface="Cambria"/>
              <a:ea typeface="+mn-ea"/>
              <a:cs typeface="+mn-cs"/>
            </a:endParaRP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6" name="Text Box 5"/>
          <p:cNvSpPr txBox="1">
            <a:spLocks noChangeArrowheads="1"/>
          </p:cNvSpPr>
          <p:nvPr userDrawn="1"/>
        </p:nvSpPr>
        <p:spPr bwMode="auto">
          <a:xfrm>
            <a:off x="8778664" y="6623050"/>
            <a:ext cx="364911" cy="166426"/>
          </a:xfrm>
          <a:prstGeom prst="rect">
            <a:avLst/>
          </a:prstGeom>
          <a:noFill/>
          <a:ln w="9525">
            <a:noFill/>
            <a:miter lim="800000"/>
            <a:headEnd/>
            <a:tailEnd/>
          </a:ln>
          <a:effectLst/>
        </p:spPr>
        <p:txBody>
          <a:bodyPr wrap="none" lIns="50516" tIns="25258" rIns="50516" bIns="25258">
            <a:spAutoFit/>
          </a:bodyPr>
          <a:lstStyle/>
          <a:p>
            <a:pPr marL="0" marR="0" lvl="0" indent="0" algn="r" defTabSz="717947" rtl="0" eaLnBrk="1" fontAlgn="auto" latinLnBrk="1" hangingPunct="1">
              <a:lnSpc>
                <a:spcPct val="100000"/>
              </a:lnSpc>
              <a:spcBef>
                <a:spcPts val="0"/>
              </a:spcBef>
              <a:spcAft>
                <a:spcPts val="0"/>
              </a:spcAft>
              <a:buClrTx/>
              <a:buSzTx/>
              <a:buFontTx/>
              <a:buNone/>
              <a:tabLst/>
              <a:defRPr/>
            </a:pPr>
            <a:fld id="{770D899A-6A80-4270-AF7A-45DE5E40012E}" type="slidenum">
              <a:rPr kumimoji="0" lang="en-US" altLang="ko-KR" sz="750" b="0" i="0" u="none" strike="noStrike" kern="1200" cap="none" spc="0" normalizeH="0" baseline="0" noProof="0" smtClean="0">
                <a:ln>
                  <a:noFill/>
                </a:ln>
                <a:solidFill>
                  <a:srgbClr val="000066"/>
                </a:solidFill>
                <a:effectLst/>
                <a:uLnTx/>
                <a:uFillTx/>
                <a:latin typeface="맑은 고딕" pitchFamily="50" charset="-127"/>
                <a:ea typeface="맑은 고딕" pitchFamily="50" charset="-127"/>
                <a:cs typeface="+mn-cs"/>
              </a:rPr>
              <a:pPr marL="0" marR="0" lvl="0" indent="0" algn="r" defTabSz="717947" rtl="0" eaLnBrk="1" fontAlgn="auto" latinLnBrk="1" hangingPunct="1">
                <a:lnSpc>
                  <a:spcPct val="100000"/>
                </a:lnSpc>
                <a:spcBef>
                  <a:spcPts val="0"/>
                </a:spcBef>
                <a:spcAft>
                  <a:spcPts val="0"/>
                </a:spcAft>
                <a:buClrTx/>
                <a:buSzTx/>
                <a:buFontTx/>
                <a:buNone/>
                <a:tabLst/>
                <a:defRPr/>
              </a:pPr>
              <a:t>‹#›</a:t>
            </a:fld>
            <a:r>
              <a:rPr kumimoji="0" lang="en-US" altLang="ko-KR" sz="750" b="0" i="0" u="none" strike="noStrike" kern="1200" cap="none" spc="0" normalizeH="0" baseline="0" noProof="0" dirty="0" smtClean="0">
                <a:ln>
                  <a:noFill/>
                </a:ln>
                <a:solidFill>
                  <a:srgbClr val="000066"/>
                </a:solidFill>
                <a:effectLst/>
                <a:uLnTx/>
                <a:uFillTx/>
                <a:latin typeface="맑은 고딕" pitchFamily="50" charset="-127"/>
                <a:ea typeface="맑은 고딕" pitchFamily="50" charset="-127"/>
                <a:cs typeface="+mn-cs"/>
              </a:rPr>
              <a:t>/</a:t>
            </a:r>
            <a:r>
              <a:rPr kumimoji="0" lang="en-US" altLang="ko-KR" sz="750" b="0" i="0" u="none" strike="noStrike" kern="1200" cap="none" spc="0" normalizeH="0" baseline="0" noProof="0" dirty="0" smtClean="0">
                <a:ln>
                  <a:noFill/>
                </a:ln>
                <a:solidFill>
                  <a:prstClr val="black"/>
                </a:solidFill>
                <a:effectLst/>
                <a:uLnTx/>
                <a:uFillTx/>
                <a:latin typeface="맑은 고딕" pitchFamily="50" charset="-127"/>
                <a:ea typeface="맑은 고딕" pitchFamily="50" charset="-127"/>
                <a:cs typeface="+mn-cs"/>
              </a:rPr>
              <a:t>13</a:t>
            </a:r>
          </a:p>
        </p:txBody>
      </p:sp>
      <p:grpSp>
        <p:nvGrpSpPr>
          <p:cNvPr id="3" name="그룹 2"/>
          <p:cNvGrpSpPr/>
          <p:nvPr userDrawn="1"/>
        </p:nvGrpSpPr>
        <p:grpSpPr>
          <a:xfrm>
            <a:off x="2" y="-2892"/>
            <a:ext cx="9141597" cy="624081"/>
            <a:chOff x="-4757" y="-2892"/>
            <a:chExt cx="9912918" cy="624081"/>
          </a:xfrm>
        </p:grpSpPr>
        <p:pic>
          <p:nvPicPr>
            <p:cNvPr id="307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757" y="575448"/>
              <a:ext cx="9912344" cy="4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www.theadminhub.com/wp-content/uploads/2012/03/Clouds.jp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t="54590" b="35898"/>
            <a:stretch/>
          </p:blipFill>
          <p:spPr bwMode="auto">
            <a:xfrm>
              <a:off x="-4757" y="-2892"/>
              <a:ext cx="9912918" cy="60296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userDrawn="1"/>
          </p:nvSpPr>
          <p:spPr bwMode="auto">
            <a:xfrm>
              <a:off x="-4757" y="-2892"/>
              <a:ext cx="9912918" cy="602967"/>
            </a:xfrm>
            <a:prstGeom prst="rect">
              <a:avLst/>
            </a:prstGeom>
            <a:solidFill>
              <a:srgbClr val="FFFFFF">
                <a:alpha val="60000"/>
              </a:srgbClr>
            </a:solidFill>
            <a:ln w="3175">
              <a:no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marL="0" marR="0" lvl="0" indent="0" algn="ctr" defTabSz="6858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smtClean="0">
                <a:ln w="3175">
                  <a:solidFill>
                    <a:prstClr val="black"/>
                  </a:solid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grpSp>
    </p:spTree>
    <p:extLst>
      <p:ext uri="{BB962C8B-B14F-4D97-AF65-F5344CB8AC3E}">
        <p14:creationId xmlns:p14="http://schemas.microsoft.com/office/powerpoint/2010/main" val="2666249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0" y="16808"/>
            <a:ext cx="9144000" cy="675888"/>
          </a:xfrm>
        </p:spPr>
        <p:txBody>
          <a:bodyPr/>
          <a:lstStyle>
            <a:lvl1pPr>
              <a:defRPr sz="4000">
                <a:latin typeface="Times New Roman" panose="02020603050405020304" pitchFamily="18" charset="0"/>
                <a:cs typeface="Times New Roman" panose="02020603050405020304" pitchFamily="18" charset="0"/>
              </a:defRPr>
            </a:lvl1pPr>
          </a:lstStyle>
          <a:p>
            <a:r>
              <a:rPr lang="ko-KR" altLang="en-US" dirty="0" smtClean="0"/>
              <a:t>마스터 제목 스타일 편집</a:t>
            </a:r>
            <a:endParaRPr lang="ko-KR" altLang="en-US" dirty="0"/>
          </a:p>
        </p:txBody>
      </p:sp>
      <p:sp>
        <p:nvSpPr>
          <p:cNvPr id="3" name="내용 개체 틀 2"/>
          <p:cNvSpPr>
            <a:spLocks noGrp="1"/>
          </p:cNvSpPr>
          <p:nvPr>
            <p:ph idx="1"/>
          </p:nvPr>
        </p:nvSpPr>
        <p:spPr>
          <a:xfrm>
            <a:off x="251520" y="1124744"/>
            <a:ext cx="8712968" cy="5231606"/>
          </a:xfrm>
        </p:spPr>
        <p:txBody>
          <a:bodyPr/>
          <a:lstStyle>
            <a:lvl1pPr>
              <a:defRPr sz="2800"/>
            </a:lvl1pPr>
            <a:lvl2pPr>
              <a:defRPr sz="2400"/>
            </a:lvl2pPr>
            <a:lvl3pPr>
              <a:defRPr sz="2000"/>
            </a:lvl3pPr>
            <a:lvl4pPr>
              <a:defRPr sz="1800"/>
            </a:lvl4pPr>
            <a:lvl5pPr>
              <a:defRPr sz="1800"/>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슬라이드 번호 개체 틀 14"/>
          <p:cNvSpPr>
            <a:spLocks noGrp="1"/>
          </p:cNvSpPr>
          <p:nvPr>
            <p:ph type="sldNum" sz="quarter" idx="4"/>
          </p:nvPr>
        </p:nvSpPr>
        <p:spPr>
          <a:xfrm>
            <a:off x="3643313" y="6643688"/>
            <a:ext cx="2133600" cy="214312"/>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r>
              <a:rPr lang="en-US" altLang="ko-KR"/>
              <a:t>- </a:t>
            </a:r>
            <a:fld id="{0117CE69-B71C-4F72-B074-73B18EA93BCE}" type="slidenum">
              <a:rPr lang="ko-KR" altLang="en-US"/>
              <a:pPr>
                <a:defRPr/>
              </a:pPr>
              <a:t>‹#›</a:t>
            </a:fld>
            <a:r>
              <a:rPr lang="ko-KR" altLang="en-US"/>
              <a:t> </a:t>
            </a:r>
            <a:r>
              <a:rPr lang="en-US" altLang="ko-KR"/>
              <a:t>-</a:t>
            </a:r>
            <a:endParaRPr lang="ko-KR" altLang="en-US"/>
          </a:p>
        </p:txBody>
      </p:sp>
    </p:spTree>
    <p:extLst>
      <p:ext uri="{BB962C8B-B14F-4D97-AF65-F5344CB8AC3E}">
        <p14:creationId xmlns:p14="http://schemas.microsoft.com/office/powerpoint/2010/main" val="2386059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4" name="슬라이드 번호 개체 틀 5"/>
          <p:cNvSpPr>
            <a:spLocks noGrp="1"/>
          </p:cNvSpPr>
          <p:nvPr>
            <p:ph type="sldNum" sz="quarter" idx="11"/>
          </p:nvPr>
        </p:nvSpPr>
        <p:spPr>
          <a:xfrm>
            <a:off x="3571875" y="6643688"/>
            <a:ext cx="2133600" cy="214312"/>
          </a:xfrm>
        </p:spPr>
        <p:txBody>
          <a:bodyPr/>
          <a:lstStyle>
            <a:lvl1pPr>
              <a:defRPr smtClean="0"/>
            </a:lvl1pPr>
          </a:lstStyle>
          <a:p>
            <a:pPr>
              <a:defRPr/>
            </a:pPr>
            <a:r>
              <a:rPr lang="en-US" altLang="ko-KR"/>
              <a:t>- </a:t>
            </a:r>
            <a:fld id="{8BAB93DA-C287-41DC-B128-67427A2EAFF2}" type="slidenum">
              <a:rPr lang="en-US" altLang="ko-KR"/>
              <a:pPr>
                <a:defRPr/>
              </a:pPr>
              <a:t>‹#›</a:t>
            </a:fld>
            <a:r>
              <a:rPr lang="en-US" altLang="ko-KR"/>
              <a:t> -</a:t>
            </a:r>
          </a:p>
        </p:txBody>
      </p:sp>
    </p:spTree>
    <p:extLst>
      <p:ext uri="{BB962C8B-B14F-4D97-AF65-F5344CB8AC3E}">
        <p14:creationId xmlns:p14="http://schemas.microsoft.com/office/powerpoint/2010/main" val="4189469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3" name="슬라이드 번호 개체 틀 5"/>
          <p:cNvSpPr>
            <a:spLocks noGrp="1"/>
          </p:cNvSpPr>
          <p:nvPr>
            <p:ph type="sldNum" sz="quarter" idx="11"/>
          </p:nvPr>
        </p:nvSpPr>
        <p:spPr>
          <a:xfrm>
            <a:off x="3571875" y="6643688"/>
            <a:ext cx="2133600" cy="214312"/>
          </a:xfrm>
        </p:spPr>
        <p:txBody>
          <a:bodyPr/>
          <a:lstStyle>
            <a:lvl1pPr>
              <a:defRPr smtClean="0"/>
            </a:lvl1pPr>
          </a:lstStyle>
          <a:p>
            <a:pPr>
              <a:defRPr/>
            </a:pPr>
            <a:r>
              <a:rPr lang="en-US" altLang="ko-KR"/>
              <a:t>- </a:t>
            </a:r>
            <a:fld id="{526DCC47-1449-437C-BF6C-927E5A8758FC}" type="slidenum">
              <a:rPr lang="en-US" altLang="ko-KR"/>
              <a:pPr>
                <a:defRPr/>
              </a:pPr>
              <a:t>‹#›</a:t>
            </a:fld>
            <a:r>
              <a:rPr lang="en-US" altLang="ko-KR"/>
              <a:t> -</a:t>
            </a:r>
          </a:p>
        </p:txBody>
      </p:sp>
    </p:spTree>
    <p:extLst>
      <p:ext uri="{BB962C8B-B14F-4D97-AF65-F5344CB8AC3E}">
        <p14:creationId xmlns:p14="http://schemas.microsoft.com/office/powerpoint/2010/main" val="259777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48800"/>
          </a:xfrm>
          <a:solidFill>
            <a:schemeClr val="accent1">
              <a:lumMod val="40000"/>
              <a:lumOff val="60000"/>
            </a:schemeClr>
          </a:solidFill>
        </p:spPr>
        <p:txBody>
          <a:bodyPr>
            <a:normAutofit/>
          </a:bodyPr>
          <a:lstStyle>
            <a:lvl1pPr algn="ctr">
              <a:defRPr sz="3200" b="1"/>
            </a:lvl1pPr>
          </a:lstStyle>
          <a:p>
            <a:r>
              <a:rPr lang="en-US" dirty="0"/>
              <a:t>Click to edit Master title style</a:t>
            </a:r>
          </a:p>
        </p:txBody>
      </p:sp>
      <p:sp>
        <p:nvSpPr>
          <p:cNvPr id="5" name="Slide Number Placeholder 4"/>
          <p:cNvSpPr>
            <a:spLocks noGrp="1"/>
          </p:cNvSpPr>
          <p:nvPr>
            <p:ph type="sldNum" sz="quarter" idx="12"/>
          </p:nvPr>
        </p:nvSpPr>
        <p:spPr/>
        <p:txBody>
          <a:bodyPr/>
          <a:lstStyle/>
          <a:p>
            <a:pPr defTabSz="914353" fontAlgn="auto">
              <a:spcBef>
                <a:spcPts val="0"/>
              </a:spcBef>
              <a:spcAft>
                <a:spcPts val="0"/>
              </a:spcAft>
              <a:defRPr/>
            </a:pPr>
            <a:fld id="{71C72C17-CB50-4EB5-8129-1BA18AAFB296}" type="slidenum">
              <a:rPr lang="en-US" smtClean="0">
                <a:solidFill>
                  <a:prstClr val="black">
                    <a:tint val="75000"/>
                  </a:prstClr>
                </a:solidFill>
                <a:latin typeface="Calibri"/>
                <a:ea typeface="+mn-ea"/>
              </a:rPr>
              <a:pPr defTabSz="914353" fontAlgn="auto">
                <a:spcBef>
                  <a:spcPts val="0"/>
                </a:spcBef>
                <a:spcAft>
                  <a:spcPts val="0"/>
                </a:spcAft>
                <a:defRPr/>
              </a:pPr>
              <a:t>‹#›</a:t>
            </a:fld>
            <a:endParaRPr lang="en-US">
              <a:solidFill>
                <a:prstClr val="black">
                  <a:tint val="75000"/>
                </a:prstClr>
              </a:solidFill>
              <a:latin typeface="Calibri"/>
              <a:ea typeface="+mn-ea"/>
            </a:endParaRPr>
          </a:p>
        </p:txBody>
      </p:sp>
    </p:spTree>
    <p:extLst>
      <p:ext uri="{BB962C8B-B14F-4D97-AF65-F5344CB8AC3E}">
        <p14:creationId xmlns:p14="http://schemas.microsoft.com/office/powerpoint/2010/main" val="3600870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1122363"/>
            <a:ext cx="6858000" cy="2387600"/>
          </a:xfrm>
        </p:spPr>
        <p:txBody>
          <a:bodyPr anchor="b"/>
          <a:lstStyle>
            <a:lvl1pPr algn="ctr">
              <a:defRPr sz="45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5" name="바닥글 개체 틀 4"/>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6" name="슬라이드 번호 개체 틀 5"/>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160942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5" name="바닥글 개체 틀 4"/>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6" name="슬라이드 번호 개체 틀 5"/>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39749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709741"/>
            <a:ext cx="7886700" cy="2852737"/>
          </a:xfrm>
        </p:spPr>
        <p:txBody>
          <a:bodyPr anchor="b"/>
          <a:lstStyle>
            <a:lvl1pPr>
              <a:defRPr sz="45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5" name="바닥글 개체 틀 4"/>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6" name="슬라이드 번호 개체 틀 5"/>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45327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6" name="바닥글 개체 틀 5"/>
          <p:cNvSpPr>
            <a:spLocks noGrp="1"/>
          </p:cNvSpPr>
          <p:nvPr>
            <p:ph type="ftr" sz="quarter" idx="11"/>
          </p:nvPr>
        </p:nvSpPr>
        <p:spPr/>
        <p:txBody>
          <a:body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7" name="슬라이드 번호 개체 틀 6"/>
          <p:cNvSpPr>
            <a:spLocks noGrp="1"/>
          </p:cNvSpPr>
          <p:nvPr>
            <p:ph type="sldNum" sz="quarter" idx="12"/>
          </p:nvPr>
        </p:nvSpPr>
        <p:spPr/>
        <p:txBody>
          <a:body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9330058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텍스트 개체 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pic>
        <p:nvPicPr>
          <p:cNvPr id="1030" name="Picture 23" descr="EMB4df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1438" y="6500813"/>
            <a:ext cx="280987"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슬라이드 번호 개체 틀 14"/>
          <p:cNvSpPr>
            <a:spLocks noGrp="1"/>
          </p:cNvSpPr>
          <p:nvPr>
            <p:ph type="sldNum" sz="quarter" idx="4"/>
          </p:nvPr>
        </p:nvSpPr>
        <p:spPr>
          <a:xfrm>
            <a:off x="3643313" y="6643688"/>
            <a:ext cx="2133600" cy="214312"/>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r>
              <a:rPr lang="en-US" altLang="ko-KR"/>
              <a:t>- </a:t>
            </a:r>
            <a:fld id="{0117CE69-B71C-4F72-B074-73B18EA93BCE}" type="slidenum">
              <a:rPr lang="ko-KR" altLang="en-US"/>
              <a:pPr>
                <a:defRPr/>
              </a:pPr>
              <a:t>‹#›</a:t>
            </a:fld>
            <a:r>
              <a:rPr lang="ko-KR" altLang="en-US"/>
              <a:t> </a:t>
            </a:r>
            <a:r>
              <a:rPr lang="en-US" altLang="ko-KR"/>
              <a:t>-</a:t>
            </a:r>
            <a:endParaRPr lang="ko-KR" altLang="en-US"/>
          </a:p>
        </p:txBody>
      </p:sp>
    </p:spTree>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79" r:id="rId5"/>
  </p:sldLayoutIdLst>
  <p:hf hdr="0" ftr="0" dt="0"/>
  <p:txStyles>
    <p:title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Times New Roman" pitchFamily="18" charset="0"/>
          <a:ea typeface="+mn-ea"/>
          <a:cs typeface="Times New Roman" pitchFamily="18" charset="0"/>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Times New Roman" pitchFamily="18" charset="0"/>
          <a:ea typeface="+mn-ea"/>
          <a:cs typeface="Times New Roman" pitchFamily="18" charset="0"/>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Times New Roman" pitchFamily="18" charset="0"/>
          <a:ea typeface="+mn-ea"/>
          <a:cs typeface="Times New Roman" pitchFamily="18" charset="0"/>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eaLnBrk="1" fontAlgn="auto" latinLnBrk="1" hangingPunct="1">
              <a:spcBef>
                <a:spcPts val="0"/>
              </a:spcBef>
              <a:spcAft>
                <a:spcPts val="0"/>
              </a:spcAft>
            </a:pPr>
            <a:fld id="{30783410-A0AF-4881-A6AB-4B70F37AB5A8}" type="datetimeFigureOut">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2018-11-23</a:t>
            </a:fld>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5" name="바닥글 개체 틀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eaLnBrk="1" fontAlgn="auto" latinLnBrk="1" hangingPunct="1">
              <a:spcBef>
                <a:spcPts val="0"/>
              </a:spcBef>
              <a:spcAft>
                <a:spcPts val="0"/>
              </a:spcAft>
            </a:pPr>
            <a:endParaRPr lang="ko-KR" altLang="en-US">
              <a:solidFill>
                <a:prstClr val="black">
                  <a:tint val="75000"/>
                </a:prstClr>
              </a:solidFill>
              <a:latin typeface="맑은 고딕" panose="020F0502020204030204"/>
              <a:ea typeface="맑은 고딕" panose="020B0503020000020004" pitchFamily="50" charset="-127"/>
            </a:endParaRPr>
          </a:p>
        </p:txBody>
      </p:sp>
      <p:sp>
        <p:nvSpPr>
          <p:cNvPr id="6" name="슬라이드 번호 개체 틀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eaLnBrk="1" fontAlgn="auto" latinLnBrk="1" hangingPunct="1">
              <a:spcBef>
                <a:spcPts val="0"/>
              </a:spcBef>
              <a:spcAft>
                <a:spcPts val="0"/>
              </a:spcAft>
            </a:pPr>
            <a:fld id="{F7842B34-0643-4FA4-B060-48A0561E46F2}" type="slidenum">
              <a:rPr lang="ko-KR" altLang="en-US" smtClean="0">
                <a:solidFill>
                  <a:prstClr val="black">
                    <a:tint val="75000"/>
                  </a:prstClr>
                </a:solidFill>
                <a:latin typeface="맑은 고딕" panose="020F0502020204030204"/>
                <a:ea typeface="맑은 고딕" panose="020B0503020000020004" pitchFamily="50" charset="-127"/>
              </a:rPr>
              <a:pPr defTabSz="685800" eaLnBrk="1" fontAlgn="auto" latinLnBrk="1" hangingPunct="1">
                <a:spcBef>
                  <a:spcPts val="0"/>
                </a:spcBef>
                <a:spcAft>
                  <a:spcPts val="0"/>
                </a:spcAft>
              </a:pPr>
              <a:t>‹#›</a:t>
            </a:fld>
            <a:endParaRPr lang="ko-KR" altLang="en-US">
              <a:solidFill>
                <a:prstClr val="black">
                  <a:tint val="75000"/>
                </a:prstClr>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902599297"/>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mailto:jongwon@gist.ac.kr"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40.png"/><Relationship Id="rId7" Type="http://schemas.openxmlformats.org/officeDocument/2006/relationships/image" Target="../media/image3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3.png"/><Relationship Id="rId5" Type="http://schemas.openxmlformats.org/officeDocument/2006/relationships/image" Target="../media/image342.png"/><Relationship Id="rId10" Type="http://schemas.openxmlformats.org/officeDocument/2006/relationships/image" Target="../media/image316.jpeg"/><Relationship Id="rId4" Type="http://schemas.openxmlformats.org/officeDocument/2006/relationships/image" Target="../media/image341.png"/><Relationship Id="rId9" Type="http://schemas.openxmlformats.org/officeDocument/2006/relationships/image" Target="../media/image7.png"/></Relationships>
</file>

<file path=ppt/slides/_rels/slide101.xml.rels><?xml version="1.0" encoding="UTF-8" standalone="yes"?>
<Relationships xmlns="http://schemas.openxmlformats.org/package/2006/relationships"><Relationship Id="rId8" Type="http://schemas.openxmlformats.org/officeDocument/2006/relationships/image" Target="../media/image347.jpeg"/><Relationship Id="rId3" Type="http://schemas.openxmlformats.org/officeDocument/2006/relationships/image" Target="../media/image344.png"/><Relationship Id="rId7" Type="http://schemas.openxmlformats.org/officeDocument/2006/relationships/image" Target="../media/image346.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6.jpeg"/><Relationship Id="rId5" Type="http://schemas.openxmlformats.org/officeDocument/2006/relationships/image" Target="../media/image315.png"/><Relationship Id="rId4" Type="http://schemas.openxmlformats.org/officeDocument/2006/relationships/image" Target="../media/image345.png"/></Relationships>
</file>

<file path=ppt/slides/_rels/slide10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49.png"/></Relationships>
</file>

<file path=ppt/slides/_rels/slide103.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52.jpeg"/><Relationship Id="rId4" Type="http://schemas.openxmlformats.org/officeDocument/2006/relationships/image" Target="../media/image351.jpeg"/></Relationships>
</file>

<file path=ppt/slides/_rels/slide104.xml.rels><?xml version="1.0" encoding="UTF-8" standalone="yes"?>
<Relationships xmlns="http://schemas.openxmlformats.org/package/2006/relationships"><Relationship Id="rId3" Type="http://schemas.openxmlformats.org/officeDocument/2006/relationships/image" Target="../media/image354.png"/><Relationship Id="rId7" Type="http://schemas.openxmlformats.org/officeDocument/2006/relationships/image" Target="../media/image358.png"/><Relationship Id="rId2" Type="http://schemas.openxmlformats.org/officeDocument/2006/relationships/image" Target="../media/image353.png"/><Relationship Id="rId1" Type="http://schemas.openxmlformats.org/officeDocument/2006/relationships/slideLayout" Target="../slideLayouts/slideLayout2.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s>
</file>

<file path=ppt/slides/_rels/slide10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06.x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8" Type="http://schemas.openxmlformats.org/officeDocument/2006/relationships/image" Target="../media/image364.jpeg"/><Relationship Id="rId13" Type="http://schemas.openxmlformats.org/officeDocument/2006/relationships/image" Target="../media/image366.png"/><Relationship Id="rId18" Type="http://schemas.openxmlformats.org/officeDocument/2006/relationships/image" Target="../media/image368.png"/><Relationship Id="rId26" Type="http://schemas.openxmlformats.org/officeDocument/2006/relationships/image" Target="../media/image375.png"/><Relationship Id="rId3" Type="http://schemas.openxmlformats.org/officeDocument/2006/relationships/image" Target="../media/image359.jpeg"/><Relationship Id="rId21" Type="http://schemas.openxmlformats.org/officeDocument/2006/relationships/image" Target="../media/image371.png"/><Relationship Id="rId7" Type="http://schemas.openxmlformats.org/officeDocument/2006/relationships/image" Target="../media/image363.png"/><Relationship Id="rId12" Type="http://schemas.microsoft.com/office/2007/relationships/hdphoto" Target="../media/hdphoto1.wdp"/><Relationship Id="rId17" Type="http://schemas.microsoft.com/office/2007/relationships/hdphoto" Target="../media/hdphoto2.wdp"/><Relationship Id="rId25" Type="http://schemas.openxmlformats.org/officeDocument/2006/relationships/image" Target="../media/image46.png"/><Relationship Id="rId2" Type="http://schemas.openxmlformats.org/officeDocument/2006/relationships/notesSlide" Target="../notesSlides/notesSlide26.xml"/><Relationship Id="rId16" Type="http://schemas.openxmlformats.org/officeDocument/2006/relationships/image" Target="../media/image367.png"/><Relationship Id="rId20" Type="http://schemas.openxmlformats.org/officeDocument/2006/relationships/image" Target="../media/image370.png"/><Relationship Id="rId29" Type="http://schemas.openxmlformats.org/officeDocument/2006/relationships/image" Target="../media/image377.png"/><Relationship Id="rId1" Type="http://schemas.openxmlformats.org/officeDocument/2006/relationships/slideLayout" Target="../slideLayouts/slideLayout11.xml"/><Relationship Id="rId6" Type="http://schemas.openxmlformats.org/officeDocument/2006/relationships/image" Target="../media/image362.jpeg"/><Relationship Id="rId11" Type="http://schemas.openxmlformats.org/officeDocument/2006/relationships/image" Target="../media/image365.png"/><Relationship Id="rId24" Type="http://schemas.openxmlformats.org/officeDocument/2006/relationships/image" Target="../media/image374.png"/><Relationship Id="rId5" Type="http://schemas.openxmlformats.org/officeDocument/2006/relationships/image" Target="../media/image361.jpeg"/><Relationship Id="rId15" Type="http://schemas.openxmlformats.org/officeDocument/2006/relationships/image" Target="../media/image339.png"/><Relationship Id="rId23" Type="http://schemas.openxmlformats.org/officeDocument/2006/relationships/image" Target="../media/image373.png"/><Relationship Id="rId28" Type="http://schemas.openxmlformats.org/officeDocument/2006/relationships/image" Target="../media/image376.png"/><Relationship Id="rId10" Type="http://schemas.openxmlformats.org/officeDocument/2006/relationships/image" Target="../media/image284.png"/><Relationship Id="rId19" Type="http://schemas.openxmlformats.org/officeDocument/2006/relationships/image" Target="../media/image369.png"/><Relationship Id="rId4" Type="http://schemas.openxmlformats.org/officeDocument/2006/relationships/image" Target="../media/image360.jpeg"/><Relationship Id="rId9" Type="http://schemas.openxmlformats.org/officeDocument/2006/relationships/image" Target="../media/image7.png"/><Relationship Id="rId14" Type="http://schemas.openxmlformats.org/officeDocument/2006/relationships/image" Target="../media/image338.png"/><Relationship Id="rId22" Type="http://schemas.openxmlformats.org/officeDocument/2006/relationships/image" Target="../media/image372.png"/><Relationship Id="rId27" Type="http://schemas.microsoft.com/office/2007/relationships/hdphoto" Target="../media/hdphoto3.wdp"/></Relationships>
</file>

<file path=ppt/slides/_rels/slide108.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0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89.png"/><Relationship Id="rId18" Type="http://schemas.openxmlformats.org/officeDocument/2006/relationships/image" Target="../media/image394.png"/><Relationship Id="rId3" Type="http://schemas.openxmlformats.org/officeDocument/2006/relationships/image" Target="../media/image377.png"/><Relationship Id="rId7" Type="http://schemas.openxmlformats.org/officeDocument/2006/relationships/image" Target="../media/image385.png"/><Relationship Id="rId12" Type="http://schemas.openxmlformats.org/officeDocument/2006/relationships/image" Target="../media/image388.png"/><Relationship Id="rId17" Type="http://schemas.openxmlformats.org/officeDocument/2006/relationships/image" Target="../media/image393.png"/><Relationship Id="rId2" Type="http://schemas.openxmlformats.org/officeDocument/2006/relationships/image" Target="../media/image319.png"/><Relationship Id="rId16" Type="http://schemas.openxmlformats.org/officeDocument/2006/relationships/image" Target="../media/image392.jpe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7.png"/><Relationship Id="rId5" Type="http://schemas.openxmlformats.org/officeDocument/2006/relationships/image" Target="../media/image383.png"/><Relationship Id="rId15" Type="http://schemas.openxmlformats.org/officeDocument/2006/relationships/image" Target="../media/image391.jpeg"/><Relationship Id="rId10" Type="http://schemas.openxmlformats.org/officeDocument/2006/relationships/image" Target="../media/image386.png"/><Relationship Id="rId19" Type="http://schemas.openxmlformats.org/officeDocument/2006/relationships/image" Target="../media/image176.png"/><Relationship Id="rId4" Type="http://schemas.openxmlformats.org/officeDocument/2006/relationships/image" Target="../media/image382.png"/><Relationship Id="rId9" Type="http://schemas.openxmlformats.org/officeDocument/2006/relationships/image" Target="../media/image25.png"/><Relationship Id="rId14" Type="http://schemas.openxmlformats.org/officeDocument/2006/relationships/image" Target="../media/image39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26.em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gif"/></Relationships>
</file>

<file path=ppt/slides/_rels/slide110.xml.rels><?xml version="1.0" encoding="UTF-8" standalone="yes"?>
<Relationships xmlns="http://schemas.openxmlformats.org/package/2006/relationships"><Relationship Id="rId13" Type="http://schemas.openxmlformats.org/officeDocument/2006/relationships/image" Target="../media/image405.png"/><Relationship Id="rId18" Type="http://schemas.openxmlformats.org/officeDocument/2006/relationships/image" Target="../media/image410.png"/><Relationship Id="rId26" Type="http://schemas.openxmlformats.org/officeDocument/2006/relationships/image" Target="../media/image418.png"/><Relationship Id="rId3" Type="http://schemas.openxmlformats.org/officeDocument/2006/relationships/image" Target="../media/image395.png"/><Relationship Id="rId21" Type="http://schemas.openxmlformats.org/officeDocument/2006/relationships/image" Target="../media/image413.jpeg"/><Relationship Id="rId34" Type="http://schemas.openxmlformats.org/officeDocument/2006/relationships/hyperlink" Target="http://www.google.co.kr/url?sa=i&amp;rct=j&amp;q=&amp;esrc=s&amp;frm=1&amp;source=images&amp;cd=&amp;cad=rja&amp;uact=8&amp;ved=0CAcQjRw&amp;url=http://qiita.com/kazunori279/items/ebe8ea24601e606f8048&amp;ei=3352VM7LNcLVmAXp-4GQAw&amp;bvm=bv.80642063,d.dGY&amp;psig=AFQjCNH6QYZLs6_2hoH5c0MDTwvp99e-0g&amp;ust=1417138263329605" TargetMode="External"/><Relationship Id="rId7" Type="http://schemas.openxmlformats.org/officeDocument/2006/relationships/image" Target="../media/image399.jpeg"/><Relationship Id="rId12" Type="http://schemas.openxmlformats.org/officeDocument/2006/relationships/image" Target="../media/image404.png"/><Relationship Id="rId17" Type="http://schemas.openxmlformats.org/officeDocument/2006/relationships/image" Target="../media/image409.png"/><Relationship Id="rId25" Type="http://schemas.openxmlformats.org/officeDocument/2006/relationships/image" Target="../media/image417.png"/><Relationship Id="rId33" Type="http://schemas.openxmlformats.org/officeDocument/2006/relationships/image" Target="../media/image423.jpeg"/><Relationship Id="rId2" Type="http://schemas.openxmlformats.org/officeDocument/2006/relationships/notesSlide" Target="../notesSlides/notesSlide28.xml"/><Relationship Id="rId16" Type="http://schemas.openxmlformats.org/officeDocument/2006/relationships/image" Target="../media/image408.png"/><Relationship Id="rId20" Type="http://schemas.openxmlformats.org/officeDocument/2006/relationships/image" Target="../media/image412.jpeg"/><Relationship Id="rId29" Type="http://schemas.openxmlformats.org/officeDocument/2006/relationships/image" Target="../media/image279.png"/><Relationship Id="rId1" Type="http://schemas.openxmlformats.org/officeDocument/2006/relationships/slideLayout" Target="../slideLayouts/slideLayout4.xml"/><Relationship Id="rId6" Type="http://schemas.openxmlformats.org/officeDocument/2006/relationships/image" Target="../media/image398.png"/><Relationship Id="rId11" Type="http://schemas.openxmlformats.org/officeDocument/2006/relationships/image" Target="../media/image403.png"/><Relationship Id="rId24" Type="http://schemas.openxmlformats.org/officeDocument/2006/relationships/image" Target="../media/image416.png"/><Relationship Id="rId32" Type="http://schemas.openxmlformats.org/officeDocument/2006/relationships/image" Target="../media/image303.png"/><Relationship Id="rId5" Type="http://schemas.openxmlformats.org/officeDocument/2006/relationships/image" Target="../media/image397.png"/><Relationship Id="rId15" Type="http://schemas.openxmlformats.org/officeDocument/2006/relationships/image" Target="../media/image407.png"/><Relationship Id="rId23" Type="http://schemas.openxmlformats.org/officeDocument/2006/relationships/image" Target="../media/image415.png"/><Relationship Id="rId28" Type="http://schemas.openxmlformats.org/officeDocument/2006/relationships/image" Target="../media/image420.png"/><Relationship Id="rId36" Type="http://schemas.openxmlformats.org/officeDocument/2006/relationships/image" Target="../media/image130.png"/><Relationship Id="rId10" Type="http://schemas.openxmlformats.org/officeDocument/2006/relationships/image" Target="../media/image402.png"/><Relationship Id="rId19" Type="http://schemas.openxmlformats.org/officeDocument/2006/relationships/image" Target="../media/image411.png"/><Relationship Id="rId31" Type="http://schemas.openxmlformats.org/officeDocument/2006/relationships/image" Target="../media/image422.png"/><Relationship Id="rId4" Type="http://schemas.openxmlformats.org/officeDocument/2006/relationships/image" Target="../media/image396.png"/><Relationship Id="rId9" Type="http://schemas.openxmlformats.org/officeDocument/2006/relationships/image" Target="../media/image401.png"/><Relationship Id="rId14" Type="http://schemas.openxmlformats.org/officeDocument/2006/relationships/image" Target="../media/image406.png"/><Relationship Id="rId22" Type="http://schemas.openxmlformats.org/officeDocument/2006/relationships/image" Target="../media/image414.png"/><Relationship Id="rId27" Type="http://schemas.openxmlformats.org/officeDocument/2006/relationships/image" Target="../media/image419.jpeg"/><Relationship Id="rId30" Type="http://schemas.openxmlformats.org/officeDocument/2006/relationships/image" Target="../media/image421.png"/><Relationship Id="rId35" Type="http://schemas.openxmlformats.org/officeDocument/2006/relationships/image" Target="../media/image309.jpeg"/><Relationship Id="rId8" Type="http://schemas.openxmlformats.org/officeDocument/2006/relationships/image" Target="../media/image400.png"/></Relationships>
</file>

<file path=ppt/slides/_rels/slide111.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424.png"/><Relationship Id="rId1" Type="http://schemas.openxmlformats.org/officeDocument/2006/relationships/slideLayout" Target="../slideLayouts/slideLayout2.xml"/><Relationship Id="rId4" Type="http://schemas.openxmlformats.org/officeDocument/2006/relationships/image" Target="../media/image426.png"/></Relationships>
</file>

<file path=ppt/slides/_rels/slide112.xml.rels><?xml version="1.0" encoding="UTF-8" standalone="yes"?>
<Relationships xmlns="http://schemas.openxmlformats.org/package/2006/relationships"><Relationship Id="rId3" Type="http://schemas.openxmlformats.org/officeDocument/2006/relationships/image" Target="../media/image427.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9.jpeg"/><Relationship Id="rId5" Type="http://schemas.openxmlformats.org/officeDocument/2006/relationships/image" Target="../media/image424.png"/><Relationship Id="rId4" Type="http://schemas.openxmlformats.org/officeDocument/2006/relationships/image" Target="../media/image428.png"/></Relationships>
</file>

<file path=ppt/slides/_rels/slide11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mailto:jongwon@gist.ac.kr" TargetMode="External"/><Relationship Id="rId1" Type="http://schemas.openxmlformats.org/officeDocument/2006/relationships/slideLayout" Target="../slideLayouts/slideLayout4.xml"/><Relationship Id="rId4" Type="http://schemas.openxmlformats.org/officeDocument/2006/relationships/image" Target="../media/image79.jpeg"/></Relationships>
</file>

<file path=ppt/slides/_rels/slide11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38.png"/><Relationship Id="rId3" Type="http://schemas.openxmlformats.org/officeDocument/2006/relationships/image" Target="../media/image431.png"/><Relationship Id="rId7" Type="http://schemas.openxmlformats.org/officeDocument/2006/relationships/image" Target="../media/image435.png"/><Relationship Id="rId12" Type="http://schemas.openxmlformats.org/officeDocument/2006/relationships/hyperlink" Target="http://3.bp.blogspot.com/-O8-5mLyL_jI/TpsyPNgpIvI/AAAAAAAAABU/vtUtTpF0mDI/s1600/Lock-icon.png"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34.png"/><Relationship Id="rId11" Type="http://schemas.openxmlformats.org/officeDocument/2006/relationships/image" Target="../media/image437.png"/><Relationship Id="rId5" Type="http://schemas.openxmlformats.org/officeDocument/2006/relationships/image" Target="../media/image433.png"/><Relationship Id="rId10" Type="http://schemas.openxmlformats.org/officeDocument/2006/relationships/image" Target="../media/image436.png"/><Relationship Id="rId4" Type="http://schemas.openxmlformats.org/officeDocument/2006/relationships/image" Target="../media/image432.png"/><Relationship Id="rId9" Type="http://schemas.openxmlformats.org/officeDocument/2006/relationships/image" Target="../media/image80.png"/></Relationships>
</file>

<file path=ppt/slides/_rels/slide11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39.png"/><Relationship Id="rId7" Type="http://schemas.openxmlformats.org/officeDocument/2006/relationships/image" Target="../media/image441.png"/><Relationship Id="rId2" Type="http://schemas.openxmlformats.org/officeDocument/2006/relationships/image" Target="../media/image435.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62.png"/><Relationship Id="rId5" Type="http://schemas.openxmlformats.org/officeDocument/2006/relationships/image" Target="../media/image440.png"/><Relationship Id="rId10" Type="http://schemas.openxmlformats.org/officeDocument/2006/relationships/image" Target="../media/image437.png"/><Relationship Id="rId4" Type="http://schemas.microsoft.com/office/2007/relationships/hdphoto" Target="../media/hdphoto4.wdp"/><Relationship Id="rId9" Type="http://schemas.openxmlformats.org/officeDocument/2006/relationships/image" Target="../media/image7.png"/></Relationships>
</file>

<file path=ppt/slides/_rels/slide119.xml.rels><?xml version="1.0" encoding="UTF-8" standalone="yes"?>
<Relationships xmlns="http://schemas.openxmlformats.org/package/2006/relationships"><Relationship Id="rId8" Type="http://schemas.openxmlformats.org/officeDocument/2006/relationships/image" Target="../media/image445.png"/><Relationship Id="rId13" Type="http://schemas.openxmlformats.org/officeDocument/2006/relationships/image" Target="../media/image449.png"/><Relationship Id="rId18" Type="http://schemas.openxmlformats.org/officeDocument/2006/relationships/image" Target="../media/image141.png"/><Relationship Id="rId3" Type="http://schemas.openxmlformats.org/officeDocument/2006/relationships/image" Target="../media/image443.png"/><Relationship Id="rId7" Type="http://schemas.openxmlformats.org/officeDocument/2006/relationships/image" Target="../media/image444.png"/><Relationship Id="rId12" Type="http://schemas.openxmlformats.org/officeDocument/2006/relationships/hyperlink" Target="http://3.bp.blogspot.com/-O8-5mLyL_jI/TpsyPNgpIvI/AAAAAAAAABU/vtUtTpF0mDI/s1600/Lock-icon.png" TargetMode="External"/><Relationship Id="rId17" Type="http://schemas.openxmlformats.org/officeDocument/2006/relationships/image" Target="../media/image452.png"/><Relationship Id="rId2" Type="http://schemas.openxmlformats.org/officeDocument/2006/relationships/image" Target="../media/image442.png"/><Relationship Id="rId16" Type="http://schemas.openxmlformats.org/officeDocument/2006/relationships/image" Target="../media/image451.tiff"/><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448.png"/><Relationship Id="rId5" Type="http://schemas.openxmlformats.org/officeDocument/2006/relationships/image" Target="../media/image81.png"/><Relationship Id="rId15" Type="http://schemas.openxmlformats.org/officeDocument/2006/relationships/image" Target="../media/image450.png"/><Relationship Id="rId10" Type="http://schemas.openxmlformats.org/officeDocument/2006/relationships/image" Target="../media/image447.png"/><Relationship Id="rId19" Type="http://schemas.openxmlformats.org/officeDocument/2006/relationships/image" Target="../media/image453.png"/><Relationship Id="rId4" Type="http://schemas.openxmlformats.org/officeDocument/2006/relationships/image" Target="../media/image7.png"/><Relationship Id="rId9" Type="http://schemas.openxmlformats.org/officeDocument/2006/relationships/image" Target="../media/image446.png"/><Relationship Id="rId1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1.xml.rels><?xml version="1.0" encoding="UTF-8" standalone="yes"?>
<Relationships xmlns="http://schemas.openxmlformats.org/package/2006/relationships"><Relationship Id="rId8" Type="http://schemas.openxmlformats.org/officeDocument/2006/relationships/image" Target="../media/image423.jpeg"/><Relationship Id="rId13" Type="http://schemas.openxmlformats.org/officeDocument/2006/relationships/image" Target="../media/image62.png"/><Relationship Id="rId3" Type="http://schemas.openxmlformats.org/officeDocument/2006/relationships/image" Target="../media/image457.png"/><Relationship Id="rId7" Type="http://schemas.openxmlformats.org/officeDocument/2006/relationships/image" Target="../media/image459.jpeg"/><Relationship Id="rId12" Type="http://schemas.openxmlformats.org/officeDocument/2006/relationships/image" Target="../media/image185.png"/><Relationship Id="rId2" Type="http://schemas.openxmlformats.org/officeDocument/2006/relationships/image" Target="../media/image45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460.png"/><Relationship Id="rId5" Type="http://schemas.openxmlformats.org/officeDocument/2006/relationships/image" Target="../media/image303.png"/><Relationship Id="rId10" Type="http://schemas.openxmlformats.org/officeDocument/2006/relationships/image" Target="../media/image309.jpeg"/><Relationship Id="rId4" Type="http://schemas.openxmlformats.org/officeDocument/2006/relationships/image" Target="../media/image458.png"/><Relationship Id="rId9" Type="http://schemas.openxmlformats.org/officeDocument/2006/relationships/hyperlink" Target="http://www.google.co.kr/url?sa=i&amp;rct=j&amp;q=&amp;esrc=s&amp;frm=1&amp;source=images&amp;cd=&amp;cad=rja&amp;uact=8&amp;ved=0CAcQjRw&amp;url=http://qiita.com/kazunori279/items/ebe8ea24601e606f8048&amp;ei=3352VM7LNcLVmAXp-4GQAw&amp;bvm=bv.80642063,d.dGY&amp;psig=AFQjCNH6QYZLs6_2hoH5c0MDTwvp99e-0g&amp;ust=1417138263329605" TargetMode="External"/></Relationships>
</file>

<file path=ppt/slides/_rels/slide122.xml.rels><?xml version="1.0" encoding="UTF-8" standalone="yes"?>
<Relationships xmlns="http://schemas.openxmlformats.org/package/2006/relationships"><Relationship Id="rId2" Type="http://schemas.openxmlformats.org/officeDocument/2006/relationships/image" Target="../media/image461.emf"/><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62.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4.png"/><Relationship Id="rId4" Type="http://schemas.openxmlformats.org/officeDocument/2006/relationships/image" Target="../media/image463.png"/></Relationships>
</file>

<file path=ppt/slides/_rels/slide125.xml.rels><?xml version="1.0" encoding="UTF-8" standalone="yes"?>
<Relationships xmlns="http://schemas.openxmlformats.org/package/2006/relationships"><Relationship Id="rId8" Type="http://schemas.openxmlformats.org/officeDocument/2006/relationships/image" Target="../media/image469.png"/><Relationship Id="rId3" Type="http://schemas.openxmlformats.org/officeDocument/2006/relationships/image" Target="../media/image466.png"/><Relationship Id="rId7" Type="http://schemas.openxmlformats.org/officeDocument/2006/relationships/image" Target="../media/image468.png"/><Relationship Id="rId2" Type="http://schemas.openxmlformats.org/officeDocument/2006/relationships/image" Target="../media/image319.png"/><Relationship Id="rId1" Type="http://schemas.openxmlformats.org/officeDocument/2006/relationships/slideLayout" Target="../slideLayouts/slideLayout3.xml"/><Relationship Id="rId6" Type="http://schemas.openxmlformats.org/officeDocument/2006/relationships/image" Target="../media/image279.png"/><Relationship Id="rId5" Type="http://schemas.openxmlformats.org/officeDocument/2006/relationships/image" Target="../media/image467.png"/><Relationship Id="rId10" Type="http://schemas.openxmlformats.org/officeDocument/2006/relationships/image" Target="../media/image471.png"/><Relationship Id="rId4" Type="http://schemas.openxmlformats.org/officeDocument/2006/relationships/image" Target="../media/image2910.png"/><Relationship Id="rId9" Type="http://schemas.openxmlformats.org/officeDocument/2006/relationships/image" Target="../media/image470.png"/></Relationships>
</file>

<file path=ppt/slides/_rels/slide126.xml.rels><?xml version="1.0" encoding="UTF-8" standalone="yes"?>
<Relationships xmlns="http://schemas.openxmlformats.org/package/2006/relationships"><Relationship Id="rId8" Type="http://schemas.openxmlformats.org/officeDocument/2006/relationships/image" Target="../media/image477.png"/><Relationship Id="rId3" Type="http://schemas.openxmlformats.org/officeDocument/2006/relationships/image" Target="../media/image472.png"/><Relationship Id="rId7" Type="http://schemas.openxmlformats.org/officeDocument/2006/relationships/image" Target="../media/image476.png"/><Relationship Id="rId12" Type="http://schemas.openxmlformats.org/officeDocument/2006/relationships/image" Target="../media/image481.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475.png"/><Relationship Id="rId11" Type="http://schemas.openxmlformats.org/officeDocument/2006/relationships/image" Target="../media/image480.png"/><Relationship Id="rId5" Type="http://schemas.openxmlformats.org/officeDocument/2006/relationships/image" Target="../media/image474.png"/><Relationship Id="rId10" Type="http://schemas.openxmlformats.org/officeDocument/2006/relationships/image" Target="../media/image479.png"/><Relationship Id="rId4" Type="http://schemas.openxmlformats.org/officeDocument/2006/relationships/image" Target="../media/image473.png"/><Relationship Id="rId9" Type="http://schemas.openxmlformats.org/officeDocument/2006/relationships/image" Target="../media/image478.png"/></Relationships>
</file>

<file path=ppt/slides/_rels/slide127.xml.rels><?xml version="1.0" encoding="UTF-8" standalone="yes"?>
<Relationships xmlns="http://schemas.openxmlformats.org/package/2006/relationships"><Relationship Id="rId3" Type="http://schemas.openxmlformats.org/officeDocument/2006/relationships/image" Target="../media/image483.png"/><Relationship Id="rId7" Type="http://schemas.openxmlformats.org/officeDocument/2006/relationships/image" Target="../media/image487.png"/><Relationship Id="rId2" Type="http://schemas.openxmlformats.org/officeDocument/2006/relationships/image" Target="../media/image482.png"/><Relationship Id="rId1" Type="http://schemas.openxmlformats.org/officeDocument/2006/relationships/slideLayout" Target="../slideLayouts/slideLayout5.xml"/><Relationship Id="rId6" Type="http://schemas.openxmlformats.org/officeDocument/2006/relationships/image" Target="../media/image486.png"/><Relationship Id="rId5" Type="http://schemas.openxmlformats.org/officeDocument/2006/relationships/image" Target="../media/image485.png"/><Relationship Id="rId4" Type="http://schemas.openxmlformats.org/officeDocument/2006/relationships/image" Target="../media/image484.png"/></Relationships>
</file>

<file path=ppt/slides/_rels/slide128.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image" Target="../media/image497.png"/><Relationship Id="rId3" Type="http://schemas.openxmlformats.org/officeDocument/2006/relationships/image" Target="../media/image488.png"/><Relationship Id="rId7" Type="http://schemas.openxmlformats.org/officeDocument/2006/relationships/image" Target="../media/image492.png"/><Relationship Id="rId12" Type="http://schemas.openxmlformats.org/officeDocument/2006/relationships/image" Target="../media/image496.png"/><Relationship Id="rId2" Type="http://schemas.openxmlformats.org/officeDocument/2006/relationships/notesSlide" Target="../notesSlides/notesSlide30.xml"/><Relationship Id="rId16"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495.png"/><Relationship Id="rId5" Type="http://schemas.openxmlformats.org/officeDocument/2006/relationships/image" Target="../media/image490.png"/><Relationship Id="rId15" Type="http://schemas.openxmlformats.org/officeDocument/2006/relationships/image" Target="../media/image498.png"/><Relationship Id="rId10" Type="http://schemas.microsoft.com/office/2007/relationships/hdphoto" Target="../media/hdphoto7.wdp"/><Relationship Id="rId4" Type="http://schemas.openxmlformats.org/officeDocument/2006/relationships/image" Target="../media/image489.png"/><Relationship Id="rId9" Type="http://schemas.openxmlformats.org/officeDocument/2006/relationships/image" Target="../media/image494.png"/><Relationship Id="rId14" Type="http://schemas.microsoft.com/office/2007/relationships/hdphoto" Target="../media/hdphoto8.wdp"/></Relationships>
</file>

<file path=ppt/slides/_rels/slide129.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503.png"/><Relationship Id="rId4" Type="http://schemas.openxmlformats.org/officeDocument/2006/relationships/image" Target="../media/image502.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gi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0.xml.rels><?xml version="1.0" encoding="UTF-8" standalone="yes"?>
<Relationships xmlns="http://schemas.openxmlformats.org/package/2006/relationships"><Relationship Id="rId8" Type="http://schemas.openxmlformats.org/officeDocument/2006/relationships/image" Target="../media/image507.jpeg"/><Relationship Id="rId3" Type="http://schemas.openxmlformats.org/officeDocument/2006/relationships/image" Target="../media/image267.png"/><Relationship Id="rId7" Type="http://schemas.openxmlformats.org/officeDocument/2006/relationships/image" Target="../media/image50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05.png"/><Relationship Id="rId11" Type="http://schemas.openxmlformats.org/officeDocument/2006/relationships/image" Target="../media/image275.png"/><Relationship Id="rId5" Type="http://schemas.openxmlformats.org/officeDocument/2006/relationships/image" Target="../media/image504.png"/><Relationship Id="rId10" Type="http://schemas.openxmlformats.org/officeDocument/2006/relationships/image" Target="../media/image508.png"/><Relationship Id="rId4" Type="http://schemas.openxmlformats.org/officeDocument/2006/relationships/image" Target="../media/image274.png"/><Relationship Id="rId9" Type="http://schemas.openxmlformats.org/officeDocument/2006/relationships/image" Target="../media/image423.jpeg"/></Relationships>
</file>

<file path=ppt/slides/_rels/slide131.xml.rels><?xml version="1.0" encoding="UTF-8" standalone="yes"?>
<Relationships xmlns="http://schemas.openxmlformats.org/package/2006/relationships"><Relationship Id="rId8" Type="http://schemas.openxmlformats.org/officeDocument/2006/relationships/image" Target="../media/image514.jpeg"/><Relationship Id="rId13" Type="http://schemas.openxmlformats.org/officeDocument/2006/relationships/image" Target="../media/image518.jpeg"/><Relationship Id="rId3" Type="http://schemas.openxmlformats.org/officeDocument/2006/relationships/image" Target="../media/image510.png"/><Relationship Id="rId7" Type="http://schemas.openxmlformats.org/officeDocument/2006/relationships/image" Target="../media/image513.png"/><Relationship Id="rId12" Type="http://schemas.openxmlformats.org/officeDocument/2006/relationships/image" Target="../media/image517.png"/><Relationship Id="rId17" Type="http://schemas.openxmlformats.org/officeDocument/2006/relationships/image" Target="../media/image522.png"/><Relationship Id="rId2" Type="http://schemas.openxmlformats.org/officeDocument/2006/relationships/image" Target="../media/image509.png"/><Relationship Id="rId16" Type="http://schemas.openxmlformats.org/officeDocument/2006/relationships/image" Target="../media/image521.jpeg"/><Relationship Id="rId1" Type="http://schemas.openxmlformats.org/officeDocument/2006/relationships/slideLayout" Target="../slideLayouts/slideLayout3.xml"/><Relationship Id="rId6" Type="http://schemas.openxmlformats.org/officeDocument/2006/relationships/image" Target="../media/image512.png"/><Relationship Id="rId11" Type="http://schemas.openxmlformats.org/officeDocument/2006/relationships/image" Target="../media/image516.png"/><Relationship Id="rId5" Type="http://schemas.openxmlformats.org/officeDocument/2006/relationships/image" Target="../media/image511.jpeg"/><Relationship Id="rId15" Type="http://schemas.openxmlformats.org/officeDocument/2006/relationships/image" Target="../media/image520.png"/><Relationship Id="rId10" Type="http://schemas.openxmlformats.org/officeDocument/2006/relationships/image" Target="../media/image490.png"/><Relationship Id="rId4" Type="http://schemas.openxmlformats.org/officeDocument/2006/relationships/image" Target="../media/image315.png"/><Relationship Id="rId9" Type="http://schemas.openxmlformats.org/officeDocument/2006/relationships/image" Target="../media/image515.png"/><Relationship Id="rId14" Type="http://schemas.openxmlformats.org/officeDocument/2006/relationships/image" Target="../media/image519.png"/></Relationships>
</file>

<file path=ppt/slides/_rels/slide13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mailto:jongwon@gist.ac.kr" TargetMode="External"/><Relationship Id="rId1" Type="http://schemas.openxmlformats.org/officeDocument/2006/relationships/slideLayout" Target="../slideLayouts/slideLayout4.xml"/><Relationship Id="rId4" Type="http://schemas.openxmlformats.org/officeDocument/2006/relationships/image" Target="../media/image79.jpe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jpeg"/><Relationship Id="rId12"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25.png"/><Relationship Id="rId10" Type="http://schemas.openxmlformats.org/officeDocument/2006/relationships/image" Target="../media/image51.png"/><Relationship Id="rId4" Type="http://schemas.openxmlformats.org/officeDocument/2006/relationships/image" Target="../media/image27.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25.png"/><Relationship Id="rId12" Type="http://schemas.openxmlformats.org/officeDocument/2006/relationships/image" Target="../media/image60.png"/><Relationship Id="rId2" Type="http://schemas.openxmlformats.org/officeDocument/2006/relationships/image" Target="../media/image54.png"/><Relationship Id="rId16"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7.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gif"/><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emf"/><Relationship Id="rId7" Type="http://schemas.openxmlformats.org/officeDocument/2006/relationships/image" Target="../media/image7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mailto:jongwon@gist.ac.kr" TargetMode="External"/><Relationship Id="rId1" Type="http://schemas.openxmlformats.org/officeDocument/2006/relationships/slideLayout" Target="../slideLayouts/slideLayout4.xml"/><Relationship Id="rId4" Type="http://schemas.openxmlformats.org/officeDocument/2006/relationships/image" Target="../media/image79.jpe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upload.wikimedia.org/wikipedia/commons/7/77/Unix_history-simple.svg" TargetMode="External"/><Relationship Id="rId1" Type="http://schemas.openxmlformats.org/officeDocument/2006/relationships/slideLayout" Target="../slideLayouts/slideLayout3.xml"/><Relationship Id="rId6" Type="http://schemas.openxmlformats.org/officeDocument/2006/relationships/hyperlink" Target="https://www.youtube.com/redirect?q=https://youtu.be/5iFnzr73XXk&amp;redir_token=swZthKBeHmy7rmryrCPA2hWG0qZ8MTQ0MDk5NDQzMEAxNDQwOTA4MDMw" TargetMode="External"/><Relationship Id="rId5" Type="http://schemas.openxmlformats.org/officeDocument/2006/relationships/hyperlink" Target="https://youtu.be/yVpbFMhOAwE?list=PLAbMs_G4N5lWpQC2fDpv-hQhbCf-MPPQL" TargetMode="Externa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3" Type="http://schemas.openxmlformats.org/officeDocument/2006/relationships/hyperlink" Target="http://www.google.co.kr/url?sa=i&amp;rct=j&amp;q=&amp;esrc=s&amp;frm=1&amp;source=images&amp;cd=&amp;cad=rja&amp;uact=8&amp;docid=t0CaG9psSra8gM&amp;tbnid=5loTMKinob39cM:&amp;ved=0CAcQjRw&amp;url=http://www.freesoftwaremagazine.com/articles/comparing_linux_and_freebsd&amp;ei=5isXVOjbH8TJuASOj4KYAw&amp;bvm=bv.75097201,d.c2E&amp;psig=AFQjCNFUpzqI17utXRxRSpzBUdXZQHiWeQ&amp;ust=1410891104003443" TargetMode="Externa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04.emf"/><Relationship Id="rId7"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37.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mailto:jongwon@gist.ac.kr" TargetMode="External"/><Relationship Id="rId1" Type="http://schemas.openxmlformats.org/officeDocument/2006/relationships/slideLayout" Target="../slideLayouts/slideLayout4.xml"/><Relationship Id="rId4" Type="http://schemas.openxmlformats.org/officeDocument/2006/relationships/image" Target="../media/image79.jpeg"/></Relationships>
</file>

<file path=ppt/slides/_rels/slide3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6.png"/><Relationship Id="rId2" Type="http://schemas.openxmlformats.org/officeDocument/2006/relationships/hyperlink" Target="http://www.google.co.kr/url?sa=i&amp;rct=j&amp;q=&amp;esrc=s&amp;frm=1&amp;source=images&amp;cd=&amp;cad=rja&amp;docid=MFmyvGaAH4z66M&amp;tbnid=nB-J6BBZhqqCBM:&amp;ved=0CAUQjRw&amp;url=http://www.vmware.com/kr/products/datacenter-virtualization/vsphere/compute.html&amp;ei=E4gkUr-TOoPCkwWb04CgBg&amp;bvm=bv.51495398,d.dGI&amp;psig=AFQjCNH8I7prF_7KG-JxocUV6uPUuSlG-Q&amp;ust=1378212080590934" TargetMode="Externa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www.google.co.kr/url?sa=i&amp;rct=j&amp;q=&amp;esrc=s&amp;frm=1&amp;source=images&amp;cd=&amp;cad=rja&amp;docid=Ch_ed5JXswn0NM&amp;tbnid=NO63ckZcJJDgUM:&amp;ved=0CAUQjRw&amp;url=http://www.just-computing.co.uk/Corporate.html&amp;ei=PYskUp3ZHoOzkgWt4YC4Dw&amp;bvm=bv.51495398,d.dGI&amp;psig=AFQjCNGIhG7ObjKe4kr3B86ZQ8OpwxeDNA&amp;ust=1378212936659353"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www.google.co.kr/url?sa=i&amp;rct=j&amp;q=&amp;esrc=s&amp;frm=1&amp;source=images&amp;cd=&amp;cad=rja&amp;docid=03xdd3vLH3_rvM&amp;tbnid=pVk1mHVOD3Lr_M:&amp;ved=0CAUQjRw&amp;url=http://networkheresy.com/2013/08/15/network-virtualization-gets-physical/&amp;ei=B4okUtPhD4a8kgW7ooDIDg&amp;bvm=bv.51495398,d.dGI&amp;psig=AFQjCNEqnTWUCFl2Sc2tqRKRHhlpVd2n-Q&amp;ust=1378212426501297"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gif"/><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emf"/></Relationships>
</file>

<file path=ppt/slides/_rels/slide5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33.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jpeg"/><Relationship Id="rId1" Type="http://schemas.openxmlformats.org/officeDocument/2006/relationships/slideLayout" Target="../slideLayouts/slideLayout1.xml"/><Relationship Id="rId4" Type="http://schemas.openxmlformats.org/officeDocument/2006/relationships/image" Target="../media/image149.emf"/></Relationships>
</file>

<file path=ppt/slides/_rels/slide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mailto:jongwon@gist.ac.kr" TargetMode="External"/><Relationship Id="rId1" Type="http://schemas.openxmlformats.org/officeDocument/2006/relationships/slideLayout" Target="../slideLayouts/slideLayout4.xml"/><Relationship Id="rId4" Type="http://schemas.openxmlformats.org/officeDocument/2006/relationships/image" Target="../media/image79.jpeg"/></Relationships>
</file>

<file path=ppt/slides/_rels/slide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6.jpeg"/><Relationship Id="rId4" Type="http://schemas.openxmlformats.org/officeDocument/2006/relationships/image" Target="../media/image154.png"/></Relationships>
</file>

<file path=ppt/slides/_rels/slide59.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jpe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jpeg"/><Relationship Id="rId9" Type="http://schemas.openxmlformats.org/officeDocument/2006/relationships/image" Target="../media/image164.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www.google.co.kr/url?sa=i&amp;rct=j&amp;q=&amp;esrc=s&amp;source=images&amp;cd=&amp;cad=rja&amp;uact=8&amp;ved=0CAcQjRxqFQoTCKLo7c27-MgCFahSpgodUREHzA&amp;url=http://n3t.com/recent-news/part-2-how-to-achieve-symmetry-within-devops/&amp;psig=AFQjCNH_epvD9n0suyccx8eYGHduaZfYxg&amp;ust=1446784822481768" TargetMode="External"/><Relationship Id="rId2" Type="http://schemas.openxmlformats.org/officeDocument/2006/relationships/image" Target="../media/image169.png"/><Relationship Id="rId1" Type="http://schemas.openxmlformats.org/officeDocument/2006/relationships/slideLayout" Target="../slideLayouts/slideLayout3.xml"/><Relationship Id="rId6" Type="http://schemas.openxmlformats.org/officeDocument/2006/relationships/image" Target="../media/image172.emf"/><Relationship Id="rId5" Type="http://schemas.openxmlformats.org/officeDocument/2006/relationships/image" Target="../media/image171.png"/><Relationship Id="rId4" Type="http://schemas.openxmlformats.org/officeDocument/2006/relationships/image" Target="../media/image170.png"/></Relationships>
</file>

<file path=ppt/slides/_rels/slide6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jpe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6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6.png"/><Relationship Id="rId1" Type="http://schemas.openxmlformats.org/officeDocument/2006/relationships/slideLayout" Target="../slideLayouts/slideLayout3.xml"/><Relationship Id="rId5" Type="http://schemas.openxmlformats.org/officeDocument/2006/relationships/image" Target="../media/image180.emf"/><Relationship Id="rId4" Type="http://schemas.openxmlformats.org/officeDocument/2006/relationships/image" Target="../media/image179.emf"/></Relationships>
</file>

<file path=ppt/slides/_rels/slide6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emf"/><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5.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66.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41.png"/><Relationship Id="rId3" Type="http://schemas.openxmlformats.org/officeDocument/2006/relationships/image" Target="../media/image190.png"/><Relationship Id="rId7" Type="http://schemas.openxmlformats.org/officeDocument/2006/relationships/image" Target="../media/image131.png"/><Relationship Id="rId12" Type="http://schemas.openxmlformats.org/officeDocument/2006/relationships/image" Target="../media/image19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93.png"/><Relationship Id="rId5" Type="http://schemas.openxmlformats.org/officeDocument/2006/relationships/image" Target="../media/image192.emf"/><Relationship Id="rId10" Type="http://schemas.openxmlformats.org/officeDocument/2006/relationships/image" Target="../media/image137.png"/><Relationship Id="rId4" Type="http://schemas.openxmlformats.org/officeDocument/2006/relationships/image" Target="../media/image191.emf"/><Relationship Id="rId9" Type="http://schemas.openxmlformats.org/officeDocument/2006/relationships/image" Target="../media/image133.png"/><Relationship Id="rId14" Type="http://schemas.openxmlformats.org/officeDocument/2006/relationships/image" Target="../media/image176.png"/></Relationships>
</file>

<file path=ppt/slides/_rels/slide67.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3.png"/><Relationship Id="rId1" Type="http://schemas.openxmlformats.org/officeDocument/2006/relationships/slideLayout" Target="../slideLayouts/slideLayout1.xml"/><Relationship Id="rId4" Type="http://schemas.openxmlformats.org/officeDocument/2006/relationships/image" Target="../media/image197.emf"/></Relationships>
</file>

<file path=ppt/slides/_rels/slide69.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emf"/><Relationship Id="rId7" Type="http://schemas.openxmlformats.org/officeDocument/2006/relationships/image" Target="../media/image203.png"/><Relationship Id="rId2" Type="http://schemas.openxmlformats.org/officeDocument/2006/relationships/image" Target="../media/image198.emf"/><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emf"/><Relationship Id="rId9" Type="http://schemas.openxmlformats.org/officeDocument/2006/relationships/image" Target="../media/image205.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06.emf"/><Relationship Id="rId1" Type="http://schemas.openxmlformats.org/officeDocument/2006/relationships/slideLayout" Target="../slideLayouts/slideLayout3.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7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mailto:jongwon@gist.ac.kr" TargetMode="External"/><Relationship Id="rId1" Type="http://schemas.openxmlformats.org/officeDocument/2006/relationships/slideLayout" Target="../slideLayouts/slideLayout4.xml"/><Relationship Id="rId4" Type="http://schemas.openxmlformats.org/officeDocument/2006/relationships/image" Target="../media/image79.jpeg"/></Relationships>
</file>

<file path=ppt/slides/_rels/slide7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7.jpeg"/></Relationships>
</file>

<file path=ppt/slides/_rels/slide76.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21.png"/><Relationship Id="rId5" Type="http://schemas.openxmlformats.org/officeDocument/2006/relationships/image" Target="../media/image220.emf"/><Relationship Id="rId4" Type="http://schemas.openxmlformats.org/officeDocument/2006/relationships/image" Target="../media/image219.jpeg"/></Relationships>
</file>

<file path=ppt/slides/_rels/slide77.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26.jpeg"/><Relationship Id="rId5" Type="http://schemas.openxmlformats.org/officeDocument/2006/relationships/image" Target="../media/image225.jpeg"/><Relationship Id="rId4" Type="http://schemas.openxmlformats.org/officeDocument/2006/relationships/image" Target="../media/image224.jpeg"/></Relationships>
</file>

<file path=ppt/slides/_rels/slide79.x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30.gif"/><Relationship Id="rId7" Type="http://schemas.openxmlformats.org/officeDocument/2006/relationships/image" Target="../media/image233.gif"/><Relationship Id="rId2" Type="http://schemas.openxmlformats.org/officeDocument/2006/relationships/image" Target="../media/image229.gif"/><Relationship Id="rId1" Type="http://schemas.openxmlformats.org/officeDocument/2006/relationships/slideLayout" Target="../slideLayouts/slideLayout3.xml"/><Relationship Id="rId6" Type="http://schemas.openxmlformats.org/officeDocument/2006/relationships/image" Target="../media/image215.png"/><Relationship Id="rId5" Type="http://schemas.openxmlformats.org/officeDocument/2006/relationships/image" Target="../media/image232.gif"/><Relationship Id="rId4" Type="http://schemas.openxmlformats.org/officeDocument/2006/relationships/image" Target="../media/image231.png"/><Relationship Id="rId9" Type="http://schemas.openxmlformats.org/officeDocument/2006/relationships/image" Target="../media/image235.png"/></Relationships>
</file>

<file path=ppt/slides/_rels/slide8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jpeg"/><Relationship Id="rId1" Type="http://schemas.openxmlformats.org/officeDocument/2006/relationships/slideLayout" Target="../slideLayouts/slideLayout3.xml"/><Relationship Id="rId4" Type="http://schemas.openxmlformats.org/officeDocument/2006/relationships/image" Target="../media/image239.png"/></Relationships>
</file>

<file path=ppt/slides/_rels/slide8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3.xml"/><Relationship Id="rId4" Type="http://schemas.openxmlformats.org/officeDocument/2006/relationships/image" Target="../media/image242.png"/></Relationships>
</file>

<file path=ppt/slides/_rels/slide84.xml.rels><?xml version="1.0" encoding="UTF-8" standalone="yes"?>
<Relationships xmlns="http://schemas.openxmlformats.org/package/2006/relationships"><Relationship Id="rId8" Type="http://schemas.openxmlformats.org/officeDocument/2006/relationships/image" Target="../media/image248.jpeg"/><Relationship Id="rId3" Type="http://schemas.openxmlformats.org/officeDocument/2006/relationships/image" Target="../media/image244.jpeg"/><Relationship Id="rId7" Type="http://schemas.openxmlformats.org/officeDocument/2006/relationships/image" Target="../media/image247.png"/><Relationship Id="rId2" Type="http://schemas.openxmlformats.org/officeDocument/2006/relationships/image" Target="../media/image243.jpeg"/><Relationship Id="rId1" Type="http://schemas.openxmlformats.org/officeDocument/2006/relationships/slideLayout" Target="../slideLayouts/slideLayout1.xml"/><Relationship Id="rId6" Type="http://schemas.openxmlformats.org/officeDocument/2006/relationships/image" Target="../media/image246.jpeg"/><Relationship Id="rId5" Type="http://schemas.openxmlformats.org/officeDocument/2006/relationships/image" Target="../media/image245.png"/><Relationship Id="rId10" Type="http://schemas.openxmlformats.org/officeDocument/2006/relationships/image" Target="../media/image250.jpeg"/><Relationship Id="rId4" Type="http://schemas.openxmlformats.org/officeDocument/2006/relationships/image" Target="../media/image215.png"/><Relationship Id="rId9" Type="http://schemas.openxmlformats.org/officeDocument/2006/relationships/image" Target="../media/image249.jpeg"/></Relationships>
</file>

<file path=ppt/slides/_rels/slide85.xml.rels><?xml version="1.0" encoding="UTF-8" standalone="yes"?>
<Relationships xmlns="http://schemas.openxmlformats.org/package/2006/relationships"><Relationship Id="rId8" Type="http://schemas.openxmlformats.org/officeDocument/2006/relationships/image" Target="../media/image256.jpeg"/><Relationship Id="rId13" Type="http://schemas.openxmlformats.org/officeDocument/2006/relationships/image" Target="../media/image234.png"/><Relationship Id="rId3" Type="http://schemas.openxmlformats.org/officeDocument/2006/relationships/image" Target="../media/image252.png"/><Relationship Id="rId7" Type="http://schemas.openxmlformats.org/officeDocument/2006/relationships/image" Target="../media/image248.jpeg"/><Relationship Id="rId12" Type="http://schemas.openxmlformats.org/officeDocument/2006/relationships/image" Target="../media/image247.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image" Target="../media/image258.jpeg"/><Relationship Id="rId5" Type="http://schemas.openxmlformats.org/officeDocument/2006/relationships/image" Target="../media/image254.png"/><Relationship Id="rId10" Type="http://schemas.openxmlformats.org/officeDocument/2006/relationships/image" Target="../media/image257.png"/><Relationship Id="rId4" Type="http://schemas.openxmlformats.org/officeDocument/2006/relationships/image" Target="../media/image253.png"/><Relationship Id="rId9" Type="http://schemas.openxmlformats.org/officeDocument/2006/relationships/image" Target="../media/image215.png"/><Relationship Id="rId14" Type="http://schemas.openxmlformats.org/officeDocument/2006/relationships/image" Target="../media/image259.png"/></Relationships>
</file>

<file path=ppt/slides/_rels/slide86.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1.png"/><Relationship Id="rId7" Type="http://schemas.openxmlformats.org/officeDocument/2006/relationships/hyperlink" Target="http://ko.hortonworks.com/wp-content/uploads/2012/08/YARNArch.png"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hyperlink" Target="http://ko.hortonworks.com/wp-content/uploads/2013/06/YARN.png" TargetMode="External"/><Relationship Id="rId4" Type="http://schemas.openxmlformats.org/officeDocument/2006/relationships/image" Target="../media/image262.png"/><Relationship Id="rId9" Type="http://schemas.openxmlformats.org/officeDocument/2006/relationships/image" Target="../media/image256.jpeg"/></Relationships>
</file>

<file path=ppt/slides/_rels/slide87.x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68.jpeg"/><Relationship Id="rId11" Type="http://schemas.openxmlformats.org/officeDocument/2006/relationships/image" Target="../media/image273.png"/><Relationship Id="rId5" Type="http://schemas.openxmlformats.org/officeDocument/2006/relationships/image" Target="../media/image267.png"/><Relationship Id="rId10" Type="http://schemas.openxmlformats.org/officeDocument/2006/relationships/image" Target="../media/image272.jpeg"/><Relationship Id="rId4" Type="http://schemas.openxmlformats.org/officeDocument/2006/relationships/image" Target="../media/image266.png"/><Relationship Id="rId9" Type="http://schemas.openxmlformats.org/officeDocument/2006/relationships/image" Target="../media/image271.emf"/></Relationships>
</file>

<file path=ppt/slides/_rels/slide8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7.png"/><Relationship Id="rId4" Type="http://schemas.openxmlformats.org/officeDocument/2006/relationships/image" Target="../media/image27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286.png"/><Relationship Id="rId18" Type="http://schemas.openxmlformats.org/officeDocument/2006/relationships/image" Target="../media/image291.png"/><Relationship Id="rId26" Type="http://schemas.openxmlformats.org/officeDocument/2006/relationships/image" Target="../media/image298.png"/><Relationship Id="rId3" Type="http://schemas.openxmlformats.org/officeDocument/2006/relationships/image" Target="../media/image277.png"/><Relationship Id="rId21" Type="http://schemas.openxmlformats.org/officeDocument/2006/relationships/image" Target="../media/image294.png"/><Relationship Id="rId7" Type="http://schemas.openxmlformats.org/officeDocument/2006/relationships/image" Target="../media/image281.png"/><Relationship Id="rId12" Type="http://schemas.openxmlformats.org/officeDocument/2006/relationships/image" Target="../media/image285.png"/><Relationship Id="rId17" Type="http://schemas.openxmlformats.org/officeDocument/2006/relationships/image" Target="../media/image290.png"/><Relationship Id="rId25" Type="http://schemas.openxmlformats.org/officeDocument/2006/relationships/image" Target="../media/image297.jpeg"/><Relationship Id="rId2" Type="http://schemas.openxmlformats.org/officeDocument/2006/relationships/image" Target="../media/image276.png"/><Relationship Id="rId16" Type="http://schemas.openxmlformats.org/officeDocument/2006/relationships/image" Target="../media/image289.png"/><Relationship Id="rId20" Type="http://schemas.openxmlformats.org/officeDocument/2006/relationships/image" Target="../media/image293.png"/><Relationship Id="rId29" Type="http://schemas.openxmlformats.org/officeDocument/2006/relationships/image" Target="../media/image301.png"/><Relationship Id="rId1" Type="http://schemas.openxmlformats.org/officeDocument/2006/relationships/slideLayout" Target="../slideLayouts/slideLayout3.xml"/><Relationship Id="rId6" Type="http://schemas.openxmlformats.org/officeDocument/2006/relationships/image" Target="../media/image280.png"/><Relationship Id="rId11" Type="http://schemas.openxmlformats.org/officeDocument/2006/relationships/image" Target="../media/image7.png"/><Relationship Id="rId24" Type="http://schemas.openxmlformats.org/officeDocument/2006/relationships/image" Target="../media/image296.png"/><Relationship Id="rId5" Type="http://schemas.openxmlformats.org/officeDocument/2006/relationships/image" Target="../media/image279.png"/><Relationship Id="rId15" Type="http://schemas.openxmlformats.org/officeDocument/2006/relationships/image" Target="../media/image288.png"/><Relationship Id="rId23" Type="http://schemas.openxmlformats.org/officeDocument/2006/relationships/image" Target="../media/image295.png"/><Relationship Id="rId28" Type="http://schemas.openxmlformats.org/officeDocument/2006/relationships/image" Target="../media/image300.png"/><Relationship Id="rId10" Type="http://schemas.openxmlformats.org/officeDocument/2006/relationships/image" Target="../media/image284.png"/><Relationship Id="rId19" Type="http://schemas.openxmlformats.org/officeDocument/2006/relationships/image" Target="../media/image292.png"/><Relationship Id="rId4" Type="http://schemas.openxmlformats.org/officeDocument/2006/relationships/image" Target="../media/image278.png"/><Relationship Id="rId9" Type="http://schemas.openxmlformats.org/officeDocument/2006/relationships/image" Target="../media/image283.png"/><Relationship Id="rId14" Type="http://schemas.openxmlformats.org/officeDocument/2006/relationships/image" Target="../media/image287.png"/><Relationship Id="rId22" Type="http://schemas.openxmlformats.org/officeDocument/2006/relationships/image" Target="../media/image234.png"/><Relationship Id="rId27" Type="http://schemas.openxmlformats.org/officeDocument/2006/relationships/image" Target="../media/image299.png"/><Relationship Id="rId30" Type="http://schemas.openxmlformats.org/officeDocument/2006/relationships/image" Target="../media/image302.jpeg"/></Relationships>
</file>

<file path=ppt/slides/_rels/slide91.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215.png"/><Relationship Id="rId18" Type="http://schemas.openxmlformats.org/officeDocument/2006/relationships/image" Target="../media/image234.png"/><Relationship Id="rId3" Type="http://schemas.openxmlformats.org/officeDocument/2006/relationships/image" Target="../media/image304.png"/><Relationship Id="rId7" Type="http://schemas.openxmlformats.org/officeDocument/2006/relationships/image" Target="../media/image7.png"/><Relationship Id="rId12" Type="http://schemas.openxmlformats.org/officeDocument/2006/relationships/image" Target="../media/image310.png"/><Relationship Id="rId17" Type="http://schemas.openxmlformats.org/officeDocument/2006/relationships/image" Target="../media/image314.png"/><Relationship Id="rId2" Type="http://schemas.openxmlformats.org/officeDocument/2006/relationships/image" Target="../media/image303.png"/><Relationship Id="rId16" Type="http://schemas.openxmlformats.org/officeDocument/2006/relationships/image" Target="../media/image313.png"/><Relationship Id="rId1" Type="http://schemas.openxmlformats.org/officeDocument/2006/relationships/slideLayout" Target="../slideLayouts/slideLayout2.xml"/><Relationship Id="rId6" Type="http://schemas.openxmlformats.org/officeDocument/2006/relationships/image" Target="../media/image306.png"/><Relationship Id="rId11" Type="http://schemas.openxmlformats.org/officeDocument/2006/relationships/image" Target="../media/image309.jpeg"/><Relationship Id="rId5" Type="http://schemas.openxmlformats.org/officeDocument/2006/relationships/image" Target="../media/image305.png"/><Relationship Id="rId15" Type="http://schemas.openxmlformats.org/officeDocument/2006/relationships/image" Target="../media/image312.png"/><Relationship Id="rId10" Type="http://schemas.openxmlformats.org/officeDocument/2006/relationships/hyperlink" Target="http://www.google.co.kr/url?sa=i&amp;rct=j&amp;q=&amp;esrc=s&amp;frm=1&amp;source=images&amp;cd=&amp;cad=rja&amp;uact=8&amp;ved=0CAcQjRw&amp;url=http://qiita.com/kazunori279/items/ebe8ea24601e606f8048&amp;ei=3352VM7LNcLVmAXp-4GQAw&amp;bvm=bv.80642063,d.dGY&amp;psig=AFQjCNH6QYZLs6_2hoH5c0MDTwvp99e-0g&amp;ust=1417138263329605" TargetMode="External"/><Relationship Id="rId19" Type="http://schemas.openxmlformats.org/officeDocument/2006/relationships/image" Target="../media/image235.png"/><Relationship Id="rId4" Type="http://schemas.openxmlformats.org/officeDocument/2006/relationships/hyperlink" Target="http://www.google.co.kr/url?sa=i&amp;rct=j&amp;q=openstack+&amp;source=images&amp;cd=&amp;cad=rja&amp;docid=Taz7e8VPqpfYDM&amp;tbnid=s7KAugSB1vvgcM:&amp;ved=0CAUQjRw&amp;url=http://www.siliconloons.com/?p=343&amp;ei=7rw0UZPuK82ciAfRhYHwCQ&amp;bvm=bv.43148975,d.aGc&amp;psig=AFQjCNGpBNIuOUGsiKO_hZqOZjRR7cQ0Qg&amp;ust=1362496783039070" TargetMode="External"/><Relationship Id="rId9" Type="http://schemas.openxmlformats.org/officeDocument/2006/relationships/image" Target="../media/image308.png"/><Relationship Id="rId14" Type="http://schemas.openxmlformats.org/officeDocument/2006/relationships/image" Target="../media/image311.png"/></Relationships>
</file>

<file path=ppt/slides/_rels/slide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mailto:jongwon@gist.ac.kr" TargetMode="External"/><Relationship Id="rId1" Type="http://schemas.openxmlformats.org/officeDocument/2006/relationships/slideLayout" Target="../slideLayouts/slideLayout4.xml"/><Relationship Id="rId4" Type="http://schemas.openxmlformats.org/officeDocument/2006/relationships/image" Target="../media/image79.jpeg"/></Relationships>
</file>

<file path=ppt/slides/_rels/slide93.xml.rels><?xml version="1.0" encoding="UTF-8" standalone="yes"?>
<Relationships xmlns="http://schemas.openxmlformats.org/package/2006/relationships"><Relationship Id="rId3" Type="http://schemas.openxmlformats.org/officeDocument/2006/relationships/image" Target="../media/image316.jpeg"/><Relationship Id="rId2" Type="http://schemas.openxmlformats.org/officeDocument/2006/relationships/image" Target="../media/image315.png"/><Relationship Id="rId1" Type="http://schemas.openxmlformats.org/officeDocument/2006/relationships/slideLayout" Target="../slideLayouts/slideLayout3.xml"/><Relationship Id="rId6" Type="http://schemas.openxmlformats.org/officeDocument/2006/relationships/image" Target="../media/image319.png"/><Relationship Id="rId5" Type="http://schemas.openxmlformats.org/officeDocument/2006/relationships/image" Target="../media/image318.jpeg"/><Relationship Id="rId4" Type="http://schemas.openxmlformats.org/officeDocument/2006/relationships/image" Target="../media/image317.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22.emf"/></Relationships>
</file>

<file path=ppt/slides/_rels/slide96.xml.rels><?xml version="1.0" encoding="UTF-8" standalone="yes"?>
<Relationships xmlns="http://schemas.openxmlformats.org/package/2006/relationships"><Relationship Id="rId3" Type="http://schemas.openxmlformats.org/officeDocument/2006/relationships/image" Target="../media/image323.jpeg"/><Relationship Id="rId2" Type="http://schemas.openxmlformats.org/officeDocument/2006/relationships/hyperlink" Target="http://cdn.sdncentral.com/wp-content/uploads/2013/03/3-tier.jpg" TargetMode="Externa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9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3.xml"/><Relationship Id="rId6" Type="http://schemas.openxmlformats.org/officeDocument/2006/relationships/image" Target="../media/image330.emf"/><Relationship Id="rId5" Type="http://schemas.openxmlformats.org/officeDocument/2006/relationships/hyperlink" Target="http://www.youtube.com/watch?v=mLEawo6OzFM" TargetMode="External"/><Relationship Id="rId4" Type="http://schemas.openxmlformats.org/officeDocument/2006/relationships/image" Target="../media/image329.png"/></Relationships>
</file>

<file path=ppt/slides/_rels/slide9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31.png"/><Relationship Id="rId7" Type="http://schemas.openxmlformats.org/officeDocument/2006/relationships/image" Target="../media/image33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99.xml.rels><?xml version="1.0" encoding="UTF-8" standalone="yes"?>
<Relationships xmlns="http://schemas.openxmlformats.org/package/2006/relationships"><Relationship Id="rId3" Type="http://schemas.openxmlformats.org/officeDocument/2006/relationships/image" Target="../media/image337.png"/><Relationship Id="rId7" Type="http://schemas.openxmlformats.org/officeDocument/2006/relationships/image" Target="../media/image316.jpeg"/><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9.png"/><Relationship Id="rId4" Type="http://schemas.openxmlformats.org/officeDocument/2006/relationships/image" Target="../media/image3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
        <p:cNvGrpSpPr/>
        <p:nvPr/>
      </p:nvGrpSpPr>
      <p:grpSpPr>
        <a:xfrm>
          <a:off x="0" y="0"/>
          <a:ext cx="0" cy="0"/>
          <a:chOff x="0" y="0"/>
          <a:chExt cx="0" cy="0"/>
        </a:xfrm>
      </p:grpSpPr>
      <p:sp>
        <p:nvSpPr>
          <p:cNvPr id="9218" name="제목 5"/>
          <p:cNvSpPr>
            <a:spLocks noGrp="1"/>
          </p:cNvSpPr>
          <p:nvPr>
            <p:ph type="title"/>
          </p:nvPr>
        </p:nvSpPr>
        <p:spPr>
          <a:xfrm>
            <a:off x="179388" y="1197182"/>
            <a:ext cx="8785225" cy="2449513"/>
          </a:xfrm>
        </p:spPr>
        <p:txBody>
          <a:bodyPr/>
          <a:lstStyle/>
          <a:p>
            <a:pPr latinLnBrk="0"/>
            <a:r>
              <a:rPr lang="en-US" altLang="ko-KR" sz="6000" dirty="0">
                <a:solidFill>
                  <a:srgbClr val="3333FF"/>
                </a:solidFill>
              </a:rPr>
              <a:t>Computer Systems </a:t>
            </a:r>
            <a:br>
              <a:rPr lang="en-US" altLang="ko-KR" sz="6000" dirty="0">
                <a:solidFill>
                  <a:srgbClr val="3333FF"/>
                </a:solidFill>
              </a:rPr>
            </a:br>
            <a:r>
              <a:rPr lang="en-US" altLang="ko-KR" sz="6000" dirty="0">
                <a:solidFill>
                  <a:srgbClr val="3333FF"/>
                </a:solidFill>
              </a:rPr>
              <a:t>for AI-inspired Cloud: </a:t>
            </a:r>
            <a:br>
              <a:rPr lang="en-US" altLang="ko-KR" sz="6000" dirty="0">
                <a:solidFill>
                  <a:srgbClr val="3333FF"/>
                </a:solidFill>
              </a:rPr>
            </a:br>
            <a:r>
              <a:rPr lang="en-US" altLang="ko-KR" sz="6000" dirty="0">
                <a:solidFill>
                  <a:srgbClr val="3333FF"/>
                </a:solidFill>
              </a:rPr>
              <a:t>Theory &amp; </a:t>
            </a:r>
            <a:r>
              <a:rPr lang="en-US" altLang="ko-KR" sz="6000" dirty="0" smtClean="0">
                <a:solidFill>
                  <a:srgbClr val="3333FF"/>
                </a:solidFill>
              </a:rPr>
              <a:t>Lab.</a:t>
            </a:r>
            <a:endParaRPr lang="ko-KR" altLang="en-US" sz="2000" dirty="0" smtClean="0"/>
          </a:p>
        </p:txBody>
      </p:sp>
      <p:sp>
        <p:nvSpPr>
          <p:cNvPr id="9219" name="슬라이드 번호 개체 틀 9"/>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85F272E0-95B9-48D1-9F9F-F84AB80A4CF5}" type="slidenum">
              <a:rPr lang="en-US" altLang="ko-KR" sz="1200">
                <a:solidFill>
                  <a:srgbClr val="898989"/>
                </a:solidFill>
                <a:ea typeface="굴림" pitchFamily="50" charset="-127"/>
              </a:rPr>
              <a:pPr latinLnBrk="0">
                <a:spcBef>
                  <a:spcPct val="0"/>
                </a:spcBef>
                <a:buFontTx/>
                <a:buNone/>
              </a:pPr>
              <a:t>1</a:t>
            </a:fld>
            <a:r>
              <a:rPr lang="en-US" altLang="ko-KR" sz="1200">
                <a:solidFill>
                  <a:srgbClr val="898989"/>
                </a:solidFill>
                <a:ea typeface="굴림" pitchFamily="50" charset="-127"/>
              </a:rPr>
              <a:t> -</a:t>
            </a:r>
          </a:p>
        </p:txBody>
      </p:sp>
      <p:sp>
        <p:nvSpPr>
          <p:cNvPr id="11" name="부제목 4"/>
          <p:cNvSpPr txBox="1">
            <a:spLocks/>
          </p:cNvSpPr>
          <p:nvPr/>
        </p:nvSpPr>
        <p:spPr>
          <a:xfrm>
            <a:off x="179388" y="4221088"/>
            <a:ext cx="8642350" cy="2232248"/>
          </a:xfrm>
          <a:prstGeom prst="rect">
            <a:avLst/>
          </a:prstGeom>
        </p:spPr>
        <p:txBody>
          <a:bodyPr/>
          <a:lstStyle/>
          <a:p>
            <a:pPr marL="342900" indent="-342900" algn="ctr" eaLnBrk="1" latinLnBrk="1" hangingPunct="1">
              <a:spcBef>
                <a:spcPct val="20000"/>
              </a:spcBef>
              <a:defRPr/>
            </a:pPr>
            <a:r>
              <a:rPr lang="en-US" altLang="ko-KR" sz="2800" dirty="0" smtClean="0"/>
              <a:t>Fall </a:t>
            </a:r>
            <a:r>
              <a:rPr lang="en-US" altLang="ko-KR" sz="2800" dirty="0" smtClean="0">
                <a:ea typeface="+mn-ea"/>
                <a:cs typeface="Times New Roman" pitchFamily="18" charset="0"/>
              </a:rPr>
              <a:t>2018</a:t>
            </a:r>
            <a:endParaRPr lang="en-US" altLang="ko-KR" sz="2800" dirty="0">
              <a:ea typeface="+mn-ea"/>
              <a:cs typeface="Times New Roman" pitchFamily="18" charset="0"/>
            </a:endParaRPr>
          </a:p>
          <a:p>
            <a:pPr marL="342900" indent="-342900" algn="ctr" eaLnBrk="1" latinLnBrk="1" hangingPunct="1">
              <a:spcBef>
                <a:spcPct val="20000"/>
              </a:spcBef>
              <a:defRPr/>
            </a:pPr>
            <a:r>
              <a:rPr lang="en-US" altLang="ko-KR" sz="2800" dirty="0" smtClean="0">
                <a:ea typeface="+mn-ea"/>
                <a:cs typeface="Times New Roman" pitchFamily="18" charset="0"/>
              </a:rPr>
              <a:t>Dr</a:t>
            </a:r>
            <a:r>
              <a:rPr lang="en-US" altLang="ko-KR" sz="2800" dirty="0">
                <a:ea typeface="+mn-ea"/>
                <a:cs typeface="Times New Roman" pitchFamily="18" charset="0"/>
              </a:rPr>
              <a:t>. JongWon Kim</a:t>
            </a:r>
          </a:p>
          <a:p>
            <a:pPr marL="342900" indent="-342900" algn="ctr" eaLnBrk="1" latinLnBrk="1" hangingPunct="1">
              <a:spcBef>
                <a:spcPct val="20000"/>
              </a:spcBef>
              <a:defRPr/>
            </a:pPr>
            <a:r>
              <a:rPr lang="en-US" altLang="ko-KR" sz="2000" dirty="0">
                <a:ea typeface="+mn-ea"/>
                <a:cs typeface="Times New Roman" pitchFamily="18" charset="0"/>
              </a:rPr>
              <a:t>(</a:t>
            </a:r>
            <a:r>
              <a:rPr lang="en-US" altLang="ko-KR" sz="2000" dirty="0">
                <a:ea typeface="+mn-ea"/>
                <a:cs typeface="Times New Roman" pitchFamily="18" charset="0"/>
                <a:hlinkClick r:id="rId2"/>
              </a:rPr>
              <a:t>jongwon@gist.ac.kr</a:t>
            </a:r>
            <a:r>
              <a:rPr lang="en-US" altLang="ko-KR" sz="2000" dirty="0">
                <a:ea typeface="+mn-ea"/>
                <a:cs typeface="Times New Roman" pitchFamily="18" charset="0"/>
              </a:rPr>
              <a:t>)</a:t>
            </a:r>
            <a:endParaRPr lang="ko-KR" altLang="en-US" sz="2000" dirty="0">
              <a:ea typeface="+mn-ea"/>
              <a:cs typeface="Times New Roman" pitchFamily="18" charset="0"/>
            </a:endParaRPr>
          </a:p>
          <a:p>
            <a:pPr marL="342900" indent="-342900" algn="ctr" eaLnBrk="1" latinLnBrk="1" hangingPunct="1">
              <a:spcBef>
                <a:spcPct val="20000"/>
              </a:spcBef>
              <a:defRPr/>
            </a:pPr>
            <a:r>
              <a:rPr lang="en-US" altLang="ko-KR" sz="2400" dirty="0">
                <a:ea typeface="+mn-ea"/>
                <a:cs typeface="Times New Roman" pitchFamily="18" charset="0"/>
              </a:rPr>
              <a:t>Networked Computing Systems Lab., </a:t>
            </a:r>
            <a:br>
              <a:rPr lang="en-US" altLang="ko-KR" sz="2400" dirty="0">
                <a:ea typeface="+mn-ea"/>
                <a:cs typeface="Times New Roman" pitchFamily="18" charset="0"/>
              </a:rPr>
            </a:br>
            <a:r>
              <a:rPr lang="en-US" altLang="ko-KR" sz="2400" dirty="0">
                <a:ea typeface="+mn-ea"/>
                <a:cs typeface="Times New Roman" pitchFamily="18" charset="0"/>
              </a:rPr>
              <a:t>School of </a:t>
            </a:r>
            <a:r>
              <a:rPr lang="en-US" altLang="ko-KR" sz="2400" dirty="0" smtClean="0">
                <a:ea typeface="+mn-ea"/>
                <a:cs typeface="Times New Roman" pitchFamily="18" charset="0"/>
              </a:rPr>
              <a:t>Electrical Engineering and Computer Science, GIST</a:t>
            </a:r>
            <a:endParaRPr lang="en-US" altLang="ko-KR" sz="2000" dirty="0">
              <a:ea typeface="+mn-ea"/>
              <a:cs typeface="Times New Roman" pitchFamily="18" charset="0"/>
            </a:endParaRPr>
          </a:p>
        </p:txBody>
      </p:sp>
      <p:pic>
        <p:nvPicPr>
          <p:cNvPr id="2" name="그림 1"/>
          <p:cNvPicPr>
            <a:picLocks noChangeAspect="1"/>
          </p:cNvPicPr>
          <p:nvPr/>
        </p:nvPicPr>
        <p:blipFill>
          <a:blip r:embed="rId3">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3203848" y="0"/>
            <a:ext cx="2664296" cy="11868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1914"/>
            <a:ext cx="9144000" cy="776618"/>
          </a:xfrm>
        </p:spPr>
        <p:txBody>
          <a:bodyPr/>
          <a:lstStyle/>
          <a:p>
            <a:r>
              <a:rPr lang="en-US" altLang="ko-KR" sz="4000" dirty="0" smtClean="0"/>
              <a:t>Major Components of Computer Systems</a:t>
            </a:r>
            <a:endParaRPr lang="ko-KR" altLang="en-US" sz="4000" dirty="0"/>
          </a:p>
        </p:txBody>
      </p:sp>
      <p:sp>
        <p:nvSpPr>
          <p:cNvPr id="3" name="내용 개체 틀 2"/>
          <p:cNvSpPr>
            <a:spLocks noGrp="1"/>
          </p:cNvSpPr>
          <p:nvPr>
            <p:ph idx="1"/>
          </p:nvPr>
        </p:nvSpPr>
        <p:spPr>
          <a:xfrm>
            <a:off x="4211960" y="885041"/>
            <a:ext cx="4717129" cy="2369884"/>
          </a:xfrm>
        </p:spPr>
        <p:txBody>
          <a:bodyPr/>
          <a:lstStyle/>
          <a:p>
            <a:r>
              <a:rPr lang="en-US" altLang="ko-KR" dirty="0" smtClean="0"/>
              <a:t>Compute</a:t>
            </a:r>
          </a:p>
          <a:p>
            <a:pPr lvl="1"/>
            <a:r>
              <a:rPr lang="en-US" altLang="ko-KR" sz="3200" dirty="0" smtClean="0"/>
              <a:t>CPU &amp; </a:t>
            </a:r>
            <a:r>
              <a:rPr lang="en-US" altLang="ko-KR" sz="3200" dirty="0" smtClean="0">
                <a:solidFill>
                  <a:srgbClr val="FF0000"/>
                </a:solidFill>
              </a:rPr>
              <a:t>Memory</a:t>
            </a:r>
          </a:p>
          <a:p>
            <a:r>
              <a:rPr lang="en-US" altLang="ko-KR" dirty="0" smtClean="0">
                <a:solidFill>
                  <a:srgbClr val="FF0000"/>
                </a:solidFill>
              </a:rPr>
              <a:t>Storage</a:t>
            </a:r>
          </a:p>
          <a:p>
            <a:r>
              <a:rPr lang="en-US" altLang="ko-KR" dirty="0" smtClean="0"/>
              <a:t>Network</a:t>
            </a:r>
            <a:endParaRPr lang="ko-KR" altLang="en-US" dirty="0"/>
          </a:p>
        </p:txBody>
      </p:sp>
      <p:pic>
        <p:nvPicPr>
          <p:cNvPr id="5" name="Picture 2" descr="https://slurm.schedmd.com/mc_support.gif"/>
          <p:cNvPicPr>
            <a:picLocks noChangeAspect="1" noChangeArrowheads="1"/>
          </p:cNvPicPr>
          <p:nvPr/>
        </p:nvPicPr>
        <p:blipFill>
          <a:blip r:embed="rId2">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179512" y="813537"/>
            <a:ext cx="2925475" cy="23865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110" y="3396625"/>
            <a:ext cx="3816424" cy="317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제목 1"/>
          <p:cNvSpPr txBox="1">
            <a:spLocks/>
          </p:cNvSpPr>
          <p:nvPr/>
        </p:nvSpPr>
        <p:spPr bwMode="auto">
          <a:xfrm>
            <a:off x="2637701" y="3216782"/>
            <a:ext cx="4732693" cy="466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r>
              <a:rPr lang="en-US" altLang="ko-KR" sz="2800" dirty="0" smtClean="0">
                <a:solidFill>
                  <a:srgbClr val="FF0000"/>
                </a:solidFill>
              </a:rPr>
              <a:t>Memory/Storage Hierarchy</a:t>
            </a:r>
            <a:endParaRPr lang="ko-KR" altLang="en-US" sz="2800" dirty="0" smtClean="0">
              <a:solidFill>
                <a:srgbClr val="FF0000"/>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875512"/>
            <a:ext cx="3853033" cy="250581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1" name="TextBox 10"/>
          <p:cNvSpPr txBox="1"/>
          <p:nvPr/>
        </p:nvSpPr>
        <p:spPr>
          <a:xfrm>
            <a:off x="4703065" y="6380592"/>
            <a:ext cx="4527007" cy="430887"/>
          </a:xfrm>
          <a:prstGeom prst="rect">
            <a:avLst/>
          </a:prstGeom>
          <a:noFill/>
        </p:spPr>
        <p:txBody>
          <a:bodyPr wrap="square" rtlCol="0">
            <a:spAutoFit/>
          </a:bodyPr>
          <a:lstStyle/>
          <a:p>
            <a:pPr algn="ctr"/>
            <a:r>
              <a:rPr lang="en-US" altLang="ko-KR" sz="1050" dirty="0"/>
              <a:t>https://www.semanticscholar.org/paper/Optimizations-of-Management-Algorithms-for-Memory-Oren/2799edf40be793a6c7b86b391270014442191cd7</a:t>
            </a:r>
            <a:endParaRPr lang="ko-KR" altLang="en-US" sz="1050" dirty="0"/>
          </a:p>
        </p:txBody>
      </p:sp>
      <p:sp>
        <p:nvSpPr>
          <p:cNvPr id="12" name="TextBox 11"/>
          <p:cNvSpPr txBox="1"/>
          <p:nvPr/>
        </p:nvSpPr>
        <p:spPr>
          <a:xfrm>
            <a:off x="188005" y="6456771"/>
            <a:ext cx="4527007" cy="253916"/>
          </a:xfrm>
          <a:prstGeom prst="rect">
            <a:avLst/>
          </a:prstGeom>
          <a:noFill/>
        </p:spPr>
        <p:txBody>
          <a:bodyPr wrap="square" rtlCol="0">
            <a:spAutoFit/>
          </a:bodyPr>
          <a:lstStyle/>
          <a:p>
            <a:pPr algn="ctr"/>
            <a:r>
              <a:rPr lang="ko-KR" altLang="en-US" sz="1050" smtClean="0"/>
              <a:t>추적 불가</a:t>
            </a:r>
            <a:endParaRPr lang="ko-KR" altLang="en-US" sz="1050" dirty="0"/>
          </a:p>
        </p:txBody>
      </p:sp>
      <p:sp>
        <p:nvSpPr>
          <p:cNvPr id="13" name="TextBox 12"/>
          <p:cNvSpPr txBox="1"/>
          <p:nvPr/>
        </p:nvSpPr>
        <p:spPr>
          <a:xfrm>
            <a:off x="-621255" y="3157589"/>
            <a:ext cx="4527007" cy="253916"/>
          </a:xfrm>
          <a:prstGeom prst="rect">
            <a:avLst/>
          </a:prstGeom>
          <a:noFill/>
        </p:spPr>
        <p:txBody>
          <a:bodyPr wrap="square" rtlCol="0">
            <a:spAutoFit/>
          </a:bodyPr>
          <a:lstStyle/>
          <a:p>
            <a:pPr algn="ctr"/>
            <a:r>
              <a:rPr lang="en-US" altLang="ko-KR" sz="1050" dirty="0"/>
              <a:t>https://slurm.schedmd.com/mc_support.html</a:t>
            </a:r>
            <a:endParaRPr lang="ko-KR" altLang="en-US" sz="1050" dirty="0"/>
          </a:p>
        </p:txBody>
      </p:sp>
    </p:spTree>
    <p:extLst>
      <p:ext uri="{BB962C8B-B14F-4D97-AF65-F5344CB8AC3E}">
        <p14:creationId xmlns:p14="http://schemas.microsoft.com/office/powerpoint/2010/main" val="36194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제목 3"/>
          <p:cNvSpPr>
            <a:spLocks noGrp="1"/>
          </p:cNvSpPr>
          <p:nvPr>
            <p:ph type="title"/>
          </p:nvPr>
        </p:nvSpPr>
        <p:spPr>
          <a:xfrm>
            <a:off x="2195736" y="0"/>
            <a:ext cx="6948264" cy="765175"/>
          </a:xfrm>
        </p:spPr>
        <p:txBody>
          <a:bodyPr/>
          <a:lstStyle/>
          <a:p>
            <a:r>
              <a:rPr lang="en-US" altLang="ko-KR" sz="4000" dirty="0" smtClean="0"/>
              <a:t>Data </a:t>
            </a:r>
            <a:r>
              <a:rPr lang="en-US" altLang="ko-KR" dirty="0" smtClean="0"/>
              <a:t>C</a:t>
            </a:r>
            <a:r>
              <a:rPr lang="en-US" altLang="ko-KR" sz="4000" dirty="0" smtClean="0"/>
              <a:t>enter as a </a:t>
            </a:r>
            <a:r>
              <a:rPr lang="en-US" altLang="ko-KR" sz="4000" dirty="0" smtClean="0">
                <a:solidFill>
                  <a:srgbClr val="FF0000"/>
                </a:solidFill>
              </a:rPr>
              <a:t>BIG</a:t>
            </a:r>
            <a:r>
              <a:rPr lang="en-US" altLang="ko-KR" sz="4000" dirty="0" smtClean="0"/>
              <a:t> Computer</a:t>
            </a:r>
            <a:endParaRPr lang="ko-KR" altLang="en-US" sz="4000" dirty="0" smtClean="0"/>
          </a:p>
        </p:txBody>
      </p:sp>
      <p:sp>
        <p:nvSpPr>
          <p:cNvPr id="107524" name="슬라이드 번호 개체 틀 2"/>
          <p:cNvSpPr>
            <a:spLocks noGrp="1"/>
          </p:cNvSpPr>
          <p:nvPr>
            <p:ph type="sldNum" sz="quarter" idx="4"/>
          </p:nvPr>
        </p:nvSpPr>
        <p:spPr bwMode="auto">
          <a:xfrm>
            <a:off x="7010400" y="6643688"/>
            <a:ext cx="2133600" cy="214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l" eaLnBrk="1" latinLnBrk="0" hangingPunct="1">
              <a:spcBef>
                <a:spcPct val="0"/>
              </a:spcBef>
              <a:buFontTx/>
              <a:buNone/>
            </a:pPr>
            <a:r>
              <a:rPr lang="en-US" altLang="ko-KR" sz="1200">
                <a:solidFill>
                  <a:srgbClr val="898989"/>
                </a:solidFill>
                <a:latin typeface="Comic Sans MS" pitchFamily="66" charset="0"/>
                <a:ea typeface="굴림" pitchFamily="50" charset="-127"/>
              </a:rPr>
              <a:t>- </a:t>
            </a:r>
            <a:fld id="{143A2FDF-9ACD-4B85-9767-5BB92E4750E5}" type="slidenum">
              <a:rPr lang="en-US" altLang="ko-KR" sz="1200">
                <a:solidFill>
                  <a:srgbClr val="898989"/>
                </a:solidFill>
                <a:latin typeface="Comic Sans MS" pitchFamily="66" charset="0"/>
                <a:ea typeface="굴림" pitchFamily="50" charset="-127"/>
              </a:rPr>
              <a:pPr algn="l" eaLnBrk="1" latinLnBrk="0" hangingPunct="1">
                <a:spcBef>
                  <a:spcPct val="0"/>
                </a:spcBef>
                <a:buFontTx/>
                <a:buNone/>
              </a:pPr>
              <a:t>100</a:t>
            </a:fld>
            <a:r>
              <a:rPr lang="en-US" altLang="ko-KR" sz="1200">
                <a:solidFill>
                  <a:srgbClr val="898989"/>
                </a:solidFill>
                <a:latin typeface="Comic Sans MS" pitchFamily="66" charset="0"/>
                <a:ea typeface="굴림" pitchFamily="50" charset="-127"/>
              </a:rPr>
              <a:t> -</a:t>
            </a:r>
          </a:p>
        </p:txBody>
      </p:sp>
      <p:pic>
        <p:nvPicPr>
          <p:cNvPr id="1075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188134"/>
            <a:ext cx="3674668" cy="1498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내용 개체 틀 4"/>
          <p:cNvSpPr>
            <a:spLocks noGrp="1"/>
          </p:cNvSpPr>
          <p:nvPr>
            <p:ph idx="1"/>
          </p:nvPr>
        </p:nvSpPr>
        <p:spPr>
          <a:xfrm>
            <a:off x="2699792" y="834405"/>
            <a:ext cx="6229102" cy="985267"/>
          </a:xfrm>
        </p:spPr>
        <p:txBody>
          <a:bodyPr/>
          <a:lstStyle/>
          <a:p>
            <a:pPr marL="0" indent="0" algn="ctr">
              <a:buNone/>
              <a:defRPr/>
            </a:pPr>
            <a:r>
              <a:rPr lang="en-US" altLang="ko-KR" sz="2400" i="1" dirty="0" smtClean="0"/>
              <a:t>The Datacenter as a Computer: An Introduction to the Design of Warehouse-Scale Machines </a:t>
            </a:r>
          </a:p>
        </p:txBody>
      </p:sp>
      <p:grpSp>
        <p:nvGrpSpPr>
          <p:cNvPr id="2" name="그룹 1"/>
          <p:cNvGrpSpPr/>
          <p:nvPr/>
        </p:nvGrpSpPr>
        <p:grpSpPr>
          <a:xfrm>
            <a:off x="971600" y="4924538"/>
            <a:ext cx="4813300" cy="1914525"/>
            <a:chOff x="3175" y="4941888"/>
            <a:chExt cx="4813300" cy="1914525"/>
          </a:xfrm>
        </p:grpSpPr>
        <p:pic>
          <p:nvPicPr>
            <p:cNvPr id="1075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4941888"/>
              <a:ext cx="4813300"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5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8336" t="16017" r="30251" b="12613"/>
            <a:stretch/>
          </p:blipFill>
          <p:spPr bwMode="auto">
            <a:xfrm>
              <a:off x="3400503" y="4941888"/>
              <a:ext cx="1368152" cy="648072"/>
            </a:xfrm>
            <a:prstGeom prst="rect">
              <a:avLst/>
            </a:prstGeom>
            <a:solidFill>
              <a:schemeClr val="bg1"/>
            </a:solidFill>
            <a:ln>
              <a:noFill/>
            </a:ln>
            <a:extLst/>
          </p:spPr>
        </p:pic>
      </p:grpSp>
      <p:pic>
        <p:nvPicPr>
          <p:cNvPr id="107529"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5662" y="1819672"/>
            <a:ext cx="4997610" cy="2650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내용 개체 틀 4"/>
          <p:cNvSpPr txBox="1">
            <a:spLocks/>
          </p:cNvSpPr>
          <p:nvPr/>
        </p:nvSpPr>
        <p:spPr bwMode="auto">
          <a:xfrm>
            <a:off x="6063376" y="4409457"/>
            <a:ext cx="3003386" cy="83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2800" kern="1200">
                <a:solidFill>
                  <a:schemeClr val="tx1"/>
                </a:solidFill>
                <a:latin typeface="Times New Roman" pitchFamily="18" charset="0"/>
                <a:ea typeface="+mn-ea"/>
                <a:cs typeface="Times New Roman" pitchFamily="18" charset="0"/>
              </a:defRPr>
            </a:lvl1pPr>
            <a:lvl2pPr marL="742950" indent="-285750" algn="l" rtl="0" eaLnBrk="0" fontAlgn="base" latinLnBrk="1" hangingPunct="0">
              <a:spcBef>
                <a:spcPct val="20000"/>
              </a:spcBef>
              <a:spcAft>
                <a:spcPct val="0"/>
              </a:spcAft>
              <a:buFont typeface="Arial" charset="0"/>
              <a:buChar char="–"/>
              <a:defRPr sz="2400" kern="1200">
                <a:solidFill>
                  <a:schemeClr val="tx1"/>
                </a:solidFill>
                <a:latin typeface="Times New Roman" pitchFamily="18" charset="0"/>
                <a:ea typeface="+mn-ea"/>
                <a:cs typeface="Times New Roman" pitchFamily="18" charset="0"/>
              </a:defRPr>
            </a:lvl2pPr>
            <a:lvl3pPr marL="1143000" indent="-228600" algn="l" rtl="0" eaLnBrk="0" fontAlgn="base" latinLnBrk="1"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Times New Roman" pitchFamily="18" charset="0"/>
                <a:ea typeface="+mn-ea"/>
                <a:cs typeface="Times New Roman" pitchFamily="18"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Times New Roman" pitchFamily="18"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defRPr/>
            </a:pPr>
            <a:r>
              <a:rPr lang="en-US" altLang="ko-KR" sz="2400" dirty="0" smtClean="0">
                <a:solidFill>
                  <a:srgbClr val="3333FF"/>
                </a:solidFill>
              </a:rPr>
              <a:t>Google Omega: </a:t>
            </a:r>
            <a:r>
              <a:rPr lang="en-US" altLang="ko-KR" sz="2400" dirty="0" smtClean="0"/>
              <a:t>ﬂexible, scalable schedulers for large compute clusters; Treat a data center like a single machine</a:t>
            </a:r>
            <a:endParaRPr lang="en-US" altLang="ko-KR" sz="2400" dirty="0"/>
          </a:p>
        </p:txBody>
      </p:sp>
      <p:grpSp>
        <p:nvGrpSpPr>
          <p:cNvPr id="15" name="그룹 14"/>
          <p:cNvGrpSpPr/>
          <p:nvPr/>
        </p:nvGrpSpPr>
        <p:grpSpPr>
          <a:xfrm>
            <a:off x="251520" y="0"/>
            <a:ext cx="2140991" cy="2748666"/>
            <a:chOff x="5203177" y="2529507"/>
            <a:chExt cx="2140991" cy="2748666"/>
          </a:xfrm>
        </p:grpSpPr>
        <p:grpSp>
          <p:nvGrpSpPr>
            <p:cNvPr id="16" name="그룹 15"/>
            <p:cNvGrpSpPr/>
            <p:nvPr/>
          </p:nvGrpSpPr>
          <p:grpSpPr>
            <a:xfrm>
              <a:off x="5203177" y="3212976"/>
              <a:ext cx="2140991" cy="2065197"/>
              <a:chOff x="6012160" y="2708913"/>
              <a:chExt cx="2758929" cy="3106367"/>
            </a:xfrm>
          </p:grpSpPr>
          <p:grpSp>
            <p:nvGrpSpPr>
              <p:cNvPr id="18" name="그룹 17"/>
              <p:cNvGrpSpPr/>
              <p:nvPr/>
            </p:nvGrpSpPr>
            <p:grpSpPr>
              <a:xfrm>
                <a:off x="6357513" y="3321167"/>
                <a:ext cx="2063174" cy="2024705"/>
                <a:chOff x="6357513" y="3321167"/>
                <a:chExt cx="2063174" cy="2024705"/>
              </a:xfrm>
            </p:grpSpPr>
            <p:grpSp>
              <p:nvGrpSpPr>
                <p:cNvPr id="20" name="그룹 19"/>
                <p:cNvGrpSpPr/>
                <p:nvPr/>
              </p:nvGrpSpPr>
              <p:grpSpPr>
                <a:xfrm>
                  <a:off x="6357513" y="4265796"/>
                  <a:ext cx="1003070" cy="1080076"/>
                  <a:chOff x="-19402" y="1124744"/>
                  <a:chExt cx="4365023" cy="4727970"/>
                </a:xfrm>
              </p:grpSpPr>
              <p:pic>
                <p:nvPicPr>
                  <p:cNvPr id="51"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52"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53"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54"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55"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56"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57"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58"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5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1" name="그룹 20"/>
                <p:cNvGrpSpPr/>
                <p:nvPr/>
              </p:nvGrpSpPr>
              <p:grpSpPr>
                <a:xfrm>
                  <a:off x="7417617" y="4234362"/>
                  <a:ext cx="1003070" cy="1080076"/>
                  <a:chOff x="-19402" y="1124744"/>
                  <a:chExt cx="4365023" cy="4727970"/>
                </a:xfrm>
              </p:grpSpPr>
              <p:pic>
                <p:nvPicPr>
                  <p:cNvPr id="42"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43"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44"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45"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46"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47"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48"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49"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5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2" name="그룹 21"/>
                <p:cNvGrpSpPr/>
                <p:nvPr/>
              </p:nvGrpSpPr>
              <p:grpSpPr>
                <a:xfrm>
                  <a:off x="6357513" y="3343967"/>
                  <a:ext cx="1003070" cy="1080076"/>
                  <a:chOff x="-19402" y="1124744"/>
                  <a:chExt cx="4365023" cy="4727970"/>
                </a:xfrm>
              </p:grpSpPr>
              <p:pic>
                <p:nvPicPr>
                  <p:cNvPr id="33"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34"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35"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36"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37"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38"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39"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40"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4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 name="그룹 22"/>
                <p:cNvGrpSpPr/>
                <p:nvPr/>
              </p:nvGrpSpPr>
              <p:grpSpPr>
                <a:xfrm>
                  <a:off x="7412458" y="3321167"/>
                  <a:ext cx="1003070" cy="1080076"/>
                  <a:chOff x="-19402" y="1124744"/>
                  <a:chExt cx="4365023" cy="4727970"/>
                </a:xfrm>
              </p:grpSpPr>
              <p:pic>
                <p:nvPicPr>
                  <p:cNvPr id="24"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5"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6"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7"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8"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9"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30"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1"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3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pic>
            <p:nvPicPr>
              <p:cNvPr id="19" name="Picture 4" descr="C:\Users\sunny\Desktop\제목 없음.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2708913"/>
                <a:ext cx="2758929" cy="31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3" descr="google-oregon-data-center-88.jpg"/>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3518" y="2529507"/>
              <a:ext cx="1787307" cy="122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TextBox 59"/>
          <p:cNvSpPr txBox="1"/>
          <p:nvPr/>
        </p:nvSpPr>
        <p:spPr>
          <a:xfrm>
            <a:off x="3537490" y="2962616"/>
            <a:ext cx="5773954" cy="253916"/>
          </a:xfrm>
          <a:prstGeom prst="rect">
            <a:avLst/>
          </a:prstGeom>
          <a:noFill/>
        </p:spPr>
        <p:txBody>
          <a:bodyPr wrap="square" rtlCol="0">
            <a:spAutoFit/>
          </a:bodyPr>
          <a:lstStyle/>
          <a:p>
            <a:pPr algn="ctr"/>
            <a:r>
              <a:rPr lang="en-US" altLang="ko-KR" sz="1050" dirty="0"/>
              <a:t>https://www.pinterest.co.uk/pin/386042999278706849/</a:t>
            </a:r>
            <a:endParaRPr lang="ko-KR" altLang="en-US" sz="1050" dirty="0"/>
          </a:p>
        </p:txBody>
      </p:sp>
      <p:sp>
        <p:nvSpPr>
          <p:cNvPr id="61" name="TextBox 60"/>
          <p:cNvSpPr txBox="1"/>
          <p:nvPr/>
        </p:nvSpPr>
        <p:spPr>
          <a:xfrm>
            <a:off x="-851180" y="4663577"/>
            <a:ext cx="5773954" cy="253916"/>
          </a:xfrm>
          <a:prstGeom prst="rect">
            <a:avLst/>
          </a:prstGeom>
          <a:noFill/>
        </p:spPr>
        <p:txBody>
          <a:bodyPr wrap="square" rtlCol="0">
            <a:spAutoFit/>
          </a:bodyPr>
          <a:lstStyle/>
          <a:p>
            <a:pPr algn="ctr"/>
            <a:r>
              <a:rPr lang="en-US" altLang="ko-KR" sz="1050" dirty="0"/>
              <a:t>https://www.slideshare.net/robdthomas/ibm-big-data-references?next_slideshow=1</a:t>
            </a:r>
            <a:endParaRPr lang="ko-KR" altLang="en-US" sz="1050" dirty="0"/>
          </a:p>
        </p:txBody>
      </p:sp>
    </p:spTree>
    <p:extLst>
      <p:ext uri="{BB962C8B-B14F-4D97-AF65-F5344CB8AC3E}">
        <p14:creationId xmlns:p14="http://schemas.microsoft.com/office/powerpoint/2010/main" val="30572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390" t="27596" b="21330"/>
          <a:stretch/>
        </p:blipFill>
        <p:spPr bwMode="auto">
          <a:xfrm>
            <a:off x="6209846" y="3517371"/>
            <a:ext cx="2859527" cy="18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38" name="Title 1"/>
          <p:cNvSpPr>
            <a:spLocks noGrp="1"/>
          </p:cNvSpPr>
          <p:nvPr>
            <p:ph type="title"/>
          </p:nvPr>
        </p:nvSpPr>
        <p:spPr>
          <a:xfrm>
            <a:off x="-4763" y="0"/>
            <a:ext cx="9148763" cy="692696"/>
          </a:xfrm>
        </p:spPr>
        <p:txBody>
          <a:bodyPr/>
          <a:lstStyle/>
          <a:p>
            <a:r>
              <a:rPr lang="en-US" altLang="ko-KR" sz="4000" dirty="0" smtClean="0"/>
              <a:t>Cloud Computing: Service Orchestration</a:t>
            </a:r>
          </a:p>
        </p:txBody>
      </p:sp>
      <p:pic>
        <p:nvPicPr>
          <p:cNvPr id="3" name="그림 2"/>
          <p:cNvPicPr>
            <a:picLocks noChangeAspect="1"/>
          </p:cNvPicPr>
          <p:nvPr/>
        </p:nvPicPr>
        <p:blipFill>
          <a:blip r:embed="rId4"/>
          <a:stretch>
            <a:fillRect/>
          </a:stretch>
        </p:blipFill>
        <p:spPr>
          <a:xfrm>
            <a:off x="-35333" y="770835"/>
            <a:ext cx="6245179" cy="3852438"/>
          </a:xfrm>
          <a:prstGeom prst="rect">
            <a:avLst/>
          </a:prstGeom>
        </p:spPr>
      </p:pic>
      <p:grpSp>
        <p:nvGrpSpPr>
          <p:cNvPr id="4" name="그룹 3"/>
          <p:cNvGrpSpPr/>
          <p:nvPr/>
        </p:nvGrpSpPr>
        <p:grpSpPr>
          <a:xfrm>
            <a:off x="1259632" y="4293096"/>
            <a:ext cx="5964252" cy="2423906"/>
            <a:chOff x="3179748" y="4324821"/>
            <a:chExt cx="5964252" cy="2423906"/>
          </a:xfrm>
        </p:grpSpPr>
        <p:pic>
          <p:nvPicPr>
            <p:cNvPr id="130" name="Picture 109" descr="BlueCloud.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9748" y="4324821"/>
              <a:ext cx="5964252" cy="242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3" descr="google-oregon-data-center-88.jp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0475" y="4808805"/>
              <a:ext cx="2379339" cy="162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3" descr="google-oregon-data-center-88.jpg"/>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4203" y="5090770"/>
              <a:ext cx="864096" cy="58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3" descr="google-oregon-data-center-88.jpg"/>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32240" y="5681026"/>
              <a:ext cx="1080120" cy="7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3" descr="google-oregon-data-center-88.jpg"/>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22631" y="4465258"/>
              <a:ext cx="1080120" cy="7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6" name="Content Placeholder 2"/>
          <p:cNvSpPr txBox="1">
            <a:spLocks/>
          </p:cNvSpPr>
          <p:nvPr/>
        </p:nvSpPr>
        <p:spPr bwMode="auto">
          <a:xfrm>
            <a:off x="6516216" y="1121538"/>
            <a:ext cx="244081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굴림" pitchFamily="50" charset="-127"/>
              </a:defRPr>
            </a:lvl1pPr>
            <a:lvl2pPr marL="742950" indent="-285750">
              <a:defRPr>
                <a:solidFill>
                  <a:schemeClr val="tx1"/>
                </a:solidFill>
                <a:latin typeface="Times New Roman" pitchFamily="18" charset="0"/>
                <a:ea typeface="굴림" pitchFamily="50" charset="-127"/>
              </a:defRPr>
            </a:lvl2pPr>
            <a:lvl3pPr marL="1143000" indent="-228600">
              <a:defRPr>
                <a:solidFill>
                  <a:schemeClr val="tx1"/>
                </a:solidFill>
                <a:latin typeface="Times New Roman" pitchFamily="18" charset="0"/>
                <a:ea typeface="굴림" pitchFamily="50" charset="-127"/>
              </a:defRPr>
            </a:lvl3pPr>
            <a:lvl4pPr marL="1600200" indent="-228600">
              <a:defRPr>
                <a:solidFill>
                  <a:schemeClr val="tx1"/>
                </a:solidFill>
                <a:latin typeface="Times New Roman" pitchFamily="18" charset="0"/>
                <a:ea typeface="굴림" pitchFamily="50" charset="-127"/>
              </a:defRPr>
            </a:lvl4pPr>
            <a:lvl5pPr marL="2057400" indent="-228600">
              <a:defRPr>
                <a:solidFill>
                  <a:schemeClr val="tx1"/>
                </a:solidFill>
                <a:latin typeface="Times New Roman" pitchFamily="18" charset="0"/>
                <a:ea typeface="굴림" pitchFamily="50" charset="-127"/>
              </a:defRPr>
            </a:lvl5pPr>
            <a:lvl6pPr marL="2514600" indent="-228600" eaLnBrk="0" fontAlgn="base" hangingPunct="0">
              <a:spcBef>
                <a:spcPct val="0"/>
              </a:spcBef>
              <a:spcAft>
                <a:spcPct val="0"/>
              </a:spcAft>
              <a:defRPr>
                <a:solidFill>
                  <a:schemeClr val="tx1"/>
                </a:solidFill>
                <a:latin typeface="Times New Roman" pitchFamily="18" charset="0"/>
                <a:ea typeface="굴림" pitchFamily="50" charset="-127"/>
              </a:defRPr>
            </a:lvl6pPr>
            <a:lvl7pPr marL="2971800" indent="-228600" eaLnBrk="0" fontAlgn="base" hangingPunct="0">
              <a:spcBef>
                <a:spcPct val="0"/>
              </a:spcBef>
              <a:spcAft>
                <a:spcPct val="0"/>
              </a:spcAft>
              <a:defRPr>
                <a:solidFill>
                  <a:schemeClr val="tx1"/>
                </a:solidFill>
                <a:latin typeface="Times New Roman" pitchFamily="18" charset="0"/>
                <a:ea typeface="굴림" pitchFamily="50" charset="-127"/>
              </a:defRPr>
            </a:lvl7pPr>
            <a:lvl8pPr marL="3429000" indent="-228600" eaLnBrk="0" fontAlgn="base" hangingPunct="0">
              <a:spcBef>
                <a:spcPct val="0"/>
              </a:spcBef>
              <a:spcAft>
                <a:spcPct val="0"/>
              </a:spcAft>
              <a:defRPr>
                <a:solidFill>
                  <a:schemeClr val="tx1"/>
                </a:solidFill>
                <a:latin typeface="Times New Roman" pitchFamily="18" charset="0"/>
                <a:ea typeface="굴림" pitchFamily="50" charset="-127"/>
              </a:defRPr>
            </a:lvl8pPr>
            <a:lvl9pPr marL="3886200" indent="-228600" eaLnBrk="0" fontAlgn="base" hangingPunct="0">
              <a:spcBef>
                <a:spcPct val="0"/>
              </a:spcBef>
              <a:spcAft>
                <a:spcPct val="0"/>
              </a:spcAft>
              <a:defRPr>
                <a:solidFill>
                  <a:schemeClr val="tx1"/>
                </a:solidFill>
                <a:latin typeface="Times New Roman" pitchFamily="18" charset="0"/>
                <a:ea typeface="굴림" pitchFamily="50" charset="-127"/>
              </a:defRPr>
            </a:lvl9pPr>
          </a:lstStyle>
          <a:p>
            <a:pPr algn="ctr">
              <a:buFont typeface="Arial" pitchFamily="34" charset="0"/>
              <a:buNone/>
              <a:defRPr/>
            </a:pPr>
            <a:r>
              <a:rPr lang="en-US" altLang="ko-KR" sz="2400" b="1" dirty="0" smtClean="0">
                <a:solidFill>
                  <a:srgbClr val="FF0000"/>
                </a:solidFill>
                <a:latin typeface="+mn-ea"/>
                <a:ea typeface="+mn-ea"/>
              </a:rPr>
              <a:t>Infrastructure </a:t>
            </a:r>
          </a:p>
          <a:p>
            <a:pPr algn="ctr">
              <a:buFont typeface="Arial" pitchFamily="34" charset="0"/>
              <a:buNone/>
              <a:defRPr/>
            </a:pPr>
            <a:r>
              <a:rPr lang="en-US" altLang="ko-KR" sz="2400" b="1" dirty="0" smtClean="0">
                <a:solidFill>
                  <a:srgbClr val="FF0000"/>
                </a:solidFill>
                <a:latin typeface="+mn-ea"/>
                <a:ea typeface="+mn-ea"/>
                <a:sym typeface="Wingdings" pitchFamily="2" charset="2"/>
              </a:rPr>
              <a:t> </a:t>
            </a:r>
          </a:p>
          <a:p>
            <a:pPr algn="ctr">
              <a:buFont typeface="Arial" pitchFamily="34" charset="0"/>
              <a:buNone/>
              <a:defRPr/>
            </a:pPr>
            <a:r>
              <a:rPr lang="en-US" altLang="ko-KR" sz="2400" b="1" dirty="0" smtClean="0">
                <a:solidFill>
                  <a:srgbClr val="FF0000"/>
                </a:solidFill>
                <a:latin typeface="+mn-ea"/>
                <a:ea typeface="+mn-ea"/>
                <a:sym typeface="Wingdings" pitchFamily="2" charset="2"/>
              </a:rPr>
              <a:t>Platform </a:t>
            </a:r>
          </a:p>
          <a:p>
            <a:pPr algn="ctr">
              <a:buFont typeface="Arial" pitchFamily="34" charset="0"/>
              <a:buNone/>
              <a:defRPr/>
            </a:pPr>
            <a:r>
              <a:rPr lang="en-US" altLang="ko-KR" sz="2400" b="1" dirty="0" smtClean="0">
                <a:solidFill>
                  <a:srgbClr val="FF0000"/>
                </a:solidFill>
                <a:latin typeface="+mn-ea"/>
                <a:ea typeface="+mn-ea"/>
                <a:sym typeface="Wingdings" pitchFamily="2" charset="2"/>
              </a:rPr>
              <a:t> </a:t>
            </a:r>
          </a:p>
          <a:p>
            <a:pPr algn="ctr">
              <a:buFont typeface="Arial" pitchFamily="34" charset="0"/>
              <a:buNone/>
              <a:defRPr/>
            </a:pPr>
            <a:r>
              <a:rPr lang="en-US" altLang="ko-KR" sz="2400" b="1" dirty="0" smtClean="0">
                <a:solidFill>
                  <a:srgbClr val="FF0000"/>
                </a:solidFill>
                <a:latin typeface="+mn-ea"/>
                <a:ea typeface="+mn-ea"/>
                <a:sym typeface="Wingdings" pitchFamily="2" charset="2"/>
              </a:rPr>
              <a:t>Software</a:t>
            </a:r>
            <a:endParaRPr lang="en-US" altLang="ko-KR" sz="2400" b="1" dirty="0" smtClean="0">
              <a:solidFill>
                <a:srgbClr val="0070C0"/>
              </a:solidFill>
              <a:latin typeface="+mn-ea"/>
              <a:ea typeface="+mn-ea"/>
            </a:endParaRPr>
          </a:p>
        </p:txBody>
      </p:sp>
      <p:sp>
        <p:nvSpPr>
          <p:cNvPr id="147" name="Content Placeholder 2"/>
          <p:cNvSpPr>
            <a:spLocks noGrp="1"/>
          </p:cNvSpPr>
          <p:nvPr/>
        </p:nvSpPr>
        <p:spPr bwMode="auto">
          <a:xfrm>
            <a:off x="5260062" y="6381328"/>
            <a:ext cx="419007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itchFamily="34" charset="0"/>
              <a:buNone/>
              <a:defRPr/>
            </a:pPr>
            <a:r>
              <a:rPr lang="en-US" altLang="ko-KR" sz="2400" b="1" dirty="0">
                <a:solidFill>
                  <a:srgbClr val="FF0000"/>
                </a:solidFill>
                <a:latin typeface="+mn-ea"/>
                <a:ea typeface="+mn-ea"/>
                <a:sym typeface="Wingdings" pitchFamily="2" charset="2"/>
              </a:rPr>
              <a:t>Utilization &amp; Energy</a:t>
            </a:r>
            <a:endParaRPr lang="en-US" altLang="ko-KR" sz="2400" b="1" dirty="0">
              <a:solidFill>
                <a:srgbClr val="FF0000"/>
              </a:solidFill>
              <a:latin typeface="+mn-ea"/>
              <a:ea typeface="+mn-ea"/>
            </a:endParaRPr>
          </a:p>
        </p:txBody>
      </p:sp>
      <p:sp>
        <p:nvSpPr>
          <p:cNvPr id="13" name="TextBox 12"/>
          <p:cNvSpPr txBox="1"/>
          <p:nvPr/>
        </p:nvSpPr>
        <p:spPr>
          <a:xfrm>
            <a:off x="118290" y="2816416"/>
            <a:ext cx="5773954"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15" name="TextBox 14"/>
          <p:cNvSpPr txBox="1"/>
          <p:nvPr/>
        </p:nvSpPr>
        <p:spPr>
          <a:xfrm>
            <a:off x="4720990" y="3625820"/>
            <a:ext cx="5773954"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26491537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dxcentral.com/wp-content/uploads/2018/07/Synergy-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9873" r="10282"/>
          <a:stretch/>
        </p:blipFill>
        <p:spPr bwMode="auto">
          <a:xfrm>
            <a:off x="79130" y="692696"/>
            <a:ext cx="5741148" cy="4925589"/>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28872" y="44624"/>
            <a:ext cx="9172872" cy="648072"/>
          </a:xfrm>
          <a:prstGeom prst="rect">
            <a:avLst/>
          </a:prstGeom>
          <a:noFill/>
        </p:spPr>
        <p:txBody>
          <a:bodyPr/>
          <a:lst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0" lang="en-US" altLang="ko-KR" sz="4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Market Capacity: Cloud Providers</a:t>
            </a:r>
            <a:endParaRPr kumimoji="0" lang="ko-KR"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34" name="그림 33"/>
          <p:cNvPicPr>
            <a:picLocks noChangeAspect="1"/>
          </p:cNvPicPr>
          <p:nvPr/>
        </p:nvPicPr>
        <p:blipFill>
          <a:blip r:embed="rId4">
            <a:clrChange>
              <a:clrFrom>
                <a:srgbClr val="FFFFFF"/>
              </a:clrFrom>
              <a:clrTo>
                <a:srgbClr val="FFFFFF">
                  <a:alpha val="0"/>
                </a:srgbClr>
              </a:clrTo>
            </a:clrChange>
          </a:blip>
          <a:stretch>
            <a:fillRect/>
          </a:stretch>
        </p:blipFill>
        <p:spPr>
          <a:xfrm>
            <a:off x="5697414" y="4503038"/>
            <a:ext cx="3446585" cy="2354961"/>
          </a:xfrm>
          <a:prstGeom prst="rect">
            <a:avLst/>
          </a:prstGeom>
        </p:spPr>
      </p:pic>
      <p:sp>
        <p:nvSpPr>
          <p:cNvPr id="5" name="TextBox 4"/>
          <p:cNvSpPr txBox="1"/>
          <p:nvPr/>
        </p:nvSpPr>
        <p:spPr>
          <a:xfrm>
            <a:off x="-180528" y="2636912"/>
            <a:ext cx="5773954" cy="253916"/>
          </a:xfrm>
          <a:prstGeom prst="rect">
            <a:avLst/>
          </a:prstGeom>
          <a:noFill/>
        </p:spPr>
        <p:txBody>
          <a:bodyPr wrap="square" rtlCol="0">
            <a:spAutoFit/>
          </a:bodyPr>
          <a:lstStyle/>
          <a:p>
            <a:pPr algn="ctr"/>
            <a:r>
              <a:rPr lang="en-US" altLang="ko-KR" sz="1050" dirty="0"/>
              <a:t>https://whazupnaija.com/alibaba-continues-to-gain-cloud-momentum/</a:t>
            </a:r>
            <a:endParaRPr lang="ko-KR" altLang="en-US" sz="1050" dirty="0"/>
          </a:p>
        </p:txBody>
      </p:sp>
      <p:sp>
        <p:nvSpPr>
          <p:cNvPr id="6" name="TextBox 5"/>
          <p:cNvSpPr txBox="1"/>
          <p:nvPr/>
        </p:nvSpPr>
        <p:spPr>
          <a:xfrm>
            <a:off x="3923928" y="5429461"/>
            <a:ext cx="5773954" cy="253916"/>
          </a:xfrm>
          <a:prstGeom prst="rect">
            <a:avLst/>
          </a:prstGeom>
          <a:noFill/>
        </p:spPr>
        <p:txBody>
          <a:bodyPr wrap="square" rtlCol="0">
            <a:spAutoFit/>
          </a:bodyPr>
          <a:lstStyle/>
          <a:p>
            <a:pPr algn="ctr"/>
            <a:r>
              <a:rPr lang="en-US" altLang="ko-KR" sz="1050" dirty="0"/>
              <a:t>https://www.nodericks.com/aws-vs-azure-vs-google-vs-ibm-cloud-best/</a:t>
            </a:r>
            <a:endParaRPr lang="ko-KR" altLang="en-US" sz="1050" dirty="0"/>
          </a:p>
        </p:txBody>
      </p:sp>
    </p:spTree>
    <p:extLst>
      <p:ext uri="{BB962C8B-B14F-4D97-AF65-F5344CB8AC3E}">
        <p14:creationId xmlns:p14="http://schemas.microsoft.com/office/powerpoint/2010/main" val="20600209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www.idc.com/getfile.dyn?sectionId=49542126&amp;containerId=prUS44025018&amp;elementId=54773260&amp;attachmentId=47319285"/>
          <p:cNvPicPr>
            <a:picLocks noChangeAspect="1" noChangeArrowheads="1"/>
          </p:cNvPicPr>
          <p:nvPr/>
        </p:nvPicPr>
        <p:blipFill rotWithShape="1">
          <a:blip r:embed="rId3">
            <a:extLst>
              <a:ext uri="{28A0092B-C50C-407E-A947-70E740481C1C}">
                <a14:useLocalDpi xmlns:a14="http://schemas.microsoft.com/office/drawing/2010/main" val="0"/>
              </a:ext>
            </a:extLst>
          </a:blip>
          <a:srcRect l="3175" t="28672" r="2954" b="9565"/>
          <a:stretch/>
        </p:blipFill>
        <p:spPr bwMode="auto">
          <a:xfrm>
            <a:off x="35617" y="782794"/>
            <a:ext cx="7080384" cy="3359569"/>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28872" y="44624"/>
            <a:ext cx="9172872" cy="648072"/>
          </a:xfrm>
          <a:prstGeom prst="rect">
            <a:avLst/>
          </a:prstGeom>
          <a:noFill/>
        </p:spPr>
        <p:txBody>
          <a:bodyPr/>
          <a:lst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0" lang="en-US" altLang="ko-KR" sz="4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Market Capacity: Cloud/IT Infrastructure</a:t>
            </a:r>
            <a:endParaRPr kumimoji="0" lang="ko-KR"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8" name="TextBox 17"/>
          <p:cNvSpPr txBox="1"/>
          <p:nvPr/>
        </p:nvSpPr>
        <p:spPr>
          <a:xfrm>
            <a:off x="6930887" y="1924679"/>
            <a:ext cx="2213113" cy="132343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IDC Cloud Infra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IT Spending </a:t>
            </a:r>
            <a:r>
              <a:rPr kumimoji="0" lang="en-US" altLang="ko-KR" sz="1600" b="1"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a:t>
            </a:r>
            <a:r>
              <a:rPr kumimoji="0" lang="en-US" altLang="ko-KR" sz="1600" b="1" i="0" u="none" strike="noStrike" kern="1200" cap="none" spc="0" normalizeH="0" baseline="0" noProof="0" dirty="0" err="1" smtClean="0">
                <a:ln>
                  <a:noFill/>
                </a:ln>
                <a:solidFill>
                  <a:srgbClr val="1F497D">
                    <a:lumMod val="60000"/>
                    <a:lumOff val="40000"/>
                  </a:srgbClr>
                </a:solidFill>
                <a:effectLst/>
                <a:uLnTx/>
                <a:uFillTx/>
                <a:latin typeface="맑은 고딕"/>
                <a:ea typeface="맑은 고딕" panose="020B0503020000020004" pitchFamily="50" charset="-127"/>
                <a:cs typeface="+mn-cs"/>
              </a:rPr>
              <a:t>Public+Private</a:t>
            </a:r>
            <a:r>
              <a:rPr kumimoji="0" lang="en-US" altLang="ko-KR" sz="1600" b="1"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a:t>
            </a:r>
            <a:r>
              <a:rPr kumimoji="0" lang="en-US" altLang="ko-KR" sz="2000" b="1"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57.2bn 2018</a:t>
            </a:r>
            <a:endParaRPr kumimoji="0" lang="ko-KR" altLang="en-US" sz="2000" b="1" i="0" u="none" strike="noStrike" kern="1200" cap="none" spc="0" normalizeH="0" baseline="0" noProof="0" dirty="0">
              <a:ln>
                <a:noFill/>
              </a:ln>
              <a:solidFill>
                <a:srgbClr val="1F497D">
                  <a:lumMod val="60000"/>
                  <a:lumOff val="40000"/>
                </a:srgbClr>
              </a:solidFill>
              <a:effectLst/>
              <a:uLnTx/>
              <a:uFillTx/>
              <a:latin typeface="맑은 고딕"/>
              <a:ea typeface="맑은 고딕" panose="020B0503020000020004" pitchFamily="50" charset="-127"/>
              <a:cs typeface="+mn-cs"/>
            </a:endParaRPr>
          </a:p>
        </p:txBody>
      </p:sp>
      <p:pic>
        <p:nvPicPr>
          <p:cNvPr id="14" name="Picture 2" descr="Top SDNCentral SDN Interview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48" y="4697914"/>
            <a:ext cx="1953094" cy="905871"/>
          </a:xfrm>
          <a:prstGeom prst="rect">
            <a:avLst/>
          </a:prstGeom>
          <a:blipFill dpi="0" rotWithShape="1">
            <a:blip r:embed="rId5"/>
            <a:srcRect/>
            <a:tile tx="0" ty="0" sx="100000" sy="100000" flip="none" algn="tl"/>
          </a:blipFill>
          <a:ln>
            <a:noFill/>
          </a:ln>
          <a:extLst/>
        </p:spPr>
      </p:pic>
      <p:grpSp>
        <p:nvGrpSpPr>
          <p:cNvPr id="23" name="그룹 22"/>
          <p:cNvGrpSpPr/>
          <p:nvPr/>
        </p:nvGrpSpPr>
        <p:grpSpPr>
          <a:xfrm>
            <a:off x="1364974" y="4379568"/>
            <a:ext cx="2616220" cy="1333012"/>
            <a:chOff x="1677970" y="4848005"/>
            <a:chExt cx="2616220" cy="1333012"/>
          </a:xfrm>
        </p:grpSpPr>
        <p:sp>
          <p:nvSpPr>
            <p:cNvPr id="12" name="타원 11"/>
            <p:cNvSpPr/>
            <p:nvPr/>
          </p:nvSpPr>
          <p:spPr>
            <a:xfrm>
              <a:off x="3092989" y="5719252"/>
              <a:ext cx="507701" cy="461765"/>
            </a:xfrm>
            <a:prstGeom prst="ellipse">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1F497D">
                    <a:lumMod val="60000"/>
                    <a:lumOff val="40000"/>
                  </a:srgbClr>
                </a:solidFill>
                <a:effectLst/>
                <a:uLnTx/>
                <a:uFillTx/>
                <a:latin typeface="맑은 고딕"/>
                <a:ea typeface="맑은 고딕" panose="020B0503020000020004" pitchFamily="50" charset="-127"/>
                <a:cs typeface="+mn-cs"/>
              </a:endParaRPr>
            </a:p>
          </p:txBody>
        </p:sp>
        <p:sp>
          <p:nvSpPr>
            <p:cNvPr id="24" name="TextBox 23"/>
            <p:cNvSpPr txBox="1"/>
            <p:nvPr/>
          </p:nvSpPr>
          <p:spPr>
            <a:xfrm>
              <a:off x="1677970" y="4848005"/>
              <a:ext cx="2616220" cy="830997"/>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Gartner Public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Cloud Revenue</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smtClean="0">
                  <a:solidFill>
                    <a:srgbClr val="1F497D">
                      <a:lumMod val="60000"/>
                      <a:lumOff val="40000"/>
                    </a:srgbClr>
                  </a:solidFill>
                  <a:latin typeface="맑은 고딕"/>
                  <a:ea typeface="맑은 고딕" panose="020B0503020000020004" pitchFamily="50" charset="-127"/>
                </a:rPr>
                <a:t>186.4</a:t>
              </a:r>
              <a:r>
                <a:rPr kumimoji="0" lang="en-US" altLang="ko-KR" sz="1600" b="0" i="0" u="none" strike="noStrike" kern="1200" cap="none" spc="0" normalizeH="0" baseline="0" noProof="0" dirty="0" err="1" smtClean="0">
                  <a:ln>
                    <a:noFill/>
                  </a:ln>
                  <a:solidFill>
                    <a:srgbClr val="1F497D">
                      <a:lumMod val="60000"/>
                      <a:lumOff val="40000"/>
                    </a:srgbClr>
                  </a:solidFill>
                  <a:effectLst/>
                  <a:uLnTx/>
                  <a:uFillTx/>
                  <a:latin typeface="맑은 고딕"/>
                  <a:ea typeface="맑은 고딕" panose="020B0503020000020004" pitchFamily="50" charset="-127"/>
                  <a:cs typeface="+mn-cs"/>
                </a:rPr>
                <a:t>bn</a:t>
              </a:r>
              <a:r>
                <a:rPr kumimoji="0" lang="en-US" altLang="ko-KR" sz="1600" b="0"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 / 2018</a:t>
              </a:r>
              <a:endParaRPr kumimoji="0" lang="ko-KR" altLang="en-US" sz="1600" b="0" i="0" u="none" strike="noStrike" kern="1200" cap="none" spc="0" normalizeH="0" baseline="0" noProof="0" dirty="0">
                <a:ln>
                  <a:noFill/>
                </a:ln>
                <a:solidFill>
                  <a:srgbClr val="1F497D">
                    <a:lumMod val="60000"/>
                    <a:lumOff val="40000"/>
                  </a:srgbClr>
                </a:solidFill>
                <a:effectLst/>
                <a:uLnTx/>
                <a:uFillTx/>
                <a:latin typeface="맑은 고딕"/>
                <a:ea typeface="맑은 고딕" panose="020B0503020000020004" pitchFamily="50" charset="-127"/>
                <a:cs typeface="+mn-cs"/>
              </a:endParaRPr>
            </a:p>
          </p:txBody>
        </p:sp>
      </p:grpSp>
      <p:grpSp>
        <p:nvGrpSpPr>
          <p:cNvPr id="25" name="그룹 24"/>
          <p:cNvGrpSpPr/>
          <p:nvPr/>
        </p:nvGrpSpPr>
        <p:grpSpPr>
          <a:xfrm>
            <a:off x="3062768" y="4379568"/>
            <a:ext cx="2643958" cy="1380796"/>
            <a:chOff x="3440996" y="4404932"/>
            <a:chExt cx="2643958" cy="1380796"/>
          </a:xfrm>
        </p:grpSpPr>
        <p:sp>
          <p:nvSpPr>
            <p:cNvPr id="7" name="타원 6"/>
            <p:cNvSpPr/>
            <p:nvPr/>
          </p:nvSpPr>
          <p:spPr>
            <a:xfrm>
              <a:off x="4390134" y="5227178"/>
              <a:ext cx="856019" cy="558550"/>
            </a:xfrm>
            <a:prstGeom prst="ellipse">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FF"/>
                </a:solidFill>
                <a:effectLst/>
                <a:uLnTx/>
                <a:uFillTx/>
                <a:latin typeface="맑은 고딕"/>
                <a:ea typeface="맑은 고딕" panose="020B0503020000020004" pitchFamily="50" charset="-127"/>
                <a:cs typeface="+mn-cs"/>
              </a:endParaRPr>
            </a:p>
          </p:txBody>
        </p:sp>
        <p:sp>
          <p:nvSpPr>
            <p:cNvPr id="26" name="TextBox 25"/>
            <p:cNvSpPr txBox="1"/>
            <p:nvPr/>
          </p:nvSpPr>
          <p:spPr>
            <a:xfrm>
              <a:off x="3440996" y="4404932"/>
              <a:ext cx="2643958" cy="830997"/>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Gartner</a:t>
              </a:r>
              <a:r>
                <a:rPr kumimoji="0" lang="en-US" altLang="ko-KR" sz="1600" b="0" i="0" u="none" strike="noStrike" kern="1200" cap="none" spc="0" normalizeH="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 </a:t>
              </a:r>
              <a:r>
                <a:rPr kumimoji="0" lang="en-US" altLang="ko-KR" sz="1600" b="0"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Public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Cloud Revenue</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smtClean="0">
                  <a:ln>
                    <a:noFill/>
                  </a:ln>
                  <a:solidFill>
                    <a:srgbClr val="1F497D">
                      <a:lumMod val="60000"/>
                      <a:lumOff val="40000"/>
                    </a:srgbClr>
                  </a:solidFill>
                  <a:effectLst/>
                  <a:uLnTx/>
                  <a:uFillTx/>
                  <a:latin typeface="맑은 고딕"/>
                  <a:ea typeface="맑은 고딕" panose="020B0503020000020004" pitchFamily="50" charset="-127"/>
                  <a:cs typeface="+mn-cs"/>
                </a:rPr>
                <a:t>302.5bn / 2021</a:t>
              </a:r>
              <a:endParaRPr kumimoji="0" lang="ko-KR" altLang="en-US" sz="1600" b="0" i="0" u="none" strike="noStrike" kern="1200" cap="none" spc="0" normalizeH="0" baseline="0" noProof="0" dirty="0">
                <a:ln>
                  <a:noFill/>
                </a:ln>
                <a:solidFill>
                  <a:srgbClr val="1F497D">
                    <a:lumMod val="60000"/>
                    <a:lumOff val="40000"/>
                  </a:srgbClr>
                </a:solidFill>
                <a:effectLst/>
                <a:uLnTx/>
                <a:uFillTx/>
                <a:latin typeface="맑은 고딕"/>
                <a:ea typeface="맑은 고딕" panose="020B0503020000020004" pitchFamily="50" charset="-127"/>
                <a:cs typeface="+mn-cs"/>
              </a:endParaRPr>
            </a:p>
          </p:txBody>
        </p:sp>
      </p:grpSp>
      <p:grpSp>
        <p:nvGrpSpPr>
          <p:cNvPr id="32" name="그룹 31"/>
          <p:cNvGrpSpPr/>
          <p:nvPr/>
        </p:nvGrpSpPr>
        <p:grpSpPr>
          <a:xfrm>
            <a:off x="4767983" y="5518134"/>
            <a:ext cx="1805134" cy="1288463"/>
            <a:chOff x="4562844" y="5667634"/>
            <a:chExt cx="1805134" cy="1166297"/>
          </a:xfrm>
        </p:grpSpPr>
        <p:sp>
          <p:nvSpPr>
            <p:cNvPr id="6" name="TextBox 5"/>
            <p:cNvSpPr txBox="1"/>
            <p:nvPr/>
          </p:nvSpPr>
          <p:spPr>
            <a:xfrm>
              <a:off x="4562844" y="6165304"/>
              <a:ext cx="1805134" cy="668627"/>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smtClean="0">
                  <a:ln>
                    <a:noFill/>
                  </a:ln>
                  <a:solidFill>
                    <a:prstClr val="black"/>
                  </a:solidFill>
                  <a:effectLst/>
                  <a:uLnTx/>
                  <a:uFillTx/>
                  <a:latin typeface="맑은 고딕"/>
                  <a:ea typeface="맑은 고딕" panose="020B0503020000020004" pitchFamily="50" charset="-127"/>
                  <a:cs typeface="+mn-cs"/>
                </a:rPr>
                <a:t>DC+Cloud</a:t>
              </a:r>
              <a:r>
                <a:rPr kumimoji="0" lang="en-US" altLang="ko-KR" sz="1400" b="1" i="0" u="none" strike="noStrike" kern="1200" cap="none" spc="0" normalizeH="0" baseline="0" noProof="0" dirty="0" smtClean="0">
                  <a:ln>
                    <a:noFill/>
                  </a:ln>
                  <a:solidFill>
                    <a:prstClr val="black"/>
                  </a:solidFill>
                  <a:effectLst/>
                  <a:uLnTx/>
                  <a:uFillTx/>
                  <a:latin typeface="맑은 고딕"/>
                  <a:ea typeface="맑은 고딕" panose="020B0503020000020004" pitchFamily="50" charset="-127"/>
                  <a:cs typeface="+mn-cs"/>
                </a:rPr>
                <a:t> Infra</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1" noProof="0" dirty="0" smtClean="0">
                  <a:solidFill>
                    <a:prstClr val="black"/>
                  </a:solidFill>
                  <a:latin typeface="맑은 고딕"/>
                  <a:ea typeface="맑은 고딕" panose="020B0503020000020004" pitchFamily="50" charset="-127"/>
                </a:rPr>
                <a:t>IT Spending</a:t>
              </a:r>
              <a:endParaRPr kumimoji="0" lang="en-US" altLang="ko-KR" sz="1400" b="1" i="0" u="none" strike="noStrike" kern="1200" cap="none" spc="0" normalizeH="0" baseline="0" noProof="0" dirty="0" smtClean="0">
                <a:ln>
                  <a:noFill/>
                </a:ln>
                <a:solidFill>
                  <a:prstClr val="black"/>
                </a:solidFill>
                <a:effectLst/>
                <a:uLnTx/>
                <a:uFillTx/>
                <a:latin typeface="맑은 고딕"/>
                <a:ea typeface="맑은 고딕" panose="020B0503020000020004" pitchFamily="50"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맑은 고딕"/>
                  <a:ea typeface="맑은 고딕" panose="020B0503020000020004" pitchFamily="50" charset="-127"/>
                  <a:cs typeface="+mn-cs"/>
                </a:rPr>
                <a:t>124bn Year 2018</a:t>
              </a:r>
              <a:endParaRPr kumimoji="0" lang="ko-KR" altLang="en-US" sz="140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
          <p:nvSpPr>
            <p:cNvPr id="30" name="타원 29"/>
            <p:cNvSpPr/>
            <p:nvPr/>
          </p:nvSpPr>
          <p:spPr>
            <a:xfrm>
              <a:off x="5131212" y="5667634"/>
              <a:ext cx="575354" cy="454435"/>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pSp>
      <p:grpSp>
        <p:nvGrpSpPr>
          <p:cNvPr id="33" name="그룹 32"/>
          <p:cNvGrpSpPr/>
          <p:nvPr/>
        </p:nvGrpSpPr>
        <p:grpSpPr>
          <a:xfrm>
            <a:off x="2698158" y="5956687"/>
            <a:ext cx="1556413" cy="821336"/>
            <a:chOff x="3226639" y="6053906"/>
            <a:chExt cx="1556413" cy="821336"/>
          </a:xfrm>
        </p:grpSpPr>
        <p:sp>
          <p:nvSpPr>
            <p:cNvPr id="22" name="TextBox 21"/>
            <p:cNvSpPr txBox="1"/>
            <p:nvPr/>
          </p:nvSpPr>
          <p:spPr>
            <a:xfrm>
              <a:off x="3226639" y="6352022"/>
              <a:ext cx="1556413" cy="52322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srgbClr val="FF0000"/>
                  </a:solidFill>
                  <a:effectLst/>
                  <a:uLnTx/>
                  <a:uFillTx/>
                  <a:latin typeface="맑은 고딕"/>
                  <a:ea typeface="맑은 고딕" panose="020B0503020000020004" pitchFamily="50" charset="-127"/>
                  <a:cs typeface="+mn-cs"/>
                </a:rPr>
                <a:t>AWS Revenue</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srgbClr val="FF0000"/>
                  </a:solidFill>
                  <a:effectLst/>
                  <a:uLnTx/>
                  <a:uFillTx/>
                  <a:latin typeface="맑은 고딕"/>
                  <a:ea typeface="맑은 고딕" panose="020B0503020000020004" pitchFamily="50" charset="-127"/>
                  <a:cs typeface="+mn-cs"/>
                </a:rPr>
                <a:t>25bn Year 2018</a:t>
              </a:r>
              <a:endParaRPr kumimoji="0" lang="ko-KR" altLang="en-US" sz="1400" b="1" i="0" u="none" strike="noStrike" kern="1200" cap="none" spc="0" normalizeH="0" baseline="0" noProof="0" dirty="0">
                <a:ln>
                  <a:noFill/>
                </a:ln>
                <a:solidFill>
                  <a:srgbClr val="FF0000"/>
                </a:solidFill>
                <a:effectLst/>
                <a:uLnTx/>
                <a:uFillTx/>
                <a:latin typeface="맑은 고딕"/>
                <a:ea typeface="맑은 고딕" panose="020B0503020000020004" pitchFamily="50" charset="-127"/>
                <a:cs typeface="+mn-cs"/>
              </a:endParaRPr>
            </a:p>
          </p:txBody>
        </p:sp>
        <p:sp>
          <p:nvSpPr>
            <p:cNvPr id="31" name="타원 30"/>
            <p:cNvSpPr/>
            <p:nvPr/>
          </p:nvSpPr>
          <p:spPr>
            <a:xfrm>
              <a:off x="3899662" y="6053906"/>
              <a:ext cx="246662" cy="22919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pSp>
      <p:grpSp>
        <p:nvGrpSpPr>
          <p:cNvPr id="36" name="그룹 35"/>
          <p:cNvGrpSpPr/>
          <p:nvPr/>
        </p:nvGrpSpPr>
        <p:grpSpPr>
          <a:xfrm>
            <a:off x="58046" y="5956686"/>
            <a:ext cx="1689732" cy="952481"/>
            <a:chOff x="3093321" y="6138205"/>
            <a:chExt cx="1689732" cy="952481"/>
          </a:xfrm>
        </p:grpSpPr>
        <p:sp>
          <p:nvSpPr>
            <p:cNvPr id="37" name="TextBox 36"/>
            <p:cNvSpPr txBox="1"/>
            <p:nvPr/>
          </p:nvSpPr>
          <p:spPr>
            <a:xfrm>
              <a:off x="3093321" y="6352022"/>
              <a:ext cx="1689732" cy="73866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srgbClr val="00B050"/>
                  </a:solidFill>
                  <a:effectLst/>
                  <a:uLnTx/>
                  <a:uFillTx/>
                  <a:latin typeface="맑은 고딕"/>
                  <a:ea typeface="맑은 고딕" panose="020B0503020000020004" pitchFamily="50" charset="-127"/>
                  <a:cs typeface="+mn-cs"/>
                </a:rPr>
                <a:t>Hyper-Converged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srgbClr val="00B050"/>
                  </a:solidFill>
                  <a:effectLst/>
                  <a:uLnTx/>
                  <a:uFillTx/>
                  <a:latin typeface="맑은 고딕"/>
                  <a:ea typeface="맑은 고딕" panose="020B0503020000020004" pitchFamily="50" charset="-127"/>
                  <a:cs typeface="+mn-cs"/>
                </a:rPr>
                <a:t>Product Market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1" dirty="0" smtClean="0">
                  <a:solidFill>
                    <a:srgbClr val="00B050"/>
                  </a:solidFill>
                  <a:latin typeface="맑은 고딕"/>
                  <a:ea typeface="맑은 고딕" panose="020B0503020000020004" pitchFamily="50" charset="-127"/>
                </a:rPr>
                <a:t>6</a:t>
              </a:r>
              <a:r>
                <a:rPr kumimoji="0" lang="en-US" altLang="ko-KR" sz="1400" b="1" i="0" u="none" strike="noStrike" kern="1200" cap="none" spc="0" normalizeH="0" baseline="0" noProof="0" dirty="0" smtClean="0">
                  <a:ln>
                    <a:noFill/>
                  </a:ln>
                  <a:solidFill>
                    <a:srgbClr val="00B050"/>
                  </a:solidFill>
                  <a:effectLst/>
                  <a:uLnTx/>
                  <a:uFillTx/>
                  <a:latin typeface="맑은 고딕"/>
                  <a:ea typeface="맑은 고딕" panose="020B0503020000020004" pitchFamily="50" charset="-127"/>
                  <a:cs typeface="+mn-cs"/>
                </a:rPr>
                <a:t>n Year 2018</a:t>
              </a:r>
            </a:p>
          </p:txBody>
        </p:sp>
        <p:sp>
          <p:nvSpPr>
            <p:cNvPr id="38" name="타원 37"/>
            <p:cNvSpPr/>
            <p:nvPr/>
          </p:nvSpPr>
          <p:spPr>
            <a:xfrm>
              <a:off x="3839919" y="6138205"/>
              <a:ext cx="164927" cy="1145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pSp>
      <p:sp>
        <p:nvSpPr>
          <p:cNvPr id="20" name="TextBox 19"/>
          <p:cNvSpPr txBox="1"/>
          <p:nvPr/>
        </p:nvSpPr>
        <p:spPr>
          <a:xfrm>
            <a:off x="58046" y="3810708"/>
            <a:ext cx="1045479" cy="338554"/>
          </a:xfrm>
          <a:prstGeom prst="rect">
            <a:avLst/>
          </a:prstGeom>
          <a:noFill/>
          <a:ln w="28575">
            <a:solidFill>
              <a:schemeClr val="tx1"/>
            </a:solidFill>
          </a:ln>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smtClean="0">
                <a:ln>
                  <a:noFill/>
                </a:ln>
                <a:solidFill>
                  <a:prstClr val="black"/>
                </a:solidFill>
                <a:effectLst/>
                <a:uLnTx/>
                <a:uFillTx/>
                <a:latin typeface="맑은 고딕"/>
                <a:ea typeface="맑은 고딕" panose="020B0503020000020004" pitchFamily="50" charset="-127"/>
                <a:cs typeface="+mn-cs"/>
              </a:rPr>
              <a:t>IDC 2018</a:t>
            </a:r>
            <a:endParaRPr kumimoji="0" lang="ko-KR" altLang="en-US" sz="16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grpSp>
        <p:nvGrpSpPr>
          <p:cNvPr id="29" name="그룹 28"/>
          <p:cNvGrpSpPr/>
          <p:nvPr/>
        </p:nvGrpSpPr>
        <p:grpSpPr>
          <a:xfrm>
            <a:off x="6367820" y="3485323"/>
            <a:ext cx="2671367" cy="3418646"/>
            <a:chOff x="6367820" y="3824101"/>
            <a:chExt cx="2671367" cy="3079867"/>
          </a:xfrm>
        </p:grpSpPr>
        <p:sp>
          <p:nvSpPr>
            <p:cNvPr id="15" name="TextBox 14"/>
            <p:cNvSpPr txBox="1"/>
            <p:nvPr/>
          </p:nvSpPr>
          <p:spPr>
            <a:xfrm>
              <a:off x="6532747" y="6165304"/>
              <a:ext cx="2341515" cy="738664"/>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맑은 고딕"/>
                  <a:ea typeface="맑은 고딕" panose="020B0503020000020004" pitchFamily="50" charset="-127"/>
                  <a:cs typeface="+mn-cs"/>
                </a:rPr>
                <a:t>Worldwide IT spending</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맑은 고딕"/>
                  <a:ea typeface="맑은 고딕" panose="020B0503020000020004" pitchFamily="50" charset="-127"/>
                  <a:cs typeface="+mn-cs"/>
                </a:rPr>
                <a:t>2.4 Trillion Year 2017</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맑은 고딕"/>
                  <a:ea typeface="맑은 고딕" panose="020B0503020000020004" pitchFamily="50" charset="-127"/>
                  <a:cs typeface="+mn-cs"/>
                </a:rPr>
                <a:t>2.65 Trillion Year 2020</a:t>
              </a:r>
              <a:endParaRPr kumimoji="0" lang="ko-KR" altLang="en-US" sz="140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
          <p:nvSpPr>
            <p:cNvPr id="28" name="타원 27"/>
            <p:cNvSpPr/>
            <p:nvPr/>
          </p:nvSpPr>
          <p:spPr>
            <a:xfrm>
              <a:off x="6367820" y="3824101"/>
              <a:ext cx="2671367" cy="23412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pSp>
      <p:sp>
        <p:nvSpPr>
          <p:cNvPr id="27" name="TextBox 26"/>
          <p:cNvSpPr txBox="1"/>
          <p:nvPr/>
        </p:nvSpPr>
        <p:spPr>
          <a:xfrm>
            <a:off x="648362" y="1670763"/>
            <a:ext cx="5773954" cy="253916"/>
          </a:xfrm>
          <a:prstGeom prst="rect">
            <a:avLst/>
          </a:prstGeom>
          <a:noFill/>
        </p:spPr>
        <p:txBody>
          <a:bodyPr wrap="square" rtlCol="0">
            <a:spAutoFit/>
          </a:bodyPr>
          <a:lstStyle/>
          <a:p>
            <a:pPr algn="ctr"/>
            <a:r>
              <a:rPr lang="en-US" altLang="ko-KR" sz="1050" dirty="0"/>
              <a:t>https://outpost24.com/blog/7-tips-to-secure-your-hybrid-Cloud</a:t>
            </a:r>
            <a:endParaRPr lang="ko-KR" altLang="en-US" sz="1050" dirty="0"/>
          </a:p>
        </p:txBody>
      </p:sp>
      <p:sp>
        <p:nvSpPr>
          <p:cNvPr id="34" name="TextBox 33"/>
          <p:cNvSpPr txBox="1"/>
          <p:nvPr/>
        </p:nvSpPr>
        <p:spPr>
          <a:xfrm>
            <a:off x="-1917406" y="5576090"/>
            <a:ext cx="5773954" cy="253916"/>
          </a:xfrm>
          <a:prstGeom prst="rect">
            <a:avLst/>
          </a:prstGeom>
          <a:noFill/>
        </p:spPr>
        <p:txBody>
          <a:bodyPr wrap="square" rtlCol="0">
            <a:spAutoFit/>
          </a:bodyPr>
          <a:lstStyle/>
          <a:p>
            <a:pPr algn="ctr"/>
            <a:r>
              <a:rPr lang="en-US" altLang="ko-KR" sz="1050" dirty="0"/>
              <a:t>https://ricveal.com/blog/connect2-me-facilitando-iot/</a:t>
            </a:r>
            <a:endParaRPr lang="ko-KR" altLang="en-US" sz="1050" dirty="0"/>
          </a:p>
        </p:txBody>
      </p:sp>
    </p:spTree>
    <p:extLst>
      <p:ext uri="{BB962C8B-B14F-4D97-AF65-F5344CB8AC3E}">
        <p14:creationId xmlns:p14="http://schemas.microsoft.com/office/powerpoint/2010/main" val="19347741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6895"/>
            <a:ext cx="6778870" cy="990208"/>
          </a:xfrm>
          <a:solidFill>
            <a:schemeClr val="bg1"/>
          </a:solidFill>
        </p:spPr>
        <p:txBody>
          <a:bodyPr>
            <a:noAutofit/>
          </a:bodyPr>
          <a:lstStyle/>
          <a:p>
            <a:pPr algn="ctr"/>
            <a:r>
              <a:rPr lang="en-US" altLang="ko-KR" sz="4000" dirty="0" err="1" smtClean="0">
                <a:latin typeface="Times New Roman" panose="02020603050405020304" pitchFamily="18" charset="0"/>
                <a:cs typeface="Times New Roman" panose="02020603050405020304" pitchFamily="18" charset="0"/>
              </a:rPr>
              <a:t>IoT</a:t>
            </a:r>
            <a:r>
              <a:rPr lang="en-US" altLang="ko-KR" sz="4000" dirty="0" smtClean="0">
                <a:latin typeface="Times New Roman" panose="02020603050405020304" pitchFamily="18" charset="0"/>
                <a:cs typeface="Times New Roman" panose="02020603050405020304" pitchFamily="18" charset="0"/>
              </a:rPr>
              <a:t>/HPC/BigData </a:t>
            </a:r>
            <a:r>
              <a:rPr lang="en-US" altLang="ko-KR" sz="4000" dirty="0">
                <a:latin typeface="Times New Roman" panose="02020603050405020304" pitchFamily="18" charset="0"/>
                <a:cs typeface="Times New Roman" panose="02020603050405020304" pitchFamily="18" charset="0"/>
              </a:rPr>
              <a:t>Services from Hyper-scale </a:t>
            </a:r>
            <a:r>
              <a:rPr lang="en-US" altLang="ko-KR" sz="4000" dirty="0" smtClean="0">
                <a:latin typeface="Times New Roman" panose="02020603050405020304" pitchFamily="18" charset="0"/>
                <a:cs typeface="Times New Roman" panose="02020603050405020304" pitchFamily="18" charset="0"/>
              </a:rPr>
              <a:t>Cloud </a:t>
            </a:r>
            <a:r>
              <a:rPr lang="en-US" altLang="ko-KR" sz="3200" dirty="0" smtClean="0">
                <a:latin typeface="Times New Roman" panose="02020603050405020304" pitchFamily="18" charset="0"/>
                <a:cs typeface="Times New Roman" panose="02020603050405020304" pitchFamily="18" charset="0"/>
              </a:rPr>
              <a:t>(AWS)</a:t>
            </a:r>
            <a:endParaRPr lang="ko-KR" altLang="en-US" sz="3200" dirty="0">
              <a:latin typeface="Times New Roman" panose="02020603050405020304" pitchFamily="18" charset="0"/>
              <a:cs typeface="Times New Roman" panose="02020603050405020304" pitchFamily="18" charset="0"/>
            </a:endParaRPr>
          </a:p>
        </p:txBody>
      </p:sp>
      <p:pic>
        <p:nvPicPr>
          <p:cNvPr id="1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946" b="5676"/>
          <a:stretch/>
        </p:blipFill>
        <p:spPr bwMode="auto">
          <a:xfrm>
            <a:off x="5649858" y="1329540"/>
            <a:ext cx="3494142" cy="2674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944705" y="1113635"/>
            <a:ext cx="3199295" cy="338554"/>
          </a:xfrm>
          <a:prstGeom prst="rect">
            <a:avLst/>
          </a:prstGeom>
          <a:noFill/>
        </p:spPr>
        <p:txBody>
          <a:bodyPr wrap="square" rtlCol="0">
            <a:spAutoFit/>
          </a:bodyPr>
          <a:lstStyle/>
          <a:p>
            <a:pPr algn="ctr"/>
            <a:r>
              <a:rPr lang="en-US" altLang="ko-KR" sz="1600" dirty="0"/>
              <a:t>VPC to host Commercial ISV HPC </a:t>
            </a:r>
            <a:r>
              <a:rPr lang="en-US" altLang="ko-KR" sz="1600" dirty="0" smtClean="0"/>
              <a:t>SW</a:t>
            </a:r>
            <a:endParaRPr lang="ko-KR" altLang="en-US" sz="1600" dirty="0"/>
          </a:p>
        </p:txBody>
      </p:sp>
      <p:sp>
        <p:nvSpPr>
          <p:cNvPr id="4" name="TextBox 3"/>
          <p:cNvSpPr txBox="1"/>
          <p:nvPr/>
        </p:nvSpPr>
        <p:spPr>
          <a:xfrm>
            <a:off x="6110908" y="3824931"/>
            <a:ext cx="2313582" cy="646331"/>
          </a:xfrm>
          <a:prstGeom prst="rect">
            <a:avLst/>
          </a:prstGeom>
          <a:noFill/>
        </p:spPr>
        <p:txBody>
          <a:bodyPr wrap="none" rtlCol="0">
            <a:spAutoFit/>
          </a:bodyPr>
          <a:lstStyle/>
          <a:p>
            <a:r>
              <a:rPr lang="en-US" altLang="ko-KR" sz="3600" b="1" dirty="0">
                <a:solidFill>
                  <a:srgbClr val="FF0000"/>
                </a:solidFill>
                <a:latin typeface="Times New Roman" panose="02020603050405020304" pitchFamily="18" charset="0"/>
                <a:cs typeface="Times New Roman" panose="02020603050405020304" pitchFamily="18" charset="0"/>
              </a:rPr>
              <a:t>AWS-HPC</a:t>
            </a:r>
            <a:endParaRPr lang="ko-KR" altLang="en-US" sz="3600" b="1" dirty="0">
              <a:solidFill>
                <a:srgbClr val="FF0000"/>
              </a:solidFill>
              <a:latin typeface="Times New Roman" panose="02020603050405020304" pitchFamily="18" charset="0"/>
              <a:cs typeface="Times New Roman" panose="02020603050405020304" pitchFamily="18" charset="0"/>
            </a:endParaRPr>
          </a:p>
        </p:txBody>
      </p:sp>
      <p:pic>
        <p:nvPicPr>
          <p:cNvPr id="18" name="그림 17"/>
          <p:cNvPicPr>
            <a:picLocks noChangeAspect="1"/>
          </p:cNvPicPr>
          <p:nvPr/>
        </p:nvPicPr>
        <p:blipFill>
          <a:blip r:embed="rId3"/>
          <a:stretch>
            <a:fillRect/>
          </a:stretch>
        </p:blipFill>
        <p:spPr>
          <a:xfrm>
            <a:off x="6869781" y="98568"/>
            <a:ext cx="2065458" cy="760436"/>
          </a:xfrm>
          <a:prstGeom prst="rect">
            <a:avLst/>
          </a:prstGeom>
        </p:spPr>
      </p:pic>
      <p:pic>
        <p:nvPicPr>
          <p:cNvPr id="20" name="Picture 2" descr="IoT 데이터 처리"/>
          <p:cNvPicPr>
            <a:picLocks noChangeAspect="1" noChangeArrowheads="1"/>
          </p:cNvPicPr>
          <p:nvPr/>
        </p:nvPicPr>
        <p:blipFill rotWithShape="1">
          <a:blip r:embed="rId4">
            <a:extLst>
              <a:ext uri="{28A0092B-C50C-407E-A947-70E740481C1C}">
                <a14:useLocalDpi xmlns:a14="http://schemas.microsoft.com/office/drawing/2010/main" val="0"/>
              </a:ext>
            </a:extLst>
          </a:blip>
          <a:srcRect t="20857"/>
          <a:stretch/>
        </p:blipFill>
        <p:spPr bwMode="auto">
          <a:xfrm>
            <a:off x="188562" y="1260259"/>
            <a:ext cx="4968112" cy="17917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17486" y="2730950"/>
            <a:ext cx="2057102" cy="646331"/>
          </a:xfrm>
          <a:prstGeom prst="rect">
            <a:avLst/>
          </a:prstGeom>
          <a:noFill/>
        </p:spPr>
        <p:txBody>
          <a:bodyPr wrap="none" rtlCol="0">
            <a:spAutoFit/>
          </a:bodyPr>
          <a:lstStyle/>
          <a:p>
            <a:r>
              <a:rPr lang="en-US" altLang="ko-KR" sz="3600" b="1" dirty="0">
                <a:solidFill>
                  <a:srgbClr val="FF0000"/>
                </a:solidFill>
                <a:latin typeface="Times New Roman" panose="02020603050405020304" pitchFamily="18" charset="0"/>
                <a:cs typeface="Times New Roman" panose="02020603050405020304" pitchFamily="18" charset="0"/>
              </a:rPr>
              <a:t>AWS-</a:t>
            </a:r>
            <a:r>
              <a:rPr lang="en-US" altLang="ko-KR" sz="3600" b="1" dirty="0" err="1">
                <a:solidFill>
                  <a:srgbClr val="FF0000"/>
                </a:solidFill>
                <a:latin typeface="Times New Roman" panose="02020603050405020304" pitchFamily="18" charset="0"/>
                <a:cs typeface="Times New Roman" panose="02020603050405020304" pitchFamily="18" charset="0"/>
              </a:rPr>
              <a:t>IoT</a:t>
            </a:r>
            <a:endParaRPr lang="ko-KR" altLang="en-US" sz="3600" b="1" dirty="0">
              <a:solidFill>
                <a:srgbClr val="FF0000"/>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33249" y="6211669"/>
            <a:ext cx="2954783" cy="646331"/>
          </a:xfrm>
          <a:prstGeom prst="rect">
            <a:avLst/>
          </a:prstGeom>
          <a:noFill/>
        </p:spPr>
        <p:txBody>
          <a:bodyPr wrap="none" rtlCol="0">
            <a:spAutoFit/>
          </a:bodyPr>
          <a:lstStyle/>
          <a:p>
            <a:r>
              <a:rPr lang="en-US" altLang="ko-KR" sz="3600" b="1" dirty="0" smtClean="0">
                <a:solidFill>
                  <a:srgbClr val="FF0000"/>
                </a:solidFill>
                <a:latin typeface="Times New Roman" panose="02020603050405020304" pitchFamily="18" charset="0"/>
                <a:cs typeface="Times New Roman" panose="02020603050405020304" pitchFamily="18" charset="0"/>
              </a:rPr>
              <a:t>AWS-BigData</a:t>
            </a:r>
            <a:endParaRPr lang="ko-KR" altLang="en-US" sz="3600" b="1" dirty="0">
              <a:solidFill>
                <a:srgbClr val="FF0000"/>
              </a:solidFill>
              <a:latin typeface="Times New Roman" panose="02020603050405020304" pitchFamily="18" charset="0"/>
              <a:cs typeface="Times New Roman" panose="02020603050405020304" pitchFamily="18" charset="0"/>
            </a:endParaRPr>
          </a:p>
        </p:txBody>
      </p:sp>
      <p:grpSp>
        <p:nvGrpSpPr>
          <p:cNvPr id="5" name="그룹 4"/>
          <p:cNvGrpSpPr/>
          <p:nvPr/>
        </p:nvGrpSpPr>
        <p:grpSpPr>
          <a:xfrm>
            <a:off x="5690244" y="5096049"/>
            <a:ext cx="3413370" cy="1652191"/>
            <a:chOff x="232891" y="4844562"/>
            <a:chExt cx="3413370" cy="1652191"/>
          </a:xfrm>
        </p:grpSpPr>
        <p:sp>
          <p:nvSpPr>
            <p:cNvPr id="24" name="TextBox 23"/>
            <p:cNvSpPr txBox="1"/>
            <p:nvPr/>
          </p:nvSpPr>
          <p:spPr>
            <a:xfrm>
              <a:off x="900853" y="5850422"/>
              <a:ext cx="1980157" cy="646331"/>
            </a:xfrm>
            <a:prstGeom prst="rect">
              <a:avLst/>
            </a:prstGeom>
            <a:noFill/>
          </p:spPr>
          <p:txBody>
            <a:bodyPr wrap="none" rtlCol="0">
              <a:spAutoFit/>
            </a:bodyPr>
            <a:lstStyle/>
            <a:p>
              <a:r>
                <a:rPr lang="en-US" altLang="ko-KR" sz="3600" b="1" dirty="0" smtClean="0">
                  <a:solidFill>
                    <a:srgbClr val="FF0000"/>
                  </a:solidFill>
                  <a:latin typeface="Times New Roman" panose="02020603050405020304" pitchFamily="18" charset="0"/>
                  <a:cs typeface="Times New Roman" panose="02020603050405020304" pitchFamily="18" charset="0"/>
                </a:rPr>
                <a:t>AWS-DL</a:t>
              </a:r>
              <a:endParaRPr lang="ko-KR" altLang="en-US" sz="3600" b="1" dirty="0">
                <a:solidFill>
                  <a:srgbClr val="FF0000"/>
                </a:solidFill>
                <a:latin typeface="Times New Roman" panose="02020603050405020304" pitchFamily="18" charset="0"/>
                <a:cs typeface="Times New Roman" panose="02020603050405020304" pitchFamily="18" charset="0"/>
              </a:endParaRPr>
            </a:p>
          </p:txBody>
        </p:sp>
        <p:pic>
          <p:nvPicPr>
            <p:cNvPr id="6" name="그림 5"/>
            <p:cNvPicPr>
              <a:picLocks noChangeAspect="1"/>
            </p:cNvPicPr>
            <p:nvPr/>
          </p:nvPicPr>
          <p:blipFill rotWithShape="1">
            <a:blip r:embed="rId5"/>
            <a:srcRect t="22446" b="23131"/>
            <a:stretch/>
          </p:blipFill>
          <p:spPr>
            <a:xfrm>
              <a:off x="535222" y="4844562"/>
              <a:ext cx="2935009" cy="1002323"/>
            </a:xfrm>
            <a:prstGeom prst="rect">
              <a:avLst/>
            </a:prstGeom>
          </p:spPr>
        </p:pic>
        <p:sp>
          <p:nvSpPr>
            <p:cNvPr id="7" name="TextBox 6"/>
            <p:cNvSpPr txBox="1"/>
            <p:nvPr/>
          </p:nvSpPr>
          <p:spPr>
            <a:xfrm>
              <a:off x="232891" y="5706044"/>
              <a:ext cx="3413370" cy="369332"/>
            </a:xfrm>
            <a:prstGeom prst="rect">
              <a:avLst/>
            </a:prstGeom>
            <a:noFill/>
          </p:spPr>
          <p:txBody>
            <a:bodyPr wrap="none" rtlCol="0">
              <a:spAutoFit/>
            </a:bodyPr>
            <a:lstStyle/>
            <a:p>
              <a:r>
                <a:rPr lang="en-US" altLang="ko-KR" dirty="0" smtClean="0"/>
                <a:t>P3 EC2 instance: </a:t>
              </a:r>
              <a:r>
                <a:rPr lang="en-US" altLang="ko-KR" dirty="0" err="1" smtClean="0"/>
                <a:t>Nvidia</a:t>
              </a:r>
              <a:r>
                <a:rPr lang="en-US" altLang="ko-KR" dirty="0" smtClean="0"/>
                <a:t> Tesla V100</a:t>
              </a:r>
              <a:endParaRPr lang="ko-KR" altLang="en-US" dirty="0"/>
            </a:p>
          </p:txBody>
        </p:sp>
      </p:grpSp>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8089" y="2944509"/>
            <a:ext cx="1558340" cy="1558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aws bigdata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49" y="4502849"/>
            <a:ext cx="5123425" cy="203198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302" y="1533721"/>
            <a:ext cx="5773954" cy="577081"/>
          </a:xfrm>
          <a:prstGeom prst="rect">
            <a:avLst/>
          </a:prstGeom>
          <a:noFill/>
        </p:spPr>
        <p:txBody>
          <a:bodyPr wrap="square" rtlCol="0">
            <a:spAutoFit/>
          </a:bodyPr>
          <a:lstStyle/>
          <a:p>
            <a:pPr algn="ctr"/>
            <a:r>
              <a:rPr lang="en-US" altLang="ko-KR" sz="1050" dirty="0"/>
              <a:t>https://www.google.co.kr/url?sa=i&amp;source=images&amp;cd=&amp;ved=2ahUKEwiM55GX5ufeAhWMWrwKHUsnDcQQjhx6BAgBEAM&amp;url=https%3A%2F%2Fwww.amazonaws.cn%2Fen%2Fiot-platform%2F&amp;psig=AOvVaw1Q49j4AaRJ_Sw4X5adQ80L&amp;ust=1542969088950725</a:t>
            </a:r>
            <a:endParaRPr lang="ko-KR" altLang="en-US" sz="1050" dirty="0"/>
          </a:p>
        </p:txBody>
      </p:sp>
      <p:sp>
        <p:nvSpPr>
          <p:cNvPr id="17" name="TextBox 16"/>
          <p:cNvSpPr txBox="1"/>
          <p:nvPr/>
        </p:nvSpPr>
        <p:spPr>
          <a:xfrm>
            <a:off x="4573102" y="2421063"/>
            <a:ext cx="5773954" cy="253916"/>
          </a:xfrm>
          <a:prstGeom prst="rect">
            <a:avLst/>
          </a:prstGeom>
          <a:noFill/>
        </p:spPr>
        <p:txBody>
          <a:bodyPr wrap="square" rtlCol="0">
            <a:spAutoFit/>
          </a:bodyPr>
          <a:lstStyle/>
          <a:p>
            <a:pPr algn="ctr"/>
            <a:r>
              <a:rPr lang="en-US" altLang="ko-KR" sz="1050" dirty="0"/>
              <a:t>https://developer.ibm.com/storage/2018/10/02/hpc-storage-aws-ibm-spectrum-scale/</a:t>
            </a:r>
            <a:endParaRPr lang="ko-KR" altLang="en-US" sz="1050" dirty="0"/>
          </a:p>
        </p:txBody>
      </p:sp>
      <p:sp>
        <p:nvSpPr>
          <p:cNvPr id="19" name="TextBox 18"/>
          <p:cNvSpPr txBox="1"/>
          <p:nvPr/>
        </p:nvSpPr>
        <p:spPr>
          <a:xfrm>
            <a:off x="4509952" y="4967323"/>
            <a:ext cx="5773954" cy="253916"/>
          </a:xfrm>
          <a:prstGeom prst="rect">
            <a:avLst/>
          </a:prstGeom>
          <a:noFill/>
        </p:spPr>
        <p:txBody>
          <a:bodyPr wrap="square" rtlCol="0">
            <a:spAutoFit/>
          </a:bodyPr>
          <a:lstStyle/>
          <a:p>
            <a:pPr algn="ctr"/>
            <a:r>
              <a:rPr lang="ko-KR" altLang="en-US" sz="1050" smtClean="0"/>
              <a:t>추적</a:t>
            </a:r>
            <a:r>
              <a:rPr lang="en-US" altLang="ko-KR" sz="1050" dirty="0" smtClean="0"/>
              <a:t> </a:t>
            </a:r>
            <a:r>
              <a:rPr lang="ko-KR" altLang="en-US" sz="1050" dirty="0" smtClean="0"/>
              <a:t>불가</a:t>
            </a:r>
            <a:endParaRPr lang="ko-KR" altLang="en-US" sz="1050" dirty="0"/>
          </a:p>
        </p:txBody>
      </p:sp>
      <p:sp>
        <p:nvSpPr>
          <p:cNvPr id="22" name="TextBox 21"/>
          <p:cNvSpPr txBox="1"/>
          <p:nvPr/>
        </p:nvSpPr>
        <p:spPr>
          <a:xfrm>
            <a:off x="-135770" y="4813110"/>
            <a:ext cx="5773954" cy="253916"/>
          </a:xfrm>
          <a:prstGeom prst="rect">
            <a:avLst/>
          </a:prstGeom>
          <a:noFill/>
        </p:spPr>
        <p:txBody>
          <a:bodyPr wrap="square" rtlCol="0">
            <a:spAutoFit/>
          </a:bodyPr>
          <a:lstStyle/>
          <a:p>
            <a:pPr algn="ctr"/>
            <a:r>
              <a:rPr lang="en-US" altLang="ko-KR" sz="1050" dirty="0"/>
              <a:t>https://blog.progressivedigital.in/big-data-analytics-using-amazon-web-services-aws-d3362ebbc339</a:t>
            </a:r>
            <a:endParaRPr lang="ko-KR" altLang="en-US" sz="1050" dirty="0"/>
          </a:p>
        </p:txBody>
      </p:sp>
    </p:spTree>
    <p:extLst>
      <p:ext uri="{BB962C8B-B14F-4D97-AF65-F5344CB8AC3E}">
        <p14:creationId xmlns:p14="http://schemas.microsoft.com/office/powerpoint/2010/main" val="15813078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09" descr="BlueCloud.png"/>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42146" y="3361406"/>
            <a:ext cx="1106365" cy="596852"/>
          </a:xfrm>
          <a:prstGeom prst="rect">
            <a:avLst/>
          </a:prstGeom>
          <a:noFill/>
          <a:ln>
            <a:noFill/>
          </a:ln>
          <a:extLst/>
        </p:spPr>
      </p:pic>
      <p:pic>
        <p:nvPicPr>
          <p:cNvPr id="51" name="Picture 109" descr="BlueCloud.png"/>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73980" y="5185360"/>
            <a:ext cx="1106365" cy="596852"/>
          </a:xfrm>
          <a:prstGeom prst="rect">
            <a:avLst/>
          </a:prstGeom>
          <a:noFill/>
          <a:ln>
            <a:noFill/>
          </a:ln>
          <a:extLst/>
        </p:spPr>
      </p:pic>
      <p:sp>
        <p:nvSpPr>
          <p:cNvPr id="2" name="제목 1"/>
          <p:cNvSpPr>
            <a:spLocks noGrp="1"/>
          </p:cNvSpPr>
          <p:nvPr>
            <p:ph type="title"/>
          </p:nvPr>
        </p:nvSpPr>
        <p:spPr>
          <a:xfrm>
            <a:off x="0" y="1512"/>
            <a:ext cx="9144000" cy="683213"/>
          </a:xfrm>
        </p:spPr>
        <p:txBody>
          <a:bodyPr/>
          <a:lstStyle/>
          <a:p>
            <a:r>
              <a:rPr lang="en-US" altLang="ko-KR" sz="3200" dirty="0" smtClean="0">
                <a:latin typeface="Times New Roman" panose="02020603050405020304" pitchFamily="18" charset="0"/>
                <a:cs typeface="Times New Roman" panose="02020603050405020304" pitchFamily="18" charset="0"/>
              </a:rPr>
              <a:t>Recap: From </a:t>
            </a:r>
            <a:r>
              <a:rPr lang="en-US" altLang="ko-KR" sz="3200" dirty="0" err="1" smtClean="0">
                <a:latin typeface="Times New Roman" panose="02020603050405020304" pitchFamily="18" charset="0"/>
                <a:cs typeface="Times New Roman" panose="02020603050405020304" pitchFamily="18" charset="0"/>
              </a:rPr>
              <a:t>Baremetal</a:t>
            </a:r>
            <a:r>
              <a:rPr lang="en-US" altLang="ko-KR" sz="3200" dirty="0" smtClean="0">
                <a:latin typeface="Times New Roman" panose="02020603050405020304" pitchFamily="18" charset="0"/>
                <a:cs typeface="Times New Roman" panose="02020603050405020304" pitchFamily="18" charset="0"/>
              </a:rPr>
              <a:t> to Containers / </a:t>
            </a:r>
            <a:r>
              <a:rPr lang="en-US" altLang="ko-KR" sz="3200" dirty="0" err="1" smtClean="0">
                <a:latin typeface="Times New Roman" panose="02020603050405020304" pitchFamily="18" charset="0"/>
                <a:cs typeface="Times New Roman" panose="02020603050405020304" pitchFamily="18" charset="0"/>
              </a:rPr>
              <a:t>Serverless</a:t>
            </a:r>
            <a:endParaRPr lang="ko-KR" altLang="en-US" sz="32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294967295"/>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fld id="{673D5B7D-3ECE-475F-8169-8F7696AEADFB}" type="slidenum">
              <a:rPr kumimoji="1" lang="ko-KR" altLang="en-US" sz="1400" b="1" i="0" u="none" strike="noStrike" kern="1200" cap="none" spc="0" normalizeH="0" baseline="0" noProof="0" smtClean="0">
                <a:ln>
                  <a:noFill/>
                </a:ln>
                <a:solidFill>
                  <a:srgbClr val="898989"/>
                </a:solidFill>
                <a:effectLst/>
                <a:uLnTx/>
                <a:uFillTx/>
                <a:latin typeface="Comic Sans MS" pitchFamily="66" charset="0"/>
                <a:ea typeface="굴림" pitchFamily="50"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105</a:t>
            </a:fld>
            <a:endParaRPr kumimoji="1" lang="ko-KR" altLang="en-US" sz="1400" b="1" i="0" u="none" strike="noStrike" kern="1200" cap="none" spc="0" normalizeH="0" baseline="0" noProof="0" dirty="0">
              <a:ln>
                <a:noFill/>
              </a:ln>
              <a:solidFill>
                <a:srgbClr val="898989"/>
              </a:solidFill>
              <a:effectLst/>
              <a:uLnTx/>
              <a:uFillTx/>
              <a:latin typeface="Comic Sans MS" pitchFamily="66" charset="0"/>
              <a:ea typeface="굴림" pitchFamily="50" charset="-127"/>
              <a:cs typeface="+mn-cs"/>
            </a:endParaRPr>
          </a:p>
        </p:txBody>
      </p:sp>
      <p:grpSp>
        <p:nvGrpSpPr>
          <p:cNvPr id="17" name="그룹 16"/>
          <p:cNvGrpSpPr/>
          <p:nvPr/>
        </p:nvGrpSpPr>
        <p:grpSpPr>
          <a:xfrm>
            <a:off x="403786" y="2448360"/>
            <a:ext cx="1224136" cy="1360168"/>
            <a:chOff x="1403648" y="3508992"/>
            <a:chExt cx="1224136" cy="1360168"/>
          </a:xfrm>
        </p:grpSpPr>
        <p:sp>
          <p:nvSpPr>
            <p:cNvPr id="18" name="정육면체 17"/>
            <p:cNvSpPr/>
            <p:nvPr/>
          </p:nvSpPr>
          <p:spPr>
            <a:xfrm>
              <a:off x="1403648" y="3508992"/>
              <a:ext cx="936104" cy="1216152"/>
            </a:xfrm>
            <a:prstGeom prst="cube">
              <a:avLst>
                <a:gd name="adj" fmla="val 484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19" name="정육면체 18"/>
            <p:cNvSpPr/>
            <p:nvPr/>
          </p:nvSpPr>
          <p:spPr>
            <a:xfrm>
              <a:off x="1691680" y="3653008"/>
              <a:ext cx="936104" cy="1216152"/>
            </a:xfrm>
            <a:prstGeom prst="cube">
              <a:avLst>
                <a:gd name="adj" fmla="val 484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grpSp>
        <p:nvGrpSpPr>
          <p:cNvPr id="39" name="그룹 38"/>
          <p:cNvGrpSpPr/>
          <p:nvPr/>
        </p:nvGrpSpPr>
        <p:grpSpPr>
          <a:xfrm>
            <a:off x="2214292" y="4379357"/>
            <a:ext cx="1224136" cy="1360168"/>
            <a:chOff x="1835696" y="4077072"/>
            <a:chExt cx="1224136" cy="1360168"/>
          </a:xfrm>
        </p:grpSpPr>
        <p:sp>
          <p:nvSpPr>
            <p:cNvPr id="23" name="정육면체 22"/>
            <p:cNvSpPr/>
            <p:nvPr/>
          </p:nvSpPr>
          <p:spPr>
            <a:xfrm>
              <a:off x="1835696" y="4077072"/>
              <a:ext cx="936104" cy="1216152"/>
            </a:xfrm>
            <a:prstGeom prst="cube">
              <a:avLst>
                <a:gd name="adj" fmla="val 484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0" name="정육면체 39"/>
            <p:cNvSpPr/>
            <p:nvPr/>
          </p:nvSpPr>
          <p:spPr>
            <a:xfrm>
              <a:off x="1942872" y="4860004"/>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1" name="정육면체 40"/>
            <p:cNvSpPr/>
            <p:nvPr/>
          </p:nvSpPr>
          <p:spPr>
            <a:xfrm>
              <a:off x="2051720" y="4563988"/>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2" name="정육면체 41"/>
            <p:cNvSpPr/>
            <p:nvPr/>
          </p:nvSpPr>
          <p:spPr>
            <a:xfrm>
              <a:off x="2158896" y="4267972"/>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24" name="정육면체 23"/>
            <p:cNvSpPr/>
            <p:nvPr/>
          </p:nvSpPr>
          <p:spPr>
            <a:xfrm>
              <a:off x="2123728" y="4221088"/>
              <a:ext cx="936104" cy="1216152"/>
            </a:xfrm>
            <a:prstGeom prst="cube">
              <a:avLst>
                <a:gd name="adj" fmla="val 484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26" name="정육면체 25"/>
            <p:cNvSpPr/>
            <p:nvPr/>
          </p:nvSpPr>
          <p:spPr>
            <a:xfrm>
              <a:off x="2195736" y="4986880"/>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27" name="정육면체 26"/>
            <p:cNvSpPr/>
            <p:nvPr/>
          </p:nvSpPr>
          <p:spPr>
            <a:xfrm>
              <a:off x="2304584" y="4690864"/>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28" name="정육면체 27"/>
            <p:cNvSpPr/>
            <p:nvPr/>
          </p:nvSpPr>
          <p:spPr>
            <a:xfrm>
              <a:off x="2411760" y="4394848"/>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grpSp>
        <p:nvGrpSpPr>
          <p:cNvPr id="29" name="그룹 28"/>
          <p:cNvGrpSpPr/>
          <p:nvPr/>
        </p:nvGrpSpPr>
        <p:grpSpPr>
          <a:xfrm>
            <a:off x="3209341" y="2195270"/>
            <a:ext cx="2521299" cy="1360168"/>
            <a:chOff x="3447474" y="2524908"/>
            <a:chExt cx="2521299" cy="1360168"/>
          </a:xfrm>
        </p:grpSpPr>
        <p:pic>
          <p:nvPicPr>
            <p:cNvPr id="30" name="Picture 109" descr="BlueCloud.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7474" y="2524908"/>
              <a:ext cx="2521299" cy="1360168"/>
            </a:xfrm>
            <a:prstGeom prst="rect">
              <a:avLst/>
            </a:prstGeom>
            <a:noFill/>
            <a:ln>
              <a:noFill/>
            </a:ln>
            <a:extLst/>
          </p:spPr>
        </p:pic>
        <p:grpSp>
          <p:nvGrpSpPr>
            <p:cNvPr id="31" name="그룹 30"/>
            <p:cNvGrpSpPr/>
            <p:nvPr/>
          </p:nvGrpSpPr>
          <p:grpSpPr>
            <a:xfrm>
              <a:off x="4131160" y="3014536"/>
              <a:ext cx="1023202" cy="580094"/>
              <a:chOff x="2843808" y="3949024"/>
              <a:chExt cx="1023202" cy="704112"/>
            </a:xfrm>
          </p:grpSpPr>
          <p:sp>
            <p:nvSpPr>
              <p:cNvPr id="33" name="정육면체 32"/>
              <p:cNvSpPr/>
              <p:nvPr/>
            </p:nvSpPr>
            <p:spPr>
              <a:xfrm>
                <a:off x="2843808" y="4301080"/>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34" name="정육면체 33"/>
              <p:cNvSpPr/>
              <p:nvPr/>
            </p:nvSpPr>
            <p:spPr>
              <a:xfrm>
                <a:off x="3059832" y="4135340"/>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35" name="정육면체 34"/>
              <p:cNvSpPr/>
              <p:nvPr/>
            </p:nvSpPr>
            <p:spPr>
              <a:xfrm>
                <a:off x="3290946" y="3949024"/>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grpSp>
      <p:grpSp>
        <p:nvGrpSpPr>
          <p:cNvPr id="43" name="그룹 42"/>
          <p:cNvGrpSpPr/>
          <p:nvPr/>
        </p:nvGrpSpPr>
        <p:grpSpPr>
          <a:xfrm>
            <a:off x="5999429" y="4499821"/>
            <a:ext cx="595319" cy="1263256"/>
            <a:chOff x="5437302" y="4563988"/>
            <a:chExt cx="700103" cy="1131540"/>
          </a:xfrm>
        </p:grpSpPr>
        <p:sp>
          <p:nvSpPr>
            <p:cNvPr id="47" name="정육면체 46"/>
            <p:cNvSpPr/>
            <p:nvPr/>
          </p:nvSpPr>
          <p:spPr>
            <a:xfrm>
              <a:off x="5437302" y="4563988"/>
              <a:ext cx="329119" cy="1097260"/>
            </a:xfrm>
            <a:prstGeom prst="cube">
              <a:avLst>
                <a:gd name="adj" fmla="val 70451"/>
              </a:avLst>
            </a:prstGeom>
            <a:solidFill>
              <a:schemeClr val="bg1"/>
            </a:solid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8" name="정육면체 47"/>
            <p:cNvSpPr/>
            <p:nvPr/>
          </p:nvSpPr>
          <p:spPr>
            <a:xfrm>
              <a:off x="5611032" y="4581128"/>
              <a:ext cx="329119" cy="1097260"/>
            </a:xfrm>
            <a:prstGeom prst="cube">
              <a:avLst>
                <a:gd name="adj" fmla="val 67309"/>
              </a:avLst>
            </a:prstGeom>
            <a:solidFill>
              <a:schemeClr val="bg1"/>
            </a:solid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9" name="정육면체 48"/>
            <p:cNvSpPr/>
            <p:nvPr/>
          </p:nvSpPr>
          <p:spPr>
            <a:xfrm>
              <a:off x="5808286" y="4598268"/>
              <a:ext cx="329119" cy="1097260"/>
            </a:xfrm>
            <a:prstGeom prst="cube">
              <a:avLst>
                <a:gd name="adj" fmla="val 73593"/>
              </a:avLst>
            </a:prstGeom>
            <a:solidFill>
              <a:schemeClr val="bg1"/>
            </a:solid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sp>
        <p:nvSpPr>
          <p:cNvPr id="50" name="TextBox 49"/>
          <p:cNvSpPr txBox="1"/>
          <p:nvPr/>
        </p:nvSpPr>
        <p:spPr>
          <a:xfrm>
            <a:off x="101308" y="3859725"/>
            <a:ext cx="1446230"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Baremetal</a:t>
            </a:r>
            <a:endPar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Boxes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6" name="TextBox 55"/>
          <p:cNvSpPr txBox="1"/>
          <p:nvPr/>
        </p:nvSpPr>
        <p:spPr>
          <a:xfrm>
            <a:off x="1238654" y="5922829"/>
            <a:ext cx="2394373"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rPr>
              <a:t>Virtual Machines</a:t>
            </a:r>
            <a:endParaRPr kumimoji="1" lang="ko-KR" altLang="en-US" sz="2400" b="0" i="0" u="none" strike="noStrike" kern="1200" cap="none" spc="0" normalizeH="0" baseline="0" noProof="0" dirty="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7" name="TextBox 56"/>
          <p:cNvSpPr txBox="1"/>
          <p:nvPr/>
        </p:nvSpPr>
        <p:spPr>
          <a:xfrm>
            <a:off x="3282306" y="3429000"/>
            <a:ext cx="251383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rPr>
              <a:t>Cloud </a:t>
            </a:r>
            <a:r>
              <a:rPr kumimoji="1" lang="en-US" altLang="ko-KR" sz="1800" b="0" i="0" u="none" strike="noStrike" kern="1200" cap="none" spc="0" normalizeH="0" baseline="0" noProof="0" dirty="0" smtClean="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rPr>
              <a:t>(VMs, BM, …)</a:t>
            </a:r>
            <a:endParaRPr kumimoji="1" lang="ko-KR" altLang="en-US" sz="2400" b="0" i="0" u="none" strike="noStrike" kern="1200" cap="none" spc="0" normalizeH="0" baseline="0" noProof="0" dirty="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8" name="TextBox 57"/>
          <p:cNvSpPr txBox="1"/>
          <p:nvPr/>
        </p:nvSpPr>
        <p:spPr>
          <a:xfrm>
            <a:off x="4723038" y="5822987"/>
            <a:ext cx="3129190"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rPr>
              <a:t>Containers</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dirty="0"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rPr>
              <a:t>(Docker, Singularity, LXD, …)</a:t>
            </a:r>
            <a:endParaRPr kumimoji="1" lang="ko-KR" altLang="en-US" sz="1800" b="0" i="0" u="none" strike="noStrike" kern="1200" cap="none" spc="0" normalizeH="0" baseline="0" noProof="0" dirty="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9" name="TextBox 58"/>
          <p:cNvSpPr txBox="1"/>
          <p:nvPr/>
        </p:nvSpPr>
        <p:spPr>
          <a:xfrm>
            <a:off x="7592010" y="4102915"/>
            <a:ext cx="1449436"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err="1"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rPr>
              <a:t>Serverless</a:t>
            </a:r>
            <a:endParaRPr kumimoji="1" lang="en-US" altLang="ko-KR" sz="2400" b="0" i="0" u="none" strike="noStrike" kern="1200" cap="none" spc="0" normalizeH="0" baseline="0" noProof="0" dirty="0"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dirty="0"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rPr>
              <a:t>(functions)</a:t>
            </a:r>
            <a:endParaRPr kumimoji="1" lang="ko-KR" altLang="en-US" sz="1800" b="0" i="0" u="none" strike="noStrike" kern="1200" cap="none" spc="0" normalizeH="0" baseline="0" noProof="0" dirty="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5" name="줄무늬가 있는 오른쪽 화살표 54"/>
          <p:cNvSpPr/>
          <p:nvPr/>
        </p:nvSpPr>
        <p:spPr>
          <a:xfrm rot="2621760">
            <a:off x="1693837" y="3843732"/>
            <a:ext cx="529148" cy="843803"/>
          </a:xfrm>
          <a:prstGeom prst="stripedRightArrow">
            <a:avLst>
              <a:gd name="adj1" fmla="val 52288"/>
              <a:gd name="adj2" fmla="val 50736"/>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1" name="줄무늬가 있는 오른쪽 화살표 60"/>
          <p:cNvSpPr/>
          <p:nvPr/>
        </p:nvSpPr>
        <p:spPr>
          <a:xfrm rot="18368851">
            <a:off x="3583816" y="3838692"/>
            <a:ext cx="529148" cy="843803"/>
          </a:xfrm>
          <a:prstGeom prst="stripedRightArrow">
            <a:avLst>
              <a:gd name="adj1" fmla="val 52288"/>
              <a:gd name="adj2" fmla="val 50736"/>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2" name="줄무늬가 있는 오른쪽 화살표 61"/>
          <p:cNvSpPr/>
          <p:nvPr/>
        </p:nvSpPr>
        <p:spPr>
          <a:xfrm rot="2621760">
            <a:off x="5250645" y="3846791"/>
            <a:ext cx="529148" cy="843803"/>
          </a:xfrm>
          <a:prstGeom prst="stripedRightArrow">
            <a:avLst>
              <a:gd name="adj1" fmla="val 52288"/>
              <a:gd name="adj2" fmla="val 50736"/>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3" name="줄무늬가 있는 오른쪽 화살표 62"/>
          <p:cNvSpPr/>
          <p:nvPr/>
        </p:nvSpPr>
        <p:spPr>
          <a:xfrm rot="1635135">
            <a:off x="6899038" y="3079869"/>
            <a:ext cx="529148" cy="843803"/>
          </a:xfrm>
          <a:prstGeom prst="stripedRightArrow">
            <a:avLst>
              <a:gd name="adj1" fmla="val 52288"/>
              <a:gd name="adj2" fmla="val 50736"/>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nvGrpSpPr>
          <p:cNvPr id="64" name="그룹 63"/>
          <p:cNvGrpSpPr/>
          <p:nvPr/>
        </p:nvGrpSpPr>
        <p:grpSpPr>
          <a:xfrm>
            <a:off x="8029401" y="3019020"/>
            <a:ext cx="287327" cy="705402"/>
            <a:chOff x="5437302" y="4563988"/>
            <a:chExt cx="700103" cy="1131540"/>
          </a:xfrm>
        </p:grpSpPr>
        <p:sp>
          <p:nvSpPr>
            <p:cNvPr id="65" name="정육면체 64"/>
            <p:cNvSpPr/>
            <p:nvPr/>
          </p:nvSpPr>
          <p:spPr>
            <a:xfrm>
              <a:off x="5437302" y="4563988"/>
              <a:ext cx="329119" cy="1097260"/>
            </a:xfrm>
            <a:prstGeom prst="cube">
              <a:avLst>
                <a:gd name="adj" fmla="val 70451"/>
              </a:avLst>
            </a:prstGeom>
            <a:solidFill>
              <a:schemeClr val="bg1"/>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6" name="정육면체 65"/>
            <p:cNvSpPr/>
            <p:nvPr/>
          </p:nvSpPr>
          <p:spPr>
            <a:xfrm>
              <a:off x="5611032" y="4581128"/>
              <a:ext cx="329119" cy="1097260"/>
            </a:xfrm>
            <a:prstGeom prst="cube">
              <a:avLst>
                <a:gd name="adj" fmla="val 67309"/>
              </a:avLst>
            </a:prstGeom>
            <a:solidFill>
              <a:schemeClr val="bg1"/>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7" name="정육면체 66"/>
            <p:cNvSpPr/>
            <p:nvPr/>
          </p:nvSpPr>
          <p:spPr>
            <a:xfrm>
              <a:off x="5808286" y="4598268"/>
              <a:ext cx="329119" cy="1097260"/>
            </a:xfrm>
            <a:prstGeom prst="cube">
              <a:avLst>
                <a:gd name="adj" fmla="val 73593"/>
              </a:avLst>
            </a:prstGeom>
            <a:solidFill>
              <a:schemeClr val="bg1"/>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grpSp>
        <p:nvGrpSpPr>
          <p:cNvPr id="60" name="그룹 59"/>
          <p:cNvGrpSpPr/>
          <p:nvPr/>
        </p:nvGrpSpPr>
        <p:grpSpPr>
          <a:xfrm>
            <a:off x="7910806" y="6350805"/>
            <a:ext cx="1009736" cy="228517"/>
            <a:chOff x="7769274" y="6021288"/>
            <a:chExt cx="1771278" cy="461665"/>
          </a:xfrm>
        </p:grpSpPr>
        <p:sp>
          <p:nvSpPr>
            <p:cNvPr id="68" name="TextBox 67"/>
            <p:cNvSpPr txBox="1"/>
            <p:nvPr/>
          </p:nvSpPr>
          <p:spPr>
            <a:xfrm>
              <a:off x="7769274" y="6021288"/>
              <a:ext cx="1771278" cy="461665"/>
            </a:xfrm>
            <a:prstGeom prst="rect">
              <a:avLst/>
            </a:prstGeom>
            <a:noFill/>
            <a:ln w="28575">
              <a:solidFill>
                <a:srgbClr val="FF0000"/>
              </a:solidFill>
            </a:ln>
          </p:spPr>
          <p:txBody>
            <a:bodyPr wrap="none" rtlCol="0">
              <a:no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8244" name="Picture 4" descr="unikernel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5098" y="6074074"/>
              <a:ext cx="1642716" cy="307892"/>
            </a:xfrm>
            <a:prstGeom prst="rect">
              <a:avLst/>
            </a:prstGeom>
            <a:noFill/>
            <a:extLst>
              <a:ext uri="{909E8E84-426E-40DD-AFC4-6F175D3DCCD1}">
                <a14:hiddenFill xmlns:a14="http://schemas.microsoft.com/office/drawing/2010/main">
                  <a:solidFill>
                    <a:srgbClr val="FFFFFF"/>
                  </a:solidFill>
                </a14:hiddenFill>
              </a:ext>
            </a:extLst>
          </p:spPr>
        </p:pic>
      </p:grpSp>
      <p:pic>
        <p:nvPicPr>
          <p:cNvPr id="138246" name="Picture 6" descr="http://unikernel.org/images/noun_153314_c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1210" y="5800071"/>
            <a:ext cx="376014" cy="478486"/>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직선 화살표 연결선 69"/>
          <p:cNvCxnSpPr/>
          <p:nvPr/>
        </p:nvCxnSpPr>
        <p:spPr>
          <a:xfrm>
            <a:off x="683568" y="1833589"/>
            <a:ext cx="7814531" cy="112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31734" y="1222569"/>
            <a:ext cx="2261195"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Monolithic Apps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76" name="TextBox 75"/>
          <p:cNvSpPr txBox="1"/>
          <p:nvPr/>
        </p:nvSpPr>
        <p:spPr>
          <a:xfrm>
            <a:off x="2720551" y="1222569"/>
            <a:ext cx="162961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N-tier Apps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77" name="TextBox 76"/>
          <p:cNvSpPr txBox="1"/>
          <p:nvPr/>
        </p:nvSpPr>
        <p:spPr>
          <a:xfrm>
            <a:off x="4959923" y="1222569"/>
            <a:ext cx="202972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Micro-services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78" name="TextBox 77"/>
          <p:cNvSpPr txBox="1"/>
          <p:nvPr/>
        </p:nvSpPr>
        <p:spPr>
          <a:xfrm>
            <a:off x="7019725" y="1222569"/>
            <a:ext cx="194476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Nano-services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grpSp>
        <p:nvGrpSpPr>
          <p:cNvPr id="53" name="그룹 52"/>
          <p:cNvGrpSpPr/>
          <p:nvPr/>
        </p:nvGrpSpPr>
        <p:grpSpPr>
          <a:xfrm>
            <a:off x="8475283" y="2864048"/>
            <a:ext cx="287327" cy="705402"/>
            <a:chOff x="5437302" y="4563988"/>
            <a:chExt cx="700103" cy="1131540"/>
          </a:xfrm>
        </p:grpSpPr>
        <p:sp>
          <p:nvSpPr>
            <p:cNvPr id="54" name="정육면체 53"/>
            <p:cNvSpPr/>
            <p:nvPr/>
          </p:nvSpPr>
          <p:spPr>
            <a:xfrm>
              <a:off x="5437302" y="4563988"/>
              <a:ext cx="329119" cy="1097260"/>
            </a:xfrm>
            <a:prstGeom prst="cube">
              <a:avLst>
                <a:gd name="adj" fmla="val 70451"/>
              </a:avLst>
            </a:prstGeom>
            <a:solidFill>
              <a:schemeClr val="bg1"/>
            </a:solidFill>
            <a:ln>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9" name="정육면체 68"/>
            <p:cNvSpPr/>
            <p:nvPr/>
          </p:nvSpPr>
          <p:spPr>
            <a:xfrm>
              <a:off x="5611032" y="4581128"/>
              <a:ext cx="329119" cy="1097260"/>
            </a:xfrm>
            <a:prstGeom prst="cube">
              <a:avLst>
                <a:gd name="adj" fmla="val 67309"/>
              </a:avLst>
            </a:prstGeom>
            <a:solidFill>
              <a:schemeClr val="bg1"/>
            </a:solidFill>
            <a:ln>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71" name="정육면체 70"/>
            <p:cNvSpPr/>
            <p:nvPr/>
          </p:nvSpPr>
          <p:spPr>
            <a:xfrm>
              <a:off x="5808286" y="4598268"/>
              <a:ext cx="329119" cy="1097260"/>
            </a:xfrm>
            <a:prstGeom prst="cube">
              <a:avLst>
                <a:gd name="adj" fmla="val 73593"/>
              </a:avLst>
            </a:prstGeom>
            <a:solidFill>
              <a:schemeClr val="bg1"/>
            </a:solidFill>
            <a:ln>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sp>
        <p:nvSpPr>
          <p:cNvPr id="3" name="TextBox 2"/>
          <p:cNvSpPr txBox="1"/>
          <p:nvPr/>
        </p:nvSpPr>
        <p:spPr>
          <a:xfrm>
            <a:off x="5244229" y="3615701"/>
            <a:ext cx="3036409" cy="707886"/>
          </a:xfrm>
          <a:prstGeom prst="rect">
            <a:avLst/>
          </a:prstGeom>
          <a:noFill/>
        </p:spPr>
        <p:txBody>
          <a:bodyPr wrap="none" rtlCol="0">
            <a:spAutoFit/>
          </a:bodyPr>
          <a:lstStyle/>
          <a:p>
            <a:r>
              <a:rPr lang="en-US" altLang="ko-KR" sz="4000" b="1" dirty="0" smtClean="0">
                <a:solidFill>
                  <a:srgbClr val="FF0000"/>
                </a:solidFill>
              </a:rPr>
              <a:t>Cloud-native</a:t>
            </a:r>
            <a:endParaRPr lang="ko-KR" altLang="en-US" sz="4000" b="1" dirty="0">
              <a:solidFill>
                <a:srgbClr val="FF0000"/>
              </a:solidFill>
            </a:endParaRPr>
          </a:p>
        </p:txBody>
      </p:sp>
    </p:spTree>
    <p:extLst>
      <p:ext uri="{BB962C8B-B14F-4D97-AF65-F5344CB8AC3E}">
        <p14:creationId xmlns:p14="http://schemas.microsoft.com/office/powerpoint/2010/main" val="414036125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슬라이드 번호 개체 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l" eaLnBrk="1" latinLnBrk="0" hangingPunct="1">
              <a:spcBef>
                <a:spcPct val="0"/>
              </a:spcBef>
              <a:buFontTx/>
              <a:buNone/>
            </a:pPr>
            <a:r>
              <a:rPr lang="en-US" altLang="ko-KR" sz="1200">
                <a:solidFill>
                  <a:srgbClr val="898989"/>
                </a:solidFill>
                <a:latin typeface="Comic Sans MS" pitchFamily="66" charset="0"/>
                <a:ea typeface="굴림" pitchFamily="50" charset="-127"/>
              </a:rPr>
              <a:t>- </a:t>
            </a:r>
            <a:fld id="{EA826ECA-9EC1-40D0-BF7B-2CC52F7C1FB0}" type="slidenum">
              <a:rPr lang="en-US" altLang="ko-KR" sz="1200">
                <a:solidFill>
                  <a:srgbClr val="898989"/>
                </a:solidFill>
                <a:latin typeface="Comic Sans MS" pitchFamily="66" charset="0"/>
                <a:ea typeface="굴림" pitchFamily="50" charset="-127"/>
              </a:rPr>
              <a:pPr algn="l" eaLnBrk="1" latinLnBrk="0" hangingPunct="1">
                <a:spcBef>
                  <a:spcPct val="0"/>
                </a:spcBef>
                <a:buFontTx/>
                <a:buNone/>
              </a:pPr>
              <a:t>106</a:t>
            </a:fld>
            <a:r>
              <a:rPr lang="en-US" altLang="ko-KR" sz="1200">
                <a:solidFill>
                  <a:srgbClr val="898989"/>
                </a:solidFill>
                <a:latin typeface="Comic Sans MS" pitchFamily="66" charset="0"/>
                <a:ea typeface="굴림" pitchFamily="50" charset="-127"/>
              </a:rPr>
              <a:t> -</a:t>
            </a:r>
          </a:p>
        </p:txBody>
      </p:sp>
      <p:pic>
        <p:nvPicPr>
          <p:cNvPr id="118787" name="Picture 3" descr="C:\Users\jongwon\AppData\Local\Microsoft\Windows\Temporary Internet Files\Content.IE5\O3TQ1H9X\MC90038419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313" y="1341438"/>
            <a:ext cx="3529012" cy="4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95852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막힌 원호 34"/>
          <p:cNvSpPr/>
          <p:nvPr/>
        </p:nvSpPr>
        <p:spPr>
          <a:xfrm rot="18707922">
            <a:off x="6760649" y="4365481"/>
            <a:ext cx="1483109" cy="1557467"/>
          </a:xfrm>
          <a:prstGeom prst="blockArc">
            <a:avLst>
              <a:gd name="adj1" fmla="val 12143901"/>
              <a:gd name="adj2" fmla="val 2"/>
              <a:gd name="adj3" fmla="val 819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latinLnBrk="1" hangingPunct="1">
              <a:spcBef>
                <a:spcPts val="0"/>
              </a:spcBef>
              <a:spcAft>
                <a:spcPts val="0"/>
              </a:spcAft>
            </a:pPr>
            <a:endParaRPr lang="ko-KR" altLang="en-US" sz="1350">
              <a:solidFill>
                <a:prstClr val="black"/>
              </a:solidFill>
              <a:latin typeface="맑은 고딕" panose="020F0502020204030204"/>
              <a:ea typeface="맑은 고딕" panose="020B0503020000020004" pitchFamily="50" charset="-127"/>
            </a:endParaRPr>
          </a:p>
        </p:txBody>
      </p:sp>
      <p:grpSp>
        <p:nvGrpSpPr>
          <p:cNvPr id="3" name="그룹 2"/>
          <p:cNvGrpSpPr/>
          <p:nvPr/>
        </p:nvGrpSpPr>
        <p:grpSpPr>
          <a:xfrm>
            <a:off x="371425" y="2562013"/>
            <a:ext cx="8400387" cy="3156955"/>
            <a:chOff x="1196220" y="3260149"/>
            <a:chExt cx="6886173" cy="2693599"/>
          </a:xfrm>
        </p:grpSpPr>
        <p:pic>
          <p:nvPicPr>
            <p:cNvPr id="33823" name="그림 9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3185" y="3672183"/>
              <a:ext cx="577087" cy="38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5" name="직선 연결선 94"/>
            <p:cNvCxnSpPr>
              <a:stCxn id="33823" idx="2"/>
              <a:endCxn id="71" idx="1"/>
            </p:cNvCxnSpPr>
            <p:nvPr/>
          </p:nvCxnSpPr>
          <p:spPr bwMode="auto">
            <a:xfrm>
              <a:off x="1931729" y="4052873"/>
              <a:ext cx="406147" cy="22920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33" name="직선 연결선 132"/>
            <p:cNvCxnSpPr>
              <a:stCxn id="33820" idx="3"/>
              <a:endCxn id="71" idx="1"/>
            </p:cNvCxnSpPr>
            <p:nvPr/>
          </p:nvCxnSpPr>
          <p:spPr bwMode="auto">
            <a:xfrm flipV="1">
              <a:off x="2040374" y="4282079"/>
              <a:ext cx="297502" cy="6579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3798" name="그림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4583" y="4960633"/>
              <a:ext cx="457200" cy="49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5" name="직선 연결선 104"/>
            <p:cNvCxnSpPr>
              <a:stCxn id="33798" idx="3"/>
              <a:endCxn id="78" idx="1"/>
            </p:cNvCxnSpPr>
            <p:nvPr/>
          </p:nvCxnSpPr>
          <p:spPr>
            <a:xfrm flipV="1">
              <a:off x="1871785" y="5139352"/>
              <a:ext cx="411278" cy="6833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a:stCxn id="85" idx="1"/>
              <a:endCxn id="79" idx="3"/>
            </p:cNvCxnSpPr>
            <p:nvPr/>
          </p:nvCxnSpPr>
          <p:spPr>
            <a:xfrm flipH="1">
              <a:off x="2735051" y="4288422"/>
              <a:ext cx="893279" cy="824229"/>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3801" name="그림 10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220" y="4420763"/>
              <a:ext cx="683419" cy="46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8" name="직선 연결선 107"/>
            <p:cNvCxnSpPr>
              <a:stCxn id="33801" idx="3"/>
              <a:endCxn id="78" idx="1"/>
            </p:cNvCxnSpPr>
            <p:nvPr/>
          </p:nvCxnSpPr>
          <p:spPr>
            <a:xfrm>
              <a:off x="1879639" y="4655316"/>
              <a:ext cx="403424" cy="48403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33820" name="그림 13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1293" y="4183562"/>
              <a:ext cx="269081"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1" name="그림 13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8905" y="5466367"/>
              <a:ext cx="321469" cy="39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5" name="직선 연결선 134"/>
            <p:cNvCxnSpPr>
              <a:stCxn id="33821" idx="3"/>
              <a:endCxn id="78" idx="1"/>
            </p:cNvCxnSpPr>
            <p:nvPr/>
          </p:nvCxnSpPr>
          <p:spPr>
            <a:xfrm flipV="1">
              <a:off x="2040371" y="5139352"/>
              <a:ext cx="242690" cy="523468"/>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67" name="그룹 31"/>
            <p:cNvGrpSpPr>
              <a:grpSpLocks/>
            </p:cNvGrpSpPr>
            <p:nvPr/>
          </p:nvGrpSpPr>
          <p:grpSpPr bwMode="auto">
            <a:xfrm>
              <a:off x="2332269" y="3914271"/>
              <a:ext cx="511539" cy="594849"/>
              <a:chOff x="7166832" y="988295"/>
              <a:chExt cx="1955307" cy="2181449"/>
            </a:xfrm>
          </p:grpSpPr>
          <p:grpSp>
            <p:nvGrpSpPr>
              <p:cNvPr id="68" name="그룹 32"/>
              <p:cNvGrpSpPr>
                <a:grpSpLocks/>
              </p:cNvGrpSpPr>
              <p:nvPr/>
            </p:nvGrpSpPr>
            <p:grpSpPr bwMode="auto">
              <a:xfrm>
                <a:off x="7166832" y="1504498"/>
                <a:ext cx="1735257" cy="1665246"/>
                <a:chOff x="1335943" y="-1114859"/>
                <a:chExt cx="1872636" cy="1843960"/>
              </a:xfrm>
            </p:grpSpPr>
            <p:sp>
              <p:nvSpPr>
                <p:cNvPr id="70" name="TextBox 20"/>
                <p:cNvSpPr txBox="1">
                  <a:spLocks noChangeArrowheads="1"/>
                </p:cNvSpPr>
                <p:nvPr/>
              </p:nvSpPr>
              <p:spPr bwMode="auto">
                <a:xfrm>
                  <a:off x="1335943" y="-646880"/>
                  <a:ext cx="1872636" cy="121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defTabSz="685800" eaLnBrk="1" fontAlgn="auto" latinLnBrk="1" hangingPunct="1">
                    <a:spcBef>
                      <a:spcPct val="0"/>
                    </a:spcBef>
                    <a:spcAft>
                      <a:spcPts val="0"/>
                    </a:spcAft>
                    <a:buNone/>
                  </a:pPr>
                  <a:r>
                    <a:rPr lang="en-US" altLang="ko-KR" sz="1350" b="1" dirty="0" err="1">
                      <a:solidFill>
                        <a:prstClr val="black"/>
                      </a:solidFill>
                      <a:latin typeface="Times New Roman" panose="02020603050405020304" pitchFamily="18" charset="0"/>
                      <a:ea typeface="굴림" charset="-127"/>
                      <a:cs typeface="Times New Roman" panose="02020603050405020304" pitchFamily="18" charset="0"/>
                    </a:rPr>
                    <a:t>IoT</a:t>
                  </a:r>
                  <a:endParaRPr lang="ko-KR" altLang="en-US" sz="1350" b="1" dirty="0">
                    <a:solidFill>
                      <a:prstClr val="black"/>
                    </a:solidFill>
                    <a:latin typeface="Times New Roman" panose="02020603050405020304" pitchFamily="18" charset="0"/>
                    <a:ea typeface="굴림" charset="-127"/>
                    <a:cs typeface="Times New Roman" panose="02020603050405020304" pitchFamily="18" charset="0"/>
                  </a:endParaRPr>
                </a:p>
              </p:txBody>
            </p:sp>
            <p:pic>
              <p:nvPicPr>
                <p:cNvPr id="71"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9060" y="-1114859"/>
                  <a:ext cx="1841339" cy="184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9" name="그림 3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15338" y="988295"/>
                <a:ext cx="706801" cy="101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그룹 31"/>
            <p:cNvGrpSpPr>
              <a:grpSpLocks/>
            </p:cNvGrpSpPr>
            <p:nvPr/>
          </p:nvGrpSpPr>
          <p:grpSpPr bwMode="auto">
            <a:xfrm>
              <a:off x="2283061" y="4744846"/>
              <a:ext cx="511539" cy="594849"/>
              <a:chOff x="7166832" y="988295"/>
              <a:chExt cx="1955307" cy="2181449"/>
            </a:xfrm>
          </p:grpSpPr>
          <p:grpSp>
            <p:nvGrpSpPr>
              <p:cNvPr id="76" name="그룹 32"/>
              <p:cNvGrpSpPr>
                <a:grpSpLocks/>
              </p:cNvGrpSpPr>
              <p:nvPr/>
            </p:nvGrpSpPr>
            <p:grpSpPr bwMode="auto">
              <a:xfrm>
                <a:off x="7166832" y="1504498"/>
                <a:ext cx="1735257" cy="1665246"/>
                <a:chOff x="1335943" y="-1114859"/>
                <a:chExt cx="1872636" cy="1843960"/>
              </a:xfrm>
            </p:grpSpPr>
            <p:sp>
              <p:nvSpPr>
                <p:cNvPr id="78" name="TextBox 20"/>
                <p:cNvSpPr txBox="1">
                  <a:spLocks noChangeArrowheads="1"/>
                </p:cNvSpPr>
                <p:nvPr/>
              </p:nvSpPr>
              <p:spPr bwMode="auto">
                <a:xfrm>
                  <a:off x="1335943" y="-646880"/>
                  <a:ext cx="1872636" cy="121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defTabSz="685800" eaLnBrk="1" fontAlgn="auto" latinLnBrk="1" hangingPunct="1">
                    <a:spcBef>
                      <a:spcPct val="0"/>
                    </a:spcBef>
                    <a:spcAft>
                      <a:spcPts val="0"/>
                    </a:spcAft>
                    <a:buNone/>
                  </a:pPr>
                  <a:r>
                    <a:rPr lang="en-US" altLang="ko-KR" sz="1350" b="1" dirty="0" err="1">
                      <a:solidFill>
                        <a:prstClr val="black"/>
                      </a:solidFill>
                      <a:latin typeface="Times New Roman" panose="02020603050405020304" pitchFamily="18" charset="0"/>
                      <a:ea typeface="굴림" charset="-127"/>
                      <a:cs typeface="Times New Roman" panose="02020603050405020304" pitchFamily="18" charset="0"/>
                    </a:rPr>
                    <a:t>IoT</a:t>
                  </a:r>
                  <a:endParaRPr lang="ko-KR" altLang="en-US" sz="1350" b="1" dirty="0">
                    <a:solidFill>
                      <a:prstClr val="black"/>
                    </a:solidFill>
                    <a:latin typeface="Times New Roman" panose="02020603050405020304" pitchFamily="18" charset="0"/>
                    <a:ea typeface="굴림" charset="-127"/>
                    <a:cs typeface="Times New Roman" panose="02020603050405020304" pitchFamily="18" charset="0"/>
                  </a:endParaRPr>
                </a:p>
              </p:txBody>
            </p:sp>
            <p:pic>
              <p:nvPicPr>
                <p:cNvPr id="79"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9060" y="-1114859"/>
                  <a:ext cx="1841339" cy="184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7" name="그림 3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15338" y="988295"/>
                <a:ext cx="706801" cy="101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4" name="그룹 83"/>
            <p:cNvGrpSpPr/>
            <p:nvPr/>
          </p:nvGrpSpPr>
          <p:grpSpPr>
            <a:xfrm>
              <a:off x="3108478" y="3645027"/>
              <a:ext cx="1733552" cy="1396751"/>
              <a:chOff x="9268782" y="3279775"/>
              <a:chExt cx="2311402" cy="1862335"/>
            </a:xfrm>
          </p:grpSpPr>
          <p:pic>
            <p:nvPicPr>
              <p:cNvPr id="85"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61914" y="3568182"/>
                <a:ext cx="1039695" cy="113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32"/>
              <p:cNvSpPr/>
              <p:nvPr/>
            </p:nvSpPr>
            <p:spPr bwMode="auto">
              <a:xfrm>
                <a:off x="10258292" y="3279775"/>
                <a:ext cx="456777" cy="576814"/>
              </a:xfrm>
              <a:custGeom>
                <a:avLst/>
                <a:gdLst>
                  <a:gd name="connsiteX0" fmla="*/ 1588822 w 1589413"/>
                  <a:gd name="connsiteY0" fmla="*/ 1632271 h 1633443"/>
                  <a:gd name="connsiteX1" fmla="*/ 1589413 w 1589413"/>
                  <a:gd name="connsiteY1" fmla="*/ 1633443 h 1633443"/>
                  <a:gd name="connsiteX2" fmla="*/ 1587891 w 1589413"/>
                  <a:gd name="connsiteY2" fmla="*/ 1633443 h 1633443"/>
                  <a:gd name="connsiteX3" fmla="*/ 491595 w 1589413"/>
                  <a:gd name="connsiteY3" fmla="*/ 1144979 h 1633443"/>
                  <a:gd name="connsiteX4" fmla="*/ 390804 w 1589413"/>
                  <a:gd name="connsiteY4" fmla="*/ 1279026 h 1633443"/>
                  <a:gd name="connsiteX5" fmla="*/ 1142040 w 1589413"/>
                  <a:gd name="connsiteY5" fmla="*/ 1279026 h 1633443"/>
                  <a:gd name="connsiteX6" fmla="*/ 1041249 w 1589413"/>
                  <a:gd name="connsiteY6" fmla="*/ 1144979 h 1633443"/>
                  <a:gd name="connsiteX7" fmla="*/ 614770 w 1589413"/>
                  <a:gd name="connsiteY7" fmla="*/ 877182 h 1633443"/>
                  <a:gd name="connsiteX8" fmla="*/ 548162 w 1589413"/>
                  <a:gd name="connsiteY8" fmla="*/ 1030192 h 1633443"/>
                  <a:gd name="connsiteX9" fmla="*/ 984681 w 1589413"/>
                  <a:gd name="connsiteY9" fmla="*/ 1030192 h 1633443"/>
                  <a:gd name="connsiteX10" fmla="*/ 918073 w 1589413"/>
                  <a:gd name="connsiteY10" fmla="*/ 877182 h 1633443"/>
                  <a:gd name="connsiteX11" fmla="*/ 765548 w 1589413"/>
                  <a:gd name="connsiteY11" fmla="*/ 406816 h 1633443"/>
                  <a:gd name="connsiteX12" fmla="*/ 660582 w 1589413"/>
                  <a:gd name="connsiteY12" fmla="*/ 780612 h 1633443"/>
                  <a:gd name="connsiteX13" fmla="*/ 870513 w 1589413"/>
                  <a:gd name="connsiteY13" fmla="*/ 780612 h 1633443"/>
                  <a:gd name="connsiteX14" fmla="*/ 783477 w 1589413"/>
                  <a:gd name="connsiteY14" fmla="*/ 0 h 1633443"/>
                  <a:gd name="connsiteX15" fmla="*/ 965239 w 1589413"/>
                  <a:gd name="connsiteY15" fmla="*/ 181762 h 1633443"/>
                  <a:gd name="connsiteX16" fmla="*/ 912002 w 1589413"/>
                  <a:gd name="connsiteY16" fmla="*/ 310287 h 1633443"/>
                  <a:gd name="connsiteX17" fmla="*/ 857007 w 1589413"/>
                  <a:gd name="connsiteY17" fmla="*/ 347366 h 1633443"/>
                  <a:gd name="connsiteX18" fmla="*/ 867982 w 1589413"/>
                  <a:gd name="connsiteY18" fmla="*/ 431846 h 1633443"/>
                  <a:gd name="connsiteX19" fmla="*/ 1071530 w 1589413"/>
                  <a:gd name="connsiteY19" fmla="*/ 952611 h 1633443"/>
                  <a:gd name="connsiteX20" fmla="*/ 1477726 w 1589413"/>
                  <a:gd name="connsiteY20" fmla="*/ 1466762 h 1633443"/>
                  <a:gd name="connsiteX21" fmla="*/ 1522292 w 1589413"/>
                  <a:gd name="connsiteY21" fmla="*/ 1500326 h 1633443"/>
                  <a:gd name="connsiteX22" fmla="*/ 1523915 w 1589413"/>
                  <a:gd name="connsiteY22" fmla="*/ 1503544 h 1633443"/>
                  <a:gd name="connsiteX23" fmla="*/ 1437808 w 1589413"/>
                  <a:gd name="connsiteY23" fmla="*/ 1612032 h 1633443"/>
                  <a:gd name="connsiteX24" fmla="*/ 1211637 w 1589413"/>
                  <a:gd name="connsiteY24" fmla="*/ 1373840 h 1633443"/>
                  <a:gd name="connsiteX25" fmla="*/ 319458 w 1589413"/>
                  <a:gd name="connsiteY25" fmla="*/ 1373840 h 1633443"/>
                  <a:gd name="connsiteX26" fmla="*/ 86206 w 1589413"/>
                  <a:gd name="connsiteY26" fmla="*/ 1619491 h 1633443"/>
                  <a:gd name="connsiteX27" fmla="*/ 0 w 1589413"/>
                  <a:gd name="connsiteY27" fmla="*/ 1531197 h 1633443"/>
                  <a:gd name="connsiteX28" fmla="*/ 4570 w 1589413"/>
                  <a:gd name="connsiteY28" fmla="*/ 1528494 h 1633443"/>
                  <a:gd name="connsiteX29" fmla="*/ 480001 w 1589413"/>
                  <a:gd name="connsiteY29" fmla="*/ 962200 h 1633443"/>
                  <a:gd name="connsiteX30" fmla="*/ 683551 w 1589413"/>
                  <a:gd name="connsiteY30" fmla="*/ 441435 h 1633443"/>
                  <a:gd name="connsiteX31" fmla="*/ 696914 w 1589413"/>
                  <a:gd name="connsiteY31" fmla="*/ 338579 h 1633443"/>
                  <a:gd name="connsiteX32" fmla="*/ 654952 w 1589413"/>
                  <a:gd name="connsiteY32" fmla="*/ 310287 h 1633443"/>
                  <a:gd name="connsiteX33" fmla="*/ 601715 w 1589413"/>
                  <a:gd name="connsiteY33" fmla="*/ 181762 h 1633443"/>
                  <a:gd name="connsiteX34" fmla="*/ 783477 w 1589413"/>
                  <a:gd name="connsiteY34" fmla="*/ 0 h 163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89413" h="1633443">
                    <a:moveTo>
                      <a:pt x="1588822" y="1632271"/>
                    </a:moveTo>
                    <a:lnTo>
                      <a:pt x="1589413" y="1633443"/>
                    </a:lnTo>
                    <a:lnTo>
                      <a:pt x="1587891" y="1633443"/>
                    </a:lnTo>
                    <a:close/>
                    <a:moveTo>
                      <a:pt x="491595" y="1144979"/>
                    </a:moveTo>
                    <a:lnTo>
                      <a:pt x="390804" y="1279026"/>
                    </a:lnTo>
                    <a:lnTo>
                      <a:pt x="1142040" y="1279026"/>
                    </a:lnTo>
                    <a:lnTo>
                      <a:pt x="1041249" y="1144979"/>
                    </a:lnTo>
                    <a:close/>
                    <a:moveTo>
                      <a:pt x="614770" y="877182"/>
                    </a:moveTo>
                    <a:lnTo>
                      <a:pt x="548162" y="1030192"/>
                    </a:lnTo>
                    <a:lnTo>
                      <a:pt x="984681" y="1030192"/>
                    </a:lnTo>
                    <a:lnTo>
                      <a:pt x="918073" y="877182"/>
                    </a:lnTo>
                    <a:close/>
                    <a:moveTo>
                      <a:pt x="765548" y="406816"/>
                    </a:moveTo>
                    <a:lnTo>
                      <a:pt x="660582" y="780612"/>
                    </a:lnTo>
                    <a:lnTo>
                      <a:pt x="870513" y="780612"/>
                    </a:lnTo>
                    <a:close/>
                    <a:moveTo>
                      <a:pt x="783477" y="0"/>
                    </a:moveTo>
                    <a:cubicBezTo>
                      <a:pt x="883861" y="0"/>
                      <a:pt x="965239" y="81378"/>
                      <a:pt x="965239" y="181762"/>
                    </a:cubicBezTo>
                    <a:cubicBezTo>
                      <a:pt x="965239" y="231954"/>
                      <a:pt x="944895" y="277394"/>
                      <a:pt x="912002" y="310287"/>
                    </a:cubicBezTo>
                    <a:lnTo>
                      <a:pt x="857007" y="347366"/>
                    </a:lnTo>
                    <a:lnTo>
                      <a:pt x="867982" y="431846"/>
                    </a:lnTo>
                    <a:cubicBezTo>
                      <a:pt x="899613" y="586569"/>
                      <a:pt x="969259" y="769243"/>
                      <a:pt x="1071530" y="952611"/>
                    </a:cubicBezTo>
                    <a:cubicBezTo>
                      <a:pt x="1190766" y="1166397"/>
                      <a:pt x="1337760" y="1350733"/>
                      <a:pt x="1477726" y="1466762"/>
                    </a:cubicBezTo>
                    <a:lnTo>
                      <a:pt x="1522292" y="1500326"/>
                    </a:lnTo>
                    <a:lnTo>
                      <a:pt x="1523915" y="1503544"/>
                    </a:lnTo>
                    <a:lnTo>
                      <a:pt x="1437808" y="1612032"/>
                    </a:lnTo>
                    <a:lnTo>
                      <a:pt x="1211637" y="1373840"/>
                    </a:lnTo>
                    <a:lnTo>
                      <a:pt x="319458" y="1373840"/>
                    </a:lnTo>
                    <a:lnTo>
                      <a:pt x="86206" y="1619491"/>
                    </a:lnTo>
                    <a:lnTo>
                      <a:pt x="0" y="1531197"/>
                    </a:lnTo>
                    <a:lnTo>
                      <a:pt x="4570" y="1528494"/>
                    </a:lnTo>
                    <a:cubicBezTo>
                      <a:pt x="164002" y="1420949"/>
                      <a:pt x="340892" y="1211618"/>
                      <a:pt x="480001" y="962200"/>
                    </a:cubicBezTo>
                    <a:cubicBezTo>
                      <a:pt x="582273" y="778832"/>
                      <a:pt x="651920" y="596158"/>
                      <a:pt x="683551" y="441435"/>
                    </a:cubicBezTo>
                    <a:lnTo>
                      <a:pt x="696914" y="338579"/>
                    </a:lnTo>
                    <a:lnTo>
                      <a:pt x="654952" y="310287"/>
                    </a:lnTo>
                    <a:cubicBezTo>
                      <a:pt x="622060" y="277394"/>
                      <a:pt x="601715" y="231954"/>
                      <a:pt x="601715" y="181762"/>
                    </a:cubicBezTo>
                    <a:cubicBezTo>
                      <a:pt x="601715" y="81378"/>
                      <a:pt x="683093" y="0"/>
                      <a:pt x="783477" y="0"/>
                    </a:cubicBezTo>
                    <a:close/>
                  </a:path>
                </a:pathLst>
              </a:custGeom>
              <a:solidFill>
                <a:srgbClr val="004280"/>
              </a:solid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white"/>
                  </a:solidFill>
                  <a:latin typeface="Intel Clear"/>
                </a:endParaRPr>
              </a:p>
            </p:txBody>
          </p:sp>
          <p:grpSp>
            <p:nvGrpSpPr>
              <p:cNvPr id="87" name="Group 33"/>
              <p:cNvGrpSpPr/>
              <p:nvPr/>
            </p:nvGrpSpPr>
            <p:grpSpPr bwMode="auto">
              <a:xfrm>
                <a:off x="10246711" y="3288818"/>
                <a:ext cx="470930" cy="212190"/>
                <a:chOff x="6834620" y="4093386"/>
                <a:chExt cx="1635557" cy="601546"/>
              </a:xfrm>
              <a:solidFill>
                <a:srgbClr val="FFDA00"/>
              </a:solidFill>
            </p:grpSpPr>
            <p:grpSp>
              <p:nvGrpSpPr>
                <p:cNvPr id="89" name="Group 34"/>
                <p:cNvGrpSpPr/>
                <p:nvPr/>
              </p:nvGrpSpPr>
              <p:grpSpPr>
                <a:xfrm rot="16200000">
                  <a:off x="6873938" y="4054069"/>
                  <a:ext cx="601544" cy="680180"/>
                  <a:chOff x="4612705" y="4384936"/>
                  <a:chExt cx="481011" cy="543890"/>
                </a:xfrm>
                <a:grpFill/>
              </p:grpSpPr>
              <p:sp>
                <p:nvSpPr>
                  <p:cNvPr id="96" name="Freeform 40"/>
                  <p:cNvSpPr/>
                  <p:nvPr/>
                </p:nvSpPr>
                <p:spPr>
                  <a:xfrm rot="8251296">
                    <a:off x="4612705" y="4384936"/>
                    <a:ext cx="481011" cy="444379"/>
                  </a:xfrm>
                  <a:custGeom>
                    <a:avLst/>
                    <a:gdLst>
                      <a:gd name="connsiteX0" fmla="*/ 148230 w 481011"/>
                      <a:gd name="connsiteY0" fmla="*/ 332794 h 444379"/>
                      <a:gd name="connsiteX1" fmla="*/ 506 w 481011"/>
                      <a:gd name="connsiteY1" fmla="*/ 0 h 444379"/>
                      <a:gd name="connsiteX2" fmla="*/ 48194 w 481011"/>
                      <a:gd name="connsiteY2" fmla="*/ 2083 h 444379"/>
                      <a:gd name="connsiteX3" fmla="*/ 51097 w 481011"/>
                      <a:gd name="connsiteY3" fmla="*/ 44761 h 444379"/>
                      <a:gd name="connsiteX4" fmla="*/ 192488 w 481011"/>
                      <a:gd name="connsiteY4" fmla="*/ 284458 h 444379"/>
                      <a:gd name="connsiteX5" fmla="*/ 434316 w 481011"/>
                      <a:gd name="connsiteY5" fmla="*/ 391442 h 444379"/>
                      <a:gd name="connsiteX6" fmla="*/ 478179 w 481011"/>
                      <a:gd name="connsiteY6" fmla="*/ 393383 h 444379"/>
                      <a:gd name="connsiteX7" fmla="*/ 481011 w 481011"/>
                      <a:gd name="connsiteY7" fmla="*/ 443803 h 444379"/>
                      <a:gd name="connsiteX8" fmla="*/ 148230 w 481011"/>
                      <a:gd name="connsiteY8" fmla="*/ 332794 h 44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011" h="444379">
                        <a:moveTo>
                          <a:pt x="148230" y="332794"/>
                        </a:moveTo>
                        <a:cubicBezTo>
                          <a:pt x="48248" y="247698"/>
                          <a:pt x="-5869" y="125782"/>
                          <a:pt x="506" y="0"/>
                        </a:cubicBezTo>
                        <a:lnTo>
                          <a:pt x="48194" y="2083"/>
                        </a:lnTo>
                        <a:lnTo>
                          <a:pt x="51097" y="44761"/>
                        </a:lnTo>
                        <a:cubicBezTo>
                          <a:pt x="68315" y="136103"/>
                          <a:pt x="117502" y="220636"/>
                          <a:pt x="192488" y="284458"/>
                        </a:cubicBezTo>
                        <a:cubicBezTo>
                          <a:pt x="260288" y="342163"/>
                          <a:pt x="344685" y="379088"/>
                          <a:pt x="434316" y="391442"/>
                        </a:cubicBezTo>
                        <a:lnTo>
                          <a:pt x="478179" y="393383"/>
                        </a:lnTo>
                        <a:lnTo>
                          <a:pt x="481011" y="443803"/>
                        </a:lnTo>
                        <a:cubicBezTo>
                          <a:pt x="358536" y="449732"/>
                          <a:pt x="238629" y="409734"/>
                          <a:pt x="148230" y="332794"/>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97" name="Freeform 41"/>
                  <p:cNvSpPr/>
                  <p:nvPr/>
                </p:nvSpPr>
                <p:spPr>
                  <a:xfrm rot="8251296">
                    <a:off x="4662527" y="4504008"/>
                    <a:ext cx="381440" cy="355356"/>
                  </a:xfrm>
                  <a:custGeom>
                    <a:avLst/>
                    <a:gdLst>
                      <a:gd name="connsiteX0" fmla="*/ 116263 w 381440"/>
                      <a:gd name="connsiteY0" fmla="*/ 265029 h 355357"/>
                      <a:gd name="connsiteX1" fmla="*/ 393 w 381440"/>
                      <a:gd name="connsiteY1" fmla="*/ 0 h 355357"/>
                      <a:gd name="connsiteX2" fmla="*/ 49647 w 381440"/>
                      <a:gd name="connsiteY2" fmla="*/ 2152 h 355357"/>
                      <a:gd name="connsiteX3" fmla="*/ 50645 w 381440"/>
                      <a:gd name="connsiteY3" fmla="*/ 17012 h 355357"/>
                      <a:gd name="connsiteX4" fmla="*/ 161541 w 381440"/>
                      <a:gd name="connsiteY4" fmla="*/ 207995 h 355357"/>
                      <a:gd name="connsiteX5" fmla="*/ 354160 w 381440"/>
                      <a:gd name="connsiteY5" fmla="*/ 294602 h 355357"/>
                      <a:gd name="connsiteX6" fmla="*/ 378114 w 381440"/>
                      <a:gd name="connsiteY6" fmla="*/ 295676 h 355357"/>
                      <a:gd name="connsiteX7" fmla="*/ 381440 w 381440"/>
                      <a:gd name="connsiteY7" fmla="*/ 354888 h 355357"/>
                      <a:gd name="connsiteX8" fmla="*/ 116263 w 381440"/>
                      <a:gd name="connsiteY8" fmla="*/ 265029 h 3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440" h="355357">
                        <a:moveTo>
                          <a:pt x="116263" y="265029"/>
                        </a:moveTo>
                        <a:cubicBezTo>
                          <a:pt x="37819" y="197017"/>
                          <a:pt x="-4584" y="100030"/>
                          <a:pt x="393" y="0"/>
                        </a:cubicBezTo>
                        <a:lnTo>
                          <a:pt x="49647" y="2152"/>
                        </a:lnTo>
                        <a:lnTo>
                          <a:pt x="50645" y="17012"/>
                        </a:lnTo>
                        <a:cubicBezTo>
                          <a:pt x="64149" y="89678"/>
                          <a:pt x="102708" y="156985"/>
                          <a:pt x="161541" y="207995"/>
                        </a:cubicBezTo>
                        <a:cubicBezTo>
                          <a:pt x="215407" y="254695"/>
                          <a:pt x="282671" y="284601"/>
                          <a:pt x="354160" y="294602"/>
                        </a:cubicBezTo>
                        <a:lnTo>
                          <a:pt x="378114" y="295676"/>
                        </a:lnTo>
                        <a:lnTo>
                          <a:pt x="381440" y="354888"/>
                        </a:lnTo>
                        <a:cubicBezTo>
                          <a:pt x="283725" y="359707"/>
                          <a:pt x="188083" y="327297"/>
                          <a:pt x="116263" y="265029"/>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98" name="Freeform 42"/>
                  <p:cNvSpPr/>
                  <p:nvPr/>
                </p:nvSpPr>
                <p:spPr>
                  <a:xfrm rot="8251296">
                    <a:off x="4710170" y="4624429"/>
                    <a:ext cx="286081" cy="266518"/>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100" name="Freeform 43"/>
                  <p:cNvSpPr/>
                  <p:nvPr/>
                </p:nvSpPr>
                <p:spPr>
                  <a:xfrm rot="8251296">
                    <a:off x="4756840" y="4749265"/>
                    <a:ext cx="192741" cy="179561"/>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grpSp>
            <p:grpSp>
              <p:nvGrpSpPr>
                <p:cNvPr id="90" name="Group 35"/>
                <p:cNvGrpSpPr/>
                <p:nvPr/>
              </p:nvGrpSpPr>
              <p:grpSpPr>
                <a:xfrm rot="5400000">
                  <a:off x="7829314" y="4054069"/>
                  <a:ext cx="601546" cy="680180"/>
                  <a:chOff x="4612705" y="4384936"/>
                  <a:chExt cx="481011" cy="543890"/>
                </a:xfrm>
                <a:grpFill/>
              </p:grpSpPr>
              <p:sp>
                <p:nvSpPr>
                  <p:cNvPr id="91" name="Freeform 36"/>
                  <p:cNvSpPr/>
                  <p:nvPr/>
                </p:nvSpPr>
                <p:spPr>
                  <a:xfrm rot="8251296">
                    <a:off x="4612705" y="4384936"/>
                    <a:ext cx="481011" cy="444379"/>
                  </a:xfrm>
                  <a:custGeom>
                    <a:avLst/>
                    <a:gdLst>
                      <a:gd name="connsiteX0" fmla="*/ 148230 w 481011"/>
                      <a:gd name="connsiteY0" fmla="*/ 332794 h 444379"/>
                      <a:gd name="connsiteX1" fmla="*/ 506 w 481011"/>
                      <a:gd name="connsiteY1" fmla="*/ 0 h 444379"/>
                      <a:gd name="connsiteX2" fmla="*/ 48194 w 481011"/>
                      <a:gd name="connsiteY2" fmla="*/ 2083 h 444379"/>
                      <a:gd name="connsiteX3" fmla="*/ 51097 w 481011"/>
                      <a:gd name="connsiteY3" fmla="*/ 44761 h 444379"/>
                      <a:gd name="connsiteX4" fmla="*/ 192488 w 481011"/>
                      <a:gd name="connsiteY4" fmla="*/ 284458 h 444379"/>
                      <a:gd name="connsiteX5" fmla="*/ 434316 w 481011"/>
                      <a:gd name="connsiteY5" fmla="*/ 391442 h 444379"/>
                      <a:gd name="connsiteX6" fmla="*/ 478179 w 481011"/>
                      <a:gd name="connsiteY6" fmla="*/ 393383 h 444379"/>
                      <a:gd name="connsiteX7" fmla="*/ 481011 w 481011"/>
                      <a:gd name="connsiteY7" fmla="*/ 443803 h 444379"/>
                      <a:gd name="connsiteX8" fmla="*/ 148230 w 481011"/>
                      <a:gd name="connsiteY8" fmla="*/ 332794 h 44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011" h="444379">
                        <a:moveTo>
                          <a:pt x="148230" y="332794"/>
                        </a:moveTo>
                        <a:cubicBezTo>
                          <a:pt x="48248" y="247698"/>
                          <a:pt x="-5869" y="125782"/>
                          <a:pt x="506" y="0"/>
                        </a:cubicBezTo>
                        <a:lnTo>
                          <a:pt x="48194" y="2083"/>
                        </a:lnTo>
                        <a:lnTo>
                          <a:pt x="51097" y="44761"/>
                        </a:lnTo>
                        <a:cubicBezTo>
                          <a:pt x="68315" y="136103"/>
                          <a:pt x="117502" y="220636"/>
                          <a:pt x="192488" y="284458"/>
                        </a:cubicBezTo>
                        <a:cubicBezTo>
                          <a:pt x="260288" y="342163"/>
                          <a:pt x="344685" y="379088"/>
                          <a:pt x="434316" y="391442"/>
                        </a:cubicBezTo>
                        <a:lnTo>
                          <a:pt x="478179" y="393383"/>
                        </a:lnTo>
                        <a:lnTo>
                          <a:pt x="481011" y="443803"/>
                        </a:lnTo>
                        <a:cubicBezTo>
                          <a:pt x="358536" y="449732"/>
                          <a:pt x="238629" y="409734"/>
                          <a:pt x="148230" y="332794"/>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92" name="Freeform 37"/>
                  <p:cNvSpPr/>
                  <p:nvPr/>
                </p:nvSpPr>
                <p:spPr>
                  <a:xfrm rot="8251296">
                    <a:off x="4662490" y="4504000"/>
                    <a:ext cx="381440" cy="355357"/>
                  </a:xfrm>
                  <a:custGeom>
                    <a:avLst/>
                    <a:gdLst>
                      <a:gd name="connsiteX0" fmla="*/ 116263 w 381440"/>
                      <a:gd name="connsiteY0" fmla="*/ 265029 h 355357"/>
                      <a:gd name="connsiteX1" fmla="*/ 393 w 381440"/>
                      <a:gd name="connsiteY1" fmla="*/ 0 h 355357"/>
                      <a:gd name="connsiteX2" fmla="*/ 49647 w 381440"/>
                      <a:gd name="connsiteY2" fmla="*/ 2152 h 355357"/>
                      <a:gd name="connsiteX3" fmla="*/ 50645 w 381440"/>
                      <a:gd name="connsiteY3" fmla="*/ 17012 h 355357"/>
                      <a:gd name="connsiteX4" fmla="*/ 161541 w 381440"/>
                      <a:gd name="connsiteY4" fmla="*/ 207995 h 355357"/>
                      <a:gd name="connsiteX5" fmla="*/ 354160 w 381440"/>
                      <a:gd name="connsiteY5" fmla="*/ 294602 h 355357"/>
                      <a:gd name="connsiteX6" fmla="*/ 378114 w 381440"/>
                      <a:gd name="connsiteY6" fmla="*/ 295676 h 355357"/>
                      <a:gd name="connsiteX7" fmla="*/ 381440 w 381440"/>
                      <a:gd name="connsiteY7" fmla="*/ 354888 h 355357"/>
                      <a:gd name="connsiteX8" fmla="*/ 116263 w 381440"/>
                      <a:gd name="connsiteY8" fmla="*/ 265029 h 3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440" h="355357">
                        <a:moveTo>
                          <a:pt x="116263" y="265029"/>
                        </a:moveTo>
                        <a:cubicBezTo>
                          <a:pt x="37819" y="197017"/>
                          <a:pt x="-4584" y="100030"/>
                          <a:pt x="393" y="0"/>
                        </a:cubicBezTo>
                        <a:lnTo>
                          <a:pt x="49647" y="2152"/>
                        </a:lnTo>
                        <a:lnTo>
                          <a:pt x="50645" y="17012"/>
                        </a:lnTo>
                        <a:cubicBezTo>
                          <a:pt x="64149" y="89678"/>
                          <a:pt x="102708" y="156985"/>
                          <a:pt x="161541" y="207995"/>
                        </a:cubicBezTo>
                        <a:cubicBezTo>
                          <a:pt x="215407" y="254695"/>
                          <a:pt x="282671" y="284601"/>
                          <a:pt x="354160" y="294602"/>
                        </a:cubicBezTo>
                        <a:lnTo>
                          <a:pt x="378114" y="295676"/>
                        </a:lnTo>
                        <a:lnTo>
                          <a:pt x="381440" y="354888"/>
                        </a:lnTo>
                        <a:cubicBezTo>
                          <a:pt x="283725" y="359707"/>
                          <a:pt x="188083" y="327297"/>
                          <a:pt x="116263" y="265029"/>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93" name="Freeform 38"/>
                  <p:cNvSpPr/>
                  <p:nvPr/>
                </p:nvSpPr>
                <p:spPr>
                  <a:xfrm rot="8251296">
                    <a:off x="4710151" y="4624415"/>
                    <a:ext cx="286081" cy="266518"/>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94" name="Freeform 39"/>
                  <p:cNvSpPr/>
                  <p:nvPr/>
                </p:nvSpPr>
                <p:spPr>
                  <a:xfrm rot="8251296">
                    <a:off x="4756840" y="4749265"/>
                    <a:ext cx="192741" cy="179561"/>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grpSp>
          </p:grpSp>
          <p:sp>
            <p:nvSpPr>
              <p:cNvPr id="88" name="TextBox 20"/>
              <p:cNvSpPr txBox="1">
                <a:spLocks noChangeArrowheads="1"/>
              </p:cNvSpPr>
              <p:nvPr/>
            </p:nvSpPr>
            <p:spPr bwMode="auto">
              <a:xfrm>
                <a:off x="9268782" y="4588113"/>
                <a:ext cx="2311402"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defTabSz="685800" eaLnBrk="1" fontAlgn="auto" latinLnBrk="1" hangingPunct="1">
                  <a:spcBef>
                    <a:spcPct val="0"/>
                  </a:spcBef>
                  <a:spcAft>
                    <a:spcPts val="0"/>
                  </a:spcAft>
                  <a:buNone/>
                </a:pPr>
                <a:r>
                  <a:rPr lang="el-GR" altLang="ko-KR" sz="2100" b="1" dirty="0">
                    <a:solidFill>
                      <a:prstClr val="black"/>
                    </a:solidFill>
                    <a:latin typeface="Times New Roman" panose="02020603050405020304" pitchFamily="18" charset="0"/>
                    <a:ea typeface="굴림" charset="-127"/>
                    <a:cs typeface="Times New Roman" panose="02020603050405020304" pitchFamily="18" charset="0"/>
                  </a:rPr>
                  <a:t>μ</a:t>
                </a:r>
                <a:r>
                  <a:rPr lang="en-US" altLang="ko-KR" sz="2100" b="1" dirty="0">
                    <a:solidFill>
                      <a:prstClr val="black"/>
                    </a:solidFill>
                    <a:latin typeface="Times New Roman" panose="02020603050405020304" pitchFamily="18" charset="0"/>
                    <a:ea typeface="굴림" charset="-127"/>
                    <a:cs typeface="Times New Roman" panose="02020603050405020304" pitchFamily="18" charset="0"/>
                  </a:rPr>
                  <a:t>Cloud</a:t>
                </a:r>
                <a:endParaRPr lang="ko-KR" altLang="en-US" sz="2100" b="1" dirty="0">
                  <a:solidFill>
                    <a:prstClr val="black"/>
                  </a:solidFill>
                  <a:latin typeface="Times New Roman" panose="02020603050405020304" pitchFamily="18" charset="0"/>
                  <a:ea typeface="굴림" charset="-127"/>
                  <a:cs typeface="Times New Roman" panose="02020603050405020304" pitchFamily="18" charset="0"/>
                </a:endParaRPr>
              </a:p>
            </p:txBody>
          </p:sp>
        </p:grpSp>
        <p:cxnSp>
          <p:nvCxnSpPr>
            <p:cNvPr id="132" name="직선 연결선 131"/>
            <p:cNvCxnSpPr>
              <a:stCxn id="85" idx="1"/>
              <a:endCxn id="71" idx="3"/>
            </p:cNvCxnSpPr>
            <p:nvPr/>
          </p:nvCxnSpPr>
          <p:spPr>
            <a:xfrm flipH="1" flipV="1">
              <a:off x="2784257" y="4282079"/>
              <a:ext cx="844071" cy="634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grpSp>
          <p:nvGrpSpPr>
            <p:cNvPr id="180" name="그룹 179"/>
            <p:cNvGrpSpPr/>
            <p:nvPr/>
          </p:nvGrpSpPr>
          <p:grpSpPr>
            <a:xfrm>
              <a:off x="3701333" y="4061049"/>
              <a:ext cx="646071" cy="456644"/>
              <a:chOff x="393709" y="1916832"/>
              <a:chExt cx="3386203" cy="2077226"/>
            </a:xfrm>
          </p:grpSpPr>
          <p:pic>
            <p:nvPicPr>
              <p:cNvPr id="181"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82"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85"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8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8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grpSp>
        <p:grpSp>
          <p:nvGrpSpPr>
            <p:cNvPr id="21" name="그룹 20"/>
            <p:cNvGrpSpPr/>
            <p:nvPr/>
          </p:nvGrpSpPr>
          <p:grpSpPr>
            <a:xfrm>
              <a:off x="4896039" y="4164719"/>
              <a:ext cx="1605743" cy="1748560"/>
              <a:chOff x="6012160" y="2308485"/>
              <a:chExt cx="2758929" cy="3506795"/>
            </a:xfrm>
          </p:grpSpPr>
          <p:pic>
            <p:nvPicPr>
              <p:cNvPr id="190" name="Picture 109" descr="BlueCloud.png"/>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156176" y="2308485"/>
                <a:ext cx="2573738" cy="90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5" name="그림 126"/>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6216" y="2680046"/>
                <a:ext cx="1722586" cy="58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그룹 19"/>
              <p:cNvGrpSpPr/>
              <p:nvPr/>
            </p:nvGrpSpPr>
            <p:grpSpPr>
              <a:xfrm>
                <a:off x="6357513" y="3321167"/>
                <a:ext cx="2063174" cy="2024705"/>
                <a:chOff x="6357513" y="3321167"/>
                <a:chExt cx="2063174" cy="2024705"/>
              </a:xfrm>
            </p:grpSpPr>
            <p:grpSp>
              <p:nvGrpSpPr>
                <p:cNvPr id="138" name="그룹 137"/>
                <p:cNvGrpSpPr/>
                <p:nvPr/>
              </p:nvGrpSpPr>
              <p:grpSpPr>
                <a:xfrm>
                  <a:off x="6357513" y="4265796"/>
                  <a:ext cx="1003070" cy="1080076"/>
                  <a:chOff x="-19402" y="1124744"/>
                  <a:chExt cx="4365023" cy="4727970"/>
                </a:xfrm>
              </p:grpSpPr>
              <p:pic>
                <p:nvPicPr>
                  <p:cNvPr id="170"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71"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72"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73"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74"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75"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76"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77"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78" name="Picture 4" descr="C:\Users\sunny\Desktop\제목 없음.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39" name="그룹 138"/>
                <p:cNvGrpSpPr/>
                <p:nvPr/>
              </p:nvGrpSpPr>
              <p:grpSpPr>
                <a:xfrm>
                  <a:off x="7417617" y="4234362"/>
                  <a:ext cx="1003070" cy="1080076"/>
                  <a:chOff x="-19402" y="1124744"/>
                  <a:chExt cx="4365023" cy="4727970"/>
                </a:xfrm>
              </p:grpSpPr>
              <p:pic>
                <p:nvPicPr>
                  <p:cNvPr id="161"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62"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63"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64"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65"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66"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67"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68"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69" name="Picture 4" descr="C:\Users\sunny\Desktop\제목 없음.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41" name="그룹 140"/>
                <p:cNvGrpSpPr/>
                <p:nvPr/>
              </p:nvGrpSpPr>
              <p:grpSpPr>
                <a:xfrm>
                  <a:off x="6357513" y="3343967"/>
                  <a:ext cx="1003070" cy="1080076"/>
                  <a:chOff x="-19402" y="1124744"/>
                  <a:chExt cx="4365023" cy="4727970"/>
                </a:xfrm>
              </p:grpSpPr>
              <p:pic>
                <p:nvPicPr>
                  <p:cNvPr id="152"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53"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54"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55"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56"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57"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58"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59"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60" name="Picture 4" descr="C:\Users\sunny\Desktop\제목 없음.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42" name="그룹 141"/>
                <p:cNvGrpSpPr/>
                <p:nvPr/>
              </p:nvGrpSpPr>
              <p:grpSpPr>
                <a:xfrm>
                  <a:off x="7412458" y="3321167"/>
                  <a:ext cx="1003070" cy="1080076"/>
                  <a:chOff x="-19402" y="1124744"/>
                  <a:chExt cx="4365023" cy="4727970"/>
                </a:xfrm>
              </p:grpSpPr>
              <p:pic>
                <p:nvPicPr>
                  <p:cNvPr id="143"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44"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45"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46"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47"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48"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49"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50"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51" name="Picture 4" descr="C:\Users\sunny\Desktop\제목 없음.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pic>
            <p:nvPicPr>
              <p:cNvPr id="192" name="Picture 4" descr="C:\Users\sunny\Desktop\제목 없음.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2708913"/>
                <a:ext cx="2758929" cy="31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 name="그룹 193"/>
            <p:cNvGrpSpPr/>
            <p:nvPr/>
          </p:nvGrpSpPr>
          <p:grpSpPr>
            <a:xfrm>
              <a:off x="6732240" y="3708921"/>
              <a:ext cx="1050692" cy="1232247"/>
              <a:chOff x="6012160" y="2308485"/>
              <a:chExt cx="2758929" cy="3506795"/>
            </a:xfrm>
          </p:grpSpPr>
          <p:pic>
            <p:nvPicPr>
              <p:cNvPr id="195" name="Picture 109" descr="BlueCloud.png"/>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156176" y="2308485"/>
                <a:ext cx="2573738" cy="90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그림 126"/>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6216" y="2680046"/>
                <a:ext cx="1722586" cy="58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7" name="그룹 196"/>
              <p:cNvGrpSpPr/>
              <p:nvPr/>
            </p:nvGrpSpPr>
            <p:grpSpPr>
              <a:xfrm>
                <a:off x="6357513" y="3321167"/>
                <a:ext cx="2063174" cy="2024705"/>
                <a:chOff x="6357513" y="3321167"/>
                <a:chExt cx="2063174" cy="2024705"/>
              </a:xfrm>
            </p:grpSpPr>
            <p:grpSp>
              <p:nvGrpSpPr>
                <p:cNvPr id="199" name="그룹 198"/>
                <p:cNvGrpSpPr/>
                <p:nvPr/>
              </p:nvGrpSpPr>
              <p:grpSpPr>
                <a:xfrm>
                  <a:off x="6357513" y="4265796"/>
                  <a:ext cx="1003070" cy="1080076"/>
                  <a:chOff x="-19402" y="1124744"/>
                  <a:chExt cx="4365023" cy="4727970"/>
                </a:xfrm>
              </p:grpSpPr>
              <p:pic>
                <p:nvPicPr>
                  <p:cNvPr id="230"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31"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32"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33"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34"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35"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36"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37"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38" name="Picture 4" descr="C:\Users\sunny\Desktop\제목 없음.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00" name="그룹 199"/>
                <p:cNvGrpSpPr/>
                <p:nvPr/>
              </p:nvGrpSpPr>
              <p:grpSpPr>
                <a:xfrm>
                  <a:off x="7417617" y="4234362"/>
                  <a:ext cx="1003070" cy="1080076"/>
                  <a:chOff x="-19402" y="1124744"/>
                  <a:chExt cx="4365023" cy="4727970"/>
                </a:xfrm>
              </p:grpSpPr>
              <p:pic>
                <p:nvPicPr>
                  <p:cNvPr id="221"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22"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23"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24"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25"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26"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27"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28"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29" name="Picture 4" descr="C:\Users\sunny\Desktop\제목 없음.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01" name="그룹 200"/>
                <p:cNvGrpSpPr/>
                <p:nvPr/>
              </p:nvGrpSpPr>
              <p:grpSpPr>
                <a:xfrm>
                  <a:off x="6357513" y="3343967"/>
                  <a:ext cx="1003070" cy="1080076"/>
                  <a:chOff x="-19402" y="1124744"/>
                  <a:chExt cx="4365023" cy="4727970"/>
                </a:xfrm>
              </p:grpSpPr>
              <p:pic>
                <p:nvPicPr>
                  <p:cNvPr id="212"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13"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14"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15"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16"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17"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18"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19"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20" name="Picture 4" descr="C:\Users\sunny\Desktop\제목 없음.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02" name="그룹 201"/>
                <p:cNvGrpSpPr/>
                <p:nvPr/>
              </p:nvGrpSpPr>
              <p:grpSpPr>
                <a:xfrm>
                  <a:off x="7412458" y="3321167"/>
                  <a:ext cx="1003070" cy="1080076"/>
                  <a:chOff x="-19402" y="1124744"/>
                  <a:chExt cx="4365023" cy="4727970"/>
                </a:xfrm>
              </p:grpSpPr>
              <p:pic>
                <p:nvPicPr>
                  <p:cNvPr id="203"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04"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05"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06"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07"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08"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09"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10" name="Picture 4" descr="C:\Users\sunny\Desktop\제목 없음.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11" name="Picture 4" descr="C:\Users\sunny\Desktop\제목 없음.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pic>
            <p:nvPicPr>
              <p:cNvPr id="198" name="Picture 4" descr="C:\Users\sunny\Desktop\제목 없음.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2708913"/>
                <a:ext cx="2758929" cy="31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그룹 239"/>
            <p:cNvGrpSpPr/>
            <p:nvPr/>
          </p:nvGrpSpPr>
          <p:grpSpPr>
            <a:xfrm>
              <a:off x="3297787" y="5049183"/>
              <a:ext cx="773671" cy="904565"/>
              <a:chOff x="9900592" y="3279775"/>
              <a:chExt cx="1101017" cy="1427320"/>
            </a:xfrm>
          </p:grpSpPr>
          <p:pic>
            <p:nvPicPr>
              <p:cNvPr id="241"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00592" y="3501008"/>
                <a:ext cx="1101017" cy="120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32"/>
              <p:cNvSpPr/>
              <p:nvPr/>
            </p:nvSpPr>
            <p:spPr bwMode="auto">
              <a:xfrm>
                <a:off x="10258292" y="3279775"/>
                <a:ext cx="456777" cy="576814"/>
              </a:xfrm>
              <a:custGeom>
                <a:avLst/>
                <a:gdLst>
                  <a:gd name="connsiteX0" fmla="*/ 1588822 w 1589413"/>
                  <a:gd name="connsiteY0" fmla="*/ 1632271 h 1633443"/>
                  <a:gd name="connsiteX1" fmla="*/ 1589413 w 1589413"/>
                  <a:gd name="connsiteY1" fmla="*/ 1633443 h 1633443"/>
                  <a:gd name="connsiteX2" fmla="*/ 1587891 w 1589413"/>
                  <a:gd name="connsiteY2" fmla="*/ 1633443 h 1633443"/>
                  <a:gd name="connsiteX3" fmla="*/ 491595 w 1589413"/>
                  <a:gd name="connsiteY3" fmla="*/ 1144979 h 1633443"/>
                  <a:gd name="connsiteX4" fmla="*/ 390804 w 1589413"/>
                  <a:gd name="connsiteY4" fmla="*/ 1279026 h 1633443"/>
                  <a:gd name="connsiteX5" fmla="*/ 1142040 w 1589413"/>
                  <a:gd name="connsiteY5" fmla="*/ 1279026 h 1633443"/>
                  <a:gd name="connsiteX6" fmla="*/ 1041249 w 1589413"/>
                  <a:gd name="connsiteY6" fmla="*/ 1144979 h 1633443"/>
                  <a:gd name="connsiteX7" fmla="*/ 614770 w 1589413"/>
                  <a:gd name="connsiteY7" fmla="*/ 877182 h 1633443"/>
                  <a:gd name="connsiteX8" fmla="*/ 548162 w 1589413"/>
                  <a:gd name="connsiteY8" fmla="*/ 1030192 h 1633443"/>
                  <a:gd name="connsiteX9" fmla="*/ 984681 w 1589413"/>
                  <a:gd name="connsiteY9" fmla="*/ 1030192 h 1633443"/>
                  <a:gd name="connsiteX10" fmla="*/ 918073 w 1589413"/>
                  <a:gd name="connsiteY10" fmla="*/ 877182 h 1633443"/>
                  <a:gd name="connsiteX11" fmla="*/ 765548 w 1589413"/>
                  <a:gd name="connsiteY11" fmla="*/ 406816 h 1633443"/>
                  <a:gd name="connsiteX12" fmla="*/ 660582 w 1589413"/>
                  <a:gd name="connsiteY12" fmla="*/ 780612 h 1633443"/>
                  <a:gd name="connsiteX13" fmla="*/ 870513 w 1589413"/>
                  <a:gd name="connsiteY13" fmla="*/ 780612 h 1633443"/>
                  <a:gd name="connsiteX14" fmla="*/ 783477 w 1589413"/>
                  <a:gd name="connsiteY14" fmla="*/ 0 h 1633443"/>
                  <a:gd name="connsiteX15" fmla="*/ 965239 w 1589413"/>
                  <a:gd name="connsiteY15" fmla="*/ 181762 h 1633443"/>
                  <a:gd name="connsiteX16" fmla="*/ 912002 w 1589413"/>
                  <a:gd name="connsiteY16" fmla="*/ 310287 h 1633443"/>
                  <a:gd name="connsiteX17" fmla="*/ 857007 w 1589413"/>
                  <a:gd name="connsiteY17" fmla="*/ 347366 h 1633443"/>
                  <a:gd name="connsiteX18" fmla="*/ 867982 w 1589413"/>
                  <a:gd name="connsiteY18" fmla="*/ 431846 h 1633443"/>
                  <a:gd name="connsiteX19" fmla="*/ 1071530 w 1589413"/>
                  <a:gd name="connsiteY19" fmla="*/ 952611 h 1633443"/>
                  <a:gd name="connsiteX20" fmla="*/ 1477726 w 1589413"/>
                  <a:gd name="connsiteY20" fmla="*/ 1466762 h 1633443"/>
                  <a:gd name="connsiteX21" fmla="*/ 1522292 w 1589413"/>
                  <a:gd name="connsiteY21" fmla="*/ 1500326 h 1633443"/>
                  <a:gd name="connsiteX22" fmla="*/ 1523915 w 1589413"/>
                  <a:gd name="connsiteY22" fmla="*/ 1503544 h 1633443"/>
                  <a:gd name="connsiteX23" fmla="*/ 1437808 w 1589413"/>
                  <a:gd name="connsiteY23" fmla="*/ 1612032 h 1633443"/>
                  <a:gd name="connsiteX24" fmla="*/ 1211637 w 1589413"/>
                  <a:gd name="connsiteY24" fmla="*/ 1373840 h 1633443"/>
                  <a:gd name="connsiteX25" fmla="*/ 319458 w 1589413"/>
                  <a:gd name="connsiteY25" fmla="*/ 1373840 h 1633443"/>
                  <a:gd name="connsiteX26" fmla="*/ 86206 w 1589413"/>
                  <a:gd name="connsiteY26" fmla="*/ 1619491 h 1633443"/>
                  <a:gd name="connsiteX27" fmla="*/ 0 w 1589413"/>
                  <a:gd name="connsiteY27" fmla="*/ 1531197 h 1633443"/>
                  <a:gd name="connsiteX28" fmla="*/ 4570 w 1589413"/>
                  <a:gd name="connsiteY28" fmla="*/ 1528494 h 1633443"/>
                  <a:gd name="connsiteX29" fmla="*/ 480001 w 1589413"/>
                  <a:gd name="connsiteY29" fmla="*/ 962200 h 1633443"/>
                  <a:gd name="connsiteX30" fmla="*/ 683551 w 1589413"/>
                  <a:gd name="connsiteY30" fmla="*/ 441435 h 1633443"/>
                  <a:gd name="connsiteX31" fmla="*/ 696914 w 1589413"/>
                  <a:gd name="connsiteY31" fmla="*/ 338579 h 1633443"/>
                  <a:gd name="connsiteX32" fmla="*/ 654952 w 1589413"/>
                  <a:gd name="connsiteY32" fmla="*/ 310287 h 1633443"/>
                  <a:gd name="connsiteX33" fmla="*/ 601715 w 1589413"/>
                  <a:gd name="connsiteY33" fmla="*/ 181762 h 1633443"/>
                  <a:gd name="connsiteX34" fmla="*/ 783477 w 1589413"/>
                  <a:gd name="connsiteY34" fmla="*/ 0 h 163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89413" h="1633443">
                    <a:moveTo>
                      <a:pt x="1588822" y="1632271"/>
                    </a:moveTo>
                    <a:lnTo>
                      <a:pt x="1589413" y="1633443"/>
                    </a:lnTo>
                    <a:lnTo>
                      <a:pt x="1587891" y="1633443"/>
                    </a:lnTo>
                    <a:close/>
                    <a:moveTo>
                      <a:pt x="491595" y="1144979"/>
                    </a:moveTo>
                    <a:lnTo>
                      <a:pt x="390804" y="1279026"/>
                    </a:lnTo>
                    <a:lnTo>
                      <a:pt x="1142040" y="1279026"/>
                    </a:lnTo>
                    <a:lnTo>
                      <a:pt x="1041249" y="1144979"/>
                    </a:lnTo>
                    <a:close/>
                    <a:moveTo>
                      <a:pt x="614770" y="877182"/>
                    </a:moveTo>
                    <a:lnTo>
                      <a:pt x="548162" y="1030192"/>
                    </a:lnTo>
                    <a:lnTo>
                      <a:pt x="984681" y="1030192"/>
                    </a:lnTo>
                    <a:lnTo>
                      <a:pt x="918073" y="877182"/>
                    </a:lnTo>
                    <a:close/>
                    <a:moveTo>
                      <a:pt x="765548" y="406816"/>
                    </a:moveTo>
                    <a:lnTo>
                      <a:pt x="660582" y="780612"/>
                    </a:lnTo>
                    <a:lnTo>
                      <a:pt x="870513" y="780612"/>
                    </a:lnTo>
                    <a:close/>
                    <a:moveTo>
                      <a:pt x="783477" y="0"/>
                    </a:moveTo>
                    <a:cubicBezTo>
                      <a:pt x="883861" y="0"/>
                      <a:pt x="965239" y="81378"/>
                      <a:pt x="965239" y="181762"/>
                    </a:cubicBezTo>
                    <a:cubicBezTo>
                      <a:pt x="965239" y="231954"/>
                      <a:pt x="944895" y="277394"/>
                      <a:pt x="912002" y="310287"/>
                    </a:cubicBezTo>
                    <a:lnTo>
                      <a:pt x="857007" y="347366"/>
                    </a:lnTo>
                    <a:lnTo>
                      <a:pt x="867982" y="431846"/>
                    </a:lnTo>
                    <a:cubicBezTo>
                      <a:pt x="899613" y="586569"/>
                      <a:pt x="969259" y="769243"/>
                      <a:pt x="1071530" y="952611"/>
                    </a:cubicBezTo>
                    <a:cubicBezTo>
                      <a:pt x="1190766" y="1166397"/>
                      <a:pt x="1337760" y="1350733"/>
                      <a:pt x="1477726" y="1466762"/>
                    </a:cubicBezTo>
                    <a:lnTo>
                      <a:pt x="1522292" y="1500326"/>
                    </a:lnTo>
                    <a:lnTo>
                      <a:pt x="1523915" y="1503544"/>
                    </a:lnTo>
                    <a:lnTo>
                      <a:pt x="1437808" y="1612032"/>
                    </a:lnTo>
                    <a:lnTo>
                      <a:pt x="1211637" y="1373840"/>
                    </a:lnTo>
                    <a:lnTo>
                      <a:pt x="319458" y="1373840"/>
                    </a:lnTo>
                    <a:lnTo>
                      <a:pt x="86206" y="1619491"/>
                    </a:lnTo>
                    <a:lnTo>
                      <a:pt x="0" y="1531197"/>
                    </a:lnTo>
                    <a:lnTo>
                      <a:pt x="4570" y="1528494"/>
                    </a:lnTo>
                    <a:cubicBezTo>
                      <a:pt x="164002" y="1420949"/>
                      <a:pt x="340892" y="1211618"/>
                      <a:pt x="480001" y="962200"/>
                    </a:cubicBezTo>
                    <a:cubicBezTo>
                      <a:pt x="582273" y="778832"/>
                      <a:pt x="651920" y="596158"/>
                      <a:pt x="683551" y="441435"/>
                    </a:cubicBezTo>
                    <a:lnTo>
                      <a:pt x="696914" y="338579"/>
                    </a:lnTo>
                    <a:lnTo>
                      <a:pt x="654952" y="310287"/>
                    </a:lnTo>
                    <a:cubicBezTo>
                      <a:pt x="622060" y="277394"/>
                      <a:pt x="601715" y="231954"/>
                      <a:pt x="601715" y="181762"/>
                    </a:cubicBezTo>
                    <a:cubicBezTo>
                      <a:pt x="601715" y="81378"/>
                      <a:pt x="683093" y="0"/>
                      <a:pt x="783477" y="0"/>
                    </a:cubicBezTo>
                    <a:close/>
                  </a:path>
                </a:pathLst>
              </a:custGeom>
              <a:solidFill>
                <a:srgbClr val="004280"/>
              </a:solid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white"/>
                  </a:solidFill>
                  <a:latin typeface="Intel Clear"/>
                </a:endParaRPr>
              </a:p>
            </p:txBody>
          </p:sp>
          <p:grpSp>
            <p:nvGrpSpPr>
              <p:cNvPr id="243" name="Group 33"/>
              <p:cNvGrpSpPr/>
              <p:nvPr/>
            </p:nvGrpSpPr>
            <p:grpSpPr bwMode="auto">
              <a:xfrm>
                <a:off x="10246711" y="3288818"/>
                <a:ext cx="470930" cy="212190"/>
                <a:chOff x="6834620" y="4093386"/>
                <a:chExt cx="1635557" cy="601546"/>
              </a:xfrm>
              <a:solidFill>
                <a:srgbClr val="FFDA00"/>
              </a:solidFill>
            </p:grpSpPr>
            <p:grpSp>
              <p:nvGrpSpPr>
                <p:cNvPr id="245" name="Group 34"/>
                <p:cNvGrpSpPr/>
                <p:nvPr/>
              </p:nvGrpSpPr>
              <p:grpSpPr>
                <a:xfrm rot="16200000">
                  <a:off x="6873938" y="4054069"/>
                  <a:ext cx="601544" cy="680180"/>
                  <a:chOff x="4612705" y="4384936"/>
                  <a:chExt cx="481011" cy="543890"/>
                </a:xfrm>
                <a:grpFill/>
              </p:grpSpPr>
              <p:sp>
                <p:nvSpPr>
                  <p:cNvPr id="251" name="Freeform 40"/>
                  <p:cNvSpPr/>
                  <p:nvPr/>
                </p:nvSpPr>
                <p:spPr>
                  <a:xfrm rot="8251296">
                    <a:off x="4612705" y="4384936"/>
                    <a:ext cx="481011" cy="444379"/>
                  </a:xfrm>
                  <a:custGeom>
                    <a:avLst/>
                    <a:gdLst>
                      <a:gd name="connsiteX0" fmla="*/ 148230 w 481011"/>
                      <a:gd name="connsiteY0" fmla="*/ 332794 h 444379"/>
                      <a:gd name="connsiteX1" fmla="*/ 506 w 481011"/>
                      <a:gd name="connsiteY1" fmla="*/ 0 h 444379"/>
                      <a:gd name="connsiteX2" fmla="*/ 48194 w 481011"/>
                      <a:gd name="connsiteY2" fmla="*/ 2083 h 444379"/>
                      <a:gd name="connsiteX3" fmla="*/ 51097 w 481011"/>
                      <a:gd name="connsiteY3" fmla="*/ 44761 h 444379"/>
                      <a:gd name="connsiteX4" fmla="*/ 192488 w 481011"/>
                      <a:gd name="connsiteY4" fmla="*/ 284458 h 444379"/>
                      <a:gd name="connsiteX5" fmla="*/ 434316 w 481011"/>
                      <a:gd name="connsiteY5" fmla="*/ 391442 h 444379"/>
                      <a:gd name="connsiteX6" fmla="*/ 478179 w 481011"/>
                      <a:gd name="connsiteY6" fmla="*/ 393383 h 444379"/>
                      <a:gd name="connsiteX7" fmla="*/ 481011 w 481011"/>
                      <a:gd name="connsiteY7" fmla="*/ 443803 h 444379"/>
                      <a:gd name="connsiteX8" fmla="*/ 148230 w 481011"/>
                      <a:gd name="connsiteY8" fmla="*/ 332794 h 44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011" h="444379">
                        <a:moveTo>
                          <a:pt x="148230" y="332794"/>
                        </a:moveTo>
                        <a:cubicBezTo>
                          <a:pt x="48248" y="247698"/>
                          <a:pt x="-5869" y="125782"/>
                          <a:pt x="506" y="0"/>
                        </a:cubicBezTo>
                        <a:lnTo>
                          <a:pt x="48194" y="2083"/>
                        </a:lnTo>
                        <a:lnTo>
                          <a:pt x="51097" y="44761"/>
                        </a:lnTo>
                        <a:cubicBezTo>
                          <a:pt x="68315" y="136103"/>
                          <a:pt x="117502" y="220636"/>
                          <a:pt x="192488" y="284458"/>
                        </a:cubicBezTo>
                        <a:cubicBezTo>
                          <a:pt x="260288" y="342163"/>
                          <a:pt x="344685" y="379088"/>
                          <a:pt x="434316" y="391442"/>
                        </a:cubicBezTo>
                        <a:lnTo>
                          <a:pt x="478179" y="393383"/>
                        </a:lnTo>
                        <a:lnTo>
                          <a:pt x="481011" y="443803"/>
                        </a:lnTo>
                        <a:cubicBezTo>
                          <a:pt x="358536" y="449732"/>
                          <a:pt x="238629" y="409734"/>
                          <a:pt x="148230" y="332794"/>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52" name="Freeform 41"/>
                  <p:cNvSpPr/>
                  <p:nvPr/>
                </p:nvSpPr>
                <p:spPr>
                  <a:xfrm rot="8251296">
                    <a:off x="4662527" y="4504008"/>
                    <a:ext cx="381440" cy="355356"/>
                  </a:xfrm>
                  <a:custGeom>
                    <a:avLst/>
                    <a:gdLst>
                      <a:gd name="connsiteX0" fmla="*/ 116263 w 381440"/>
                      <a:gd name="connsiteY0" fmla="*/ 265029 h 355357"/>
                      <a:gd name="connsiteX1" fmla="*/ 393 w 381440"/>
                      <a:gd name="connsiteY1" fmla="*/ 0 h 355357"/>
                      <a:gd name="connsiteX2" fmla="*/ 49647 w 381440"/>
                      <a:gd name="connsiteY2" fmla="*/ 2152 h 355357"/>
                      <a:gd name="connsiteX3" fmla="*/ 50645 w 381440"/>
                      <a:gd name="connsiteY3" fmla="*/ 17012 h 355357"/>
                      <a:gd name="connsiteX4" fmla="*/ 161541 w 381440"/>
                      <a:gd name="connsiteY4" fmla="*/ 207995 h 355357"/>
                      <a:gd name="connsiteX5" fmla="*/ 354160 w 381440"/>
                      <a:gd name="connsiteY5" fmla="*/ 294602 h 355357"/>
                      <a:gd name="connsiteX6" fmla="*/ 378114 w 381440"/>
                      <a:gd name="connsiteY6" fmla="*/ 295676 h 355357"/>
                      <a:gd name="connsiteX7" fmla="*/ 381440 w 381440"/>
                      <a:gd name="connsiteY7" fmla="*/ 354888 h 355357"/>
                      <a:gd name="connsiteX8" fmla="*/ 116263 w 381440"/>
                      <a:gd name="connsiteY8" fmla="*/ 265029 h 3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440" h="355357">
                        <a:moveTo>
                          <a:pt x="116263" y="265029"/>
                        </a:moveTo>
                        <a:cubicBezTo>
                          <a:pt x="37819" y="197017"/>
                          <a:pt x="-4584" y="100030"/>
                          <a:pt x="393" y="0"/>
                        </a:cubicBezTo>
                        <a:lnTo>
                          <a:pt x="49647" y="2152"/>
                        </a:lnTo>
                        <a:lnTo>
                          <a:pt x="50645" y="17012"/>
                        </a:lnTo>
                        <a:cubicBezTo>
                          <a:pt x="64149" y="89678"/>
                          <a:pt x="102708" y="156985"/>
                          <a:pt x="161541" y="207995"/>
                        </a:cubicBezTo>
                        <a:cubicBezTo>
                          <a:pt x="215407" y="254695"/>
                          <a:pt x="282671" y="284601"/>
                          <a:pt x="354160" y="294602"/>
                        </a:cubicBezTo>
                        <a:lnTo>
                          <a:pt x="378114" y="295676"/>
                        </a:lnTo>
                        <a:lnTo>
                          <a:pt x="381440" y="354888"/>
                        </a:lnTo>
                        <a:cubicBezTo>
                          <a:pt x="283725" y="359707"/>
                          <a:pt x="188083" y="327297"/>
                          <a:pt x="116263" y="265029"/>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53" name="Freeform 42"/>
                  <p:cNvSpPr/>
                  <p:nvPr/>
                </p:nvSpPr>
                <p:spPr>
                  <a:xfrm rot="8251296">
                    <a:off x="4710170" y="4624429"/>
                    <a:ext cx="286081" cy="266518"/>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54" name="Freeform 43"/>
                  <p:cNvSpPr/>
                  <p:nvPr/>
                </p:nvSpPr>
                <p:spPr>
                  <a:xfrm rot="8251296">
                    <a:off x="4756840" y="4749265"/>
                    <a:ext cx="192741" cy="179561"/>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grpSp>
            <p:grpSp>
              <p:nvGrpSpPr>
                <p:cNvPr id="246" name="Group 35"/>
                <p:cNvGrpSpPr/>
                <p:nvPr/>
              </p:nvGrpSpPr>
              <p:grpSpPr>
                <a:xfrm rot="5400000">
                  <a:off x="7829314" y="4054069"/>
                  <a:ext cx="601546" cy="680180"/>
                  <a:chOff x="4612705" y="4384936"/>
                  <a:chExt cx="481011" cy="543890"/>
                </a:xfrm>
                <a:grpFill/>
              </p:grpSpPr>
              <p:sp>
                <p:nvSpPr>
                  <p:cNvPr id="247" name="Freeform 36"/>
                  <p:cNvSpPr/>
                  <p:nvPr/>
                </p:nvSpPr>
                <p:spPr>
                  <a:xfrm rot="8251296">
                    <a:off x="4612705" y="4384936"/>
                    <a:ext cx="481011" cy="444379"/>
                  </a:xfrm>
                  <a:custGeom>
                    <a:avLst/>
                    <a:gdLst>
                      <a:gd name="connsiteX0" fmla="*/ 148230 w 481011"/>
                      <a:gd name="connsiteY0" fmla="*/ 332794 h 444379"/>
                      <a:gd name="connsiteX1" fmla="*/ 506 w 481011"/>
                      <a:gd name="connsiteY1" fmla="*/ 0 h 444379"/>
                      <a:gd name="connsiteX2" fmla="*/ 48194 w 481011"/>
                      <a:gd name="connsiteY2" fmla="*/ 2083 h 444379"/>
                      <a:gd name="connsiteX3" fmla="*/ 51097 w 481011"/>
                      <a:gd name="connsiteY3" fmla="*/ 44761 h 444379"/>
                      <a:gd name="connsiteX4" fmla="*/ 192488 w 481011"/>
                      <a:gd name="connsiteY4" fmla="*/ 284458 h 444379"/>
                      <a:gd name="connsiteX5" fmla="*/ 434316 w 481011"/>
                      <a:gd name="connsiteY5" fmla="*/ 391442 h 444379"/>
                      <a:gd name="connsiteX6" fmla="*/ 478179 w 481011"/>
                      <a:gd name="connsiteY6" fmla="*/ 393383 h 444379"/>
                      <a:gd name="connsiteX7" fmla="*/ 481011 w 481011"/>
                      <a:gd name="connsiteY7" fmla="*/ 443803 h 444379"/>
                      <a:gd name="connsiteX8" fmla="*/ 148230 w 481011"/>
                      <a:gd name="connsiteY8" fmla="*/ 332794 h 44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011" h="444379">
                        <a:moveTo>
                          <a:pt x="148230" y="332794"/>
                        </a:moveTo>
                        <a:cubicBezTo>
                          <a:pt x="48248" y="247698"/>
                          <a:pt x="-5869" y="125782"/>
                          <a:pt x="506" y="0"/>
                        </a:cubicBezTo>
                        <a:lnTo>
                          <a:pt x="48194" y="2083"/>
                        </a:lnTo>
                        <a:lnTo>
                          <a:pt x="51097" y="44761"/>
                        </a:lnTo>
                        <a:cubicBezTo>
                          <a:pt x="68315" y="136103"/>
                          <a:pt x="117502" y="220636"/>
                          <a:pt x="192488" y="284458"/>
                        </a:cubicBezTo>
                        <a:cubicBezTo>
                          <a:pt x="260288" y="342163"/>
                          <a:pt x="344685" y="379088"/>
                          <a:pt x="434316" y="391442"/>
                        </a:cubicBezTo>
                        <a:lnTo>
                          <a:pt x="478179" y="393383"/>
                        </a:lnTo>
                        <a:lnTo>
                          <a:pt x="481011" y="443803"/>
                        </a:lnTo>
                        <a:cubicBezTo>
                          <a:pt x="358536" y="449732"/>
                          <a:pt x="238629" y="409734"/>
                          <a:pt x="148230" y="332794"/>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48" name="Freeform 37"/>
                  <p:cNvSpPr/>
                  <p:nvPr/>
                </p:nvSpPr>
                <p:spPr>
                  <a:xfrm rot="8251296">
                    <a:off x="4662490" y="4504000"/>
                    <a:ext cx="381440" cy="355357"/>
                  </a:xfrm>
                  <a:custGeom>
                    <a:avLst/>
                    <a:gdLst>
                      <a:gd name="connsiteX0" fmla="*/ 116263 w 381440"/>
                      <a:gd name="connsiteY0" fmla="*/ 265029 h 355357"/>
                      <a:gd name="connsiteX1" fmla="*/ 393 w 381440"/>
                      <a:gd name="connsiteY1" fmla="*/ 0 h 355357"/>
                      <a:gd name="connsiteX2" fmla="*/ 49647 w 381440"/>
                      <a:gd name="connsiteY2" fmla="*/ 2152 h 355357"/>
                      <a:gd name="connsiteX3" fmla="*/ 50645 w 381440"/>
                      <a:gd name="connsiteY3" fmla="*/ 17012 h 355357"/>
                      <a:gd name="connsiteX4" fmla="*/ 161541 w 381440"/>
                      <a:gd name="connsiteY4" fmla="*/ 207995 h 355357"/>
                      <a:gd name="connsiteX5" fmla="*/ 354160 w 381440"/>
                      <a:gd name="connsiteY5" fmla="*/ 294602 h 355357"/>
                      <a:gd name="connsiteX6" fmla="*/ 378114 w 381440"/>
                      <a:gd name="connsiteY6" fmla="*/ 295676 h 355357"/>
                      <a:gd name="connsiteX7" fmla="*/ 381440 w 381440"/>
                      <a:gd name="connsiteY7" fmla="*/ 354888 h 355357"/>
                      <a:gd name="connsiteX8" fmla="*/ 116263 w 381440"/>
                      <a:gd name="connsiteY8" fmla="*/ 265029 h 3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440" h="355357">
                        <a:moveTo>
                          <a:pt x="116263" y="265029"/>
                        </a:moveTo>
                        <a:cubicBezTo>
                          <a:pt x="37819" y="197017"/>
                          <a:pt x="-4584" y="100030"/>
                          <a:pt x="393" y="0"/>
                        </a:cubicBezTo>
                        <a:lnTo>
                          <a:pt x="49647" y="2152"/>
                        </a:lnTo>
                        <a:lnTo>
                          <a:pt x="50645" y="17012"/>
                        </a:lnTo>
                        <a:cubicBezTo>
                          <a:pt x="64149" y="89678"/>
                          <a:pt x="102708" y="156985"/>
                          <a:pt x="161541" y="207995"/>
                        </a:cubicBezTo>
                        <a:cubicBezTo>
                          <a:pt x="215407" y="254695"/>
                          <a:pt x="282671" y="284601"/>
                          <a:pt x="354160" y="294602"/>
                        </a:cubicBezTo>
                        <a:lnTo>
                          <a:pt x="378114" y="295676"/>
                        </a:lnTo>
                        <a:lnTo>
                          <a:pt x="381440" y="354888"/>
                        </a:lnTo>
                        <a:cubicBezTo>
                          <a:pt x="283725" y="359707"/>
                          <a:pt x="188083" y="327297"/>
                          <a:pt x="116263" y="265029"/>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49" name="Freeform 38"/>
                  <p:cNvSpPr/>
                  <p:nvPr/>
                </p:nvSpPr>
                <p:spPr>
                  <a:xfrm rot="8251296">
                    <a:off x="4710151" y="4624415"/>
                    <a:ext cx="286081" cy="266518"/>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50" name="Freeform 39"/>
                  <p:cNvSpPr/>
                  <p:nvPr/>
                </p:nvSpPr>
                <p:spPr>
                  <a:xfrm rot="8251296">
                    <a:off x="4756840" y="4749265"/>
                    <a:ext cx="192741" cy="179561"/>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grpSp>
          </p:grpSp>
        </p:grpSp>
        <p:grpSp>
          <p:nvGrpSpPr>
            <p:cNvPr id="284" name="그룹 283"/>
            <p:cNvGrpSpPr/>
            <p:nvPr/>
          </p:nvGrpSpPr>
          <p:grpSpPr>
            <a:xfrm>
              <a:off x="5094476" y="3260149"/>
              <a:ext cx="773671" cy="904565"/>
              <a:chOff x="9900592" y="3279775"/>
              <a:chExt cx="1101017" cy="1427320"/>
            </a:xfrm>
          </p:grpSpPr>
          <p:pic>
            <p:nvPicPr>
              <p:cNvPr id="285"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00592" y="3501008"/>
                <a:ext cx="1101017" cy="120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32"/>
              <p:cNvSpPr/>
              <p:nvPr/>
            </p:nvSpPr>
            <p:spPr bwMode="auto">
              <a:xfrm>
                <a:off x="10258292" y="3279775"/>
                <a:ext cx="456777" cy="576814"/>
              </a:xfrm>
              <a:custGeom>
                <a:avLst/>
                <a:gdLst>
                  <a:gd name="connsiteX0" fmla="*/ 1588822 w 1589413"/>
                  <a:gd name="connsiteY0" fmla="*/ 1632271 h 1633443"/>
                  <a:gd name="connsiteX1" fmla="*/ 1589413 w 1589413"/>
                  <a:gd name="connsiteY1" fmla="*/ 1633443 h 1633443"/>
                  <a:gd name="connsiteX2" fmla="*/ 1587891 w 1589413"/>
                  <a:gd name="connsiteY2" fmla="*/ 1633443 h 1633443"/>
                  <a:gd name="connsiteX3" fmla="*/ 491595 w 1589413"/>
                  <a:gd name="connsiteY3" fmla="*/ 1144979 h 1633443"/>
                  <a:gd name="connsiteX4" fmla="*/ 390804 w 1589413"/>
                  <a:gd name="connsiteY4" fmla="*/ 1279026 h 1633443"/>
                  <a:gd name="connsiteX5" fmla="*/ 1142040 w 1589413"/>
                  <a:gd name="connsiteY5" fmla="*/ 1279026 h 1633443"/>
                  <a:gd name="connsiteX6" fmla="*/ 1041249 w 1589413"/>
                  <a:gd name="connsiteY6" fmla="*/ 1144979 h 1633443"/>
                  <a:gd name="connsiteX7" fmla="*/ 614770 w 1589413"/>
                  <a:gd name="connsiteY7" fmla="*/ 877182 h 1633443"/>
                  <a:gd name="connsiteX8" fmla="*/ 548162 w 1589413"/>
                  <a:gd name="connsiteY8" fmla="*/ 1030192 h 1633443"/>
                  <a:gd name="connsiteX9" fmla="*/ 984681 w 1589413"/>
                  <a:gd name="connsiteY9" fmla="*/ 1030192 h 1633443"/>
                  <a:gd name="connsiteX10" fmla="*/ 918073 w 1589413"/>
                  <a:gd name="connsiteY10" fmla="*/ 877182 h 1633443"/>
                  <a:gd name="connsiteX11" fmla="*/ 765548 w 1589413"/>
                  <a:gd name="connsiteY11" fmla="*/ 406816 h 1633443"/>
                  <a:gd name="connsiteX12" fmla="*/ 660582 w 1589413"/>
                  <a:gd name="connsiteY12" fmla="*/ 780612 h 1633443"/>
                  <a:gd name="connsiteX13" fmla="*/ 870513 w 1589413"/>
                  <a:gd name="connsiteY13" fmla="*/ 780612 h 1633443"/>
                  <a:gd name="connsiteX14" fmla="*/ 783477 w 1589413"/>
                  <a:gd name="connsiteY14" fmla="*/ 0 h 1633443"/>
                  <a:gd name="connsiteX15" fmla="*/ 965239 w 1589413"/>
                  <a:gd name="connsiteY15" fmla="*/ 181762 h 1633443"/>
                  <a:gd name="connsiteX16" fmla="*/ 912002 w 1589413"/>
                  <a:gd name="connsiteY16" fmla="*/ 310287 h 1633443"/>
                  <a:gd name="connsiteX17" fmla="*/ 857007 w 1589413"/>
                  <a:gd name="connsiteY17" fmla="*/ 347366 h 1633443"/>
                  <a:gd name="connsiteX18" fmla="*/ 867982 w 1589413"/>
                  <a:gd name="connsiteY18" fmla="*/ 431846 h 1633443"/>
                  <a:gd name="connsiteX19" fmla="*/ 1071530 w 1589413"/>
                  <a:gd name="connsiteY19" fmla="*/ 952611 h 1633443"/>
                  <a:gd name="connsiteX20" fmla="*/ 1477726 w 1589413"/>
                  <a:gd name="connsiteY20" fmla="*/ 1466762 h 1633443"/>
                  <a:gd name="connsiteX21" fmla="*/ 1522292 w 1589413"/>
                  <a:gd name="connsiteY21" fmla="*/ 1500326 h 1633443"/>
                  <a:gd name="connsiteX22" fmla="*/ 1523915 w 1589413"/>
                  <a:gd name="connsiteY22" fmla="*/ 1503544 h 1633443"/>
                  <a:gd name="connsiteX23" fmla="*/ 1437808 w 1589413"/>
                  <a:gd name="connsiteY23" fmla="*/ 1612032 h 1633443"/>
                  <a:gd name="connsiteX24" fmla="*/ 1211637 w 1589413"/>
                  <a:gd name="connsiteY24" fmla="*/ 1373840 h 1633443"/>
                  <a:gd name="connsiteX25" fmla="*/ 319458 w 1589413"/>
                  <a:gd name="connsiteY25" fmla="*/ 1373840 h 1633443"/>
                  <a:gd name="connsiteX26" fmla="*/ 86206 w 1589413"/>
                  <a:gd name="connsiteY26" fmla="*/ 1619491 h 1633443"/>
                  <a:gd name="connsiteX27" fmla="*/ 0 w 1589413"/>
                  <a:gd name="connsiteY27" fmla="*/ 1531197 h 1633443"/>
                  <a:gd name="connsiteX28" fmla="*/ 4570 w 1589413"/>
                  <a:gd name="connsiteY28" fmla="*/ 1528494 h 1633443"/>
                  <a:gd name="connsiteX29" fmla="*/ 480001 w 1589413"/>
                  <a:gd name="connsiteY29" fmla="*/ 962200 h 1633443"/>
                  <a:gd name="connsiteX30" fmla="*/ 683551 w 1589413"/>
                  <a:gd name="connsiteY30" fmla="*/ 441435 h 1633443"/>
                  <a:gd name="connsiteX31" fmla="*/ 696914 w 1589413"/>
                  <a:gd name="connsiteY31" fmla="*/ 338579 h 1633443"/>
                  <a:gd name="connsiteX32" fmla="*/ 654952 w 1589413"/>
                  <a:gd name="connsiteY32" fmla="*/ 310287 h 1633443"/>
                  <a:gd name="connsiteX33" fmla="*/ 601715 w 1589413"/>
                  <a:gd name="connsiteY33" fmla="*/ 181762 h 1633443"/>
                  <a:gd name="connsiteX34" fmla="*/ 783477 w 1589413"/>
                  <a:gd name="connsiteY34" fmla="*/ 0 h 163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89413" h="1633443">
                    <a:moveTo>
                      <a:pt x="1588822" y="1632271"/>
                    </a:moveTo>
                    <a:lnTo>
                      <a:pt x="1589413" y="1633443"/>
                    </a:lnTo>
                    <a:lnTo>
                      <a:pt x="1587891" y="1633443"/>
                    </a:lnTo>
                    <a:close/>
                    <a:moveTo>
                      <a:pt x="491595" y="1144979"/>
                    </a:moveTo>
                    <a:lnTo>
                      <a:pt x="390804" y="1279026"/>
                    </a:lnTo>
                    <a:lnTo>
                      <a:pt x="1142040" y="1279026"/>
                    </a:lnTo>
                    <a:lnTo>
                      <a:pt x="1041249" y="1144979"/>
                    </a:lnTo>
                    <a:close/>
                    <a:moveTo>
                      <a:pt x="614770" y="877182"/>
                    </a:moveTo>
                    <a:lnTo>
                      <a:pt x="548162" y="1030192"/>
                    </a:lnTo>
                    <a:lnTo>
                      <a:pt x="984681" y="1030192"/>
                    </a:lnTo>
                    <a:lnTo>
                      <a:pt x="918073" y="877182"/>
                    </a:lnTo>
                    <a:close/>
                    <a:moveTo>
                      <a:pt x="765548" y="406816"/>
                    </a:moveTo>
                    <a:lnTo>
                      <a:pt x="660582" y="780612"/>
                    </a:lnTo>
                    <a:lnTo>
                      <a:pt x="870513" y="780612"/>
                    </a:lnTo>
                    <a:close/>
                    <a:moveTo>
                      <a:pt x="783477" y="0"/>
                    </a:moveTo>
                    <a:cubicBezTo>
                      <a:pt x="883861" y="0"/>
                      <a:pt x="965239" y="81378"/>
                      <a:pt x="965239" y="181762"/>
                    </a:cubicBezTo>
                    <a:cubicBezTo>
                      <a:pt x="965239" y="231954"/>
                      <a:pt x="944895" y="277394"/>
                      <a:pt x="912002" y="310287"/>
                    </a:cubicBezTo>
                    <a:lnTo>
                      <a:pt x="857007" y="347366"/>
                    </a:lnTo>
                    <a:lnTo>
                      <a:pt x="867982" y="431846"/>
                    </a:lnTo>
                    <a:cubicBezTo>
                      <a:pt x="899613" y="586569"/>
                      <a:pt x="969259" y="769243"/>
                      <a:pt x="1071530" y="952611"/>
                    </a:cubicBezTo>
                    <a:cubicBezTo>
                      <a:pt x="1190766" y="1166397"/>
                      <a:pt x="1337760" y="1350733"/>
                      <a:pt x="1477726" y="1466762"/>
                    </a:cubicBezTo>
                    <a:lnTo>
                      <a:pt x="1522292" y="1500326"/>
                    </a:lnTo>
                    <a:lnTo>
                      <a:pt x="1523915" y="1503544"/>
                    </a:lnTo>
                    <a:lnTo>
                      <a:pt x="1437808" y="1612032"/>
                    </a:lnTo>
                    <a:lnTo>
                      <a:pt x="1211637" y="1373840"/>
                    </a:lnTo>
                    <a:lnTo>
                      <a:pt x="319458" y="1373840"/>
                    </a:lnTo>
                    <a:lnTo>
                      <a:pt x="86206" y="1619491"/>
                    </a:lnTo>
                    <a:lnTo>
                      <a:pt x="0" y="1531197"/>
                    </a:lnTo>
                    <a:lnTo>
                      <a:pt x="4570" y="1528494"/>
                    </a:lnTo>
                    <a:cubicBezTo>
                      <a:pt x="164002" y="1420949"/>
                      <a:pt x="340892" y="1211618"/>
                      <a:pt x="480001" y="962200"/>
                    </a:cubicBezTo>
                    <a:cubicBezTo>
                      <a:pt x="582273" y="778832"/>
                      <a:pt x="651920" y="596158"/>
                      <a:pt x="683551" y="441435"/>
                    </a:cubicBezTo>
                    <a:lnTo>
                      <a:pt x="696914" y="338579"/>
                    </a:lnTo>
                    <a:lnTo>
                      <a:pt x="654952" y="310287"/>
                    </a:lnTo>
                    <a:cubicBezTo>
                      <a:pt x="622060" y="277394"/>
                      <a:pt x="601715" y="231954"/>
                      <a:pt x="601715" y="181762"/>
                    </a:cubicBezTo>
                    <a:cubicBezTo>
                      <a:pt x="601715" y="81378"/>
                      <a:pt x="683093" y="0"/>
                      <a:pt x="783477" y="0"/>
                    </a:cubicBezTo>
                    <a:close/>
                  </a:path>
                </a:pathLst>
              </a:custGeom>
              <a:solidFill>
                <a:srgbClr val="004280"/>
              </a:solid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white"/>
                  </a:solidFill>
                  <a:latin typeface="Intel Clear"/>
                </a:endParaRPr>
              </a:p>
            </p:txBody>
          </p:sp>
          <p:grpSp>
            <p:nvGrpSpPr>
              <p:cNvPr id="287" name="Group 33"/>
              <p:cNvGrpSpPr/>
              <p:nvPr/>
            </p:nvGrpSpPr>
            <p:grpSpPr bwMode="auto">
              <a:xfrm>
                <a:off x="10246711" y="3288818"/>
                <a:ext cx="470930" cy="212190"/>
                <a:chOff x="6834620" y="4093386"/>
                <a:chExt cx="1635557" cy="601546"/>
              </a:xfrm>
              <a:solidFill>
                <a:srgbClr val="FFDA00"/>
              </a:solidFill>
            </p:grpSpPr>
            <p:grpSp>
              <p:nvGrpSpPr>
                <p:cNvPr id="288" name="Group 34"/>
                <p:cNvGrpSpPr/>
                <p:nvPr/>
              </p:nvGrpSpPr>
              <p:grpSpPr>
                <a:xfrm rot="16200000">
                  <a:off x="6873938" y="4054069"/>
                  <a:ext cx="601544" cy="680180"/>
                  <a:chOff x="4612705" y="4384936"/>
                  <a:chExt cx="481011" cy="543890"/>
                </a:xfrm>
                <a:grpFill/>
              </p:grpSpPr>
              <p:sp>
                <p:nvSpPr>
                  <p:cNvPr id="294" name="Freeform 40"/>
                  <p:cNvSpPr/>
                  <p:nvPr/>
                </p:nvSpPr>
                <p:spPr>
                  <a:xfrm rot="8251296">
                    <a:off x="4612705" y="4384936"/>
                    <a:ext cx="481011" cy="444379"/>
                  </a:xfrm>
                  <a:custGeom>
                    <a:avLst/>
                    <a:gdLst>
                      <a:gd name="connsiteX0" fmla="*/ 148230 w 481011"/>
                      <a:gd name="connsiteY0" fmla="*/ 332794 h 444379"/>
                      <a:gd name="connsiteX1" fmla="*/ 506 w 481011"/>
                      <a:gd name="connsiteY1" fmla="*/ 0 h 444379"/>
                      <a:gd name="connsiteX2" fmla="*/ 48194 w 481011"/>
                      <a:gd name="connsiteY2" fmla="*/ 2083 h 444379"/>
                      <a:gd name="connsiteX3" fmla="*/ 51097 w 481011"/>
                      <a:gd name="connsiteY3" fmla="*/ 44761 h 444379"/>
                      <a:gd name="connsiteX4" fmla="*/ 192488 w 481011"/>
                      <a:gd name="connsiteY4" fmla="*/ 284458 h 444379"/>
                      <a:gd name="connsiteX5" fmla="*/ 434316 w 481011"/>
                      <a:gd name="connsiteY5" fmla="*/ 391442 h 444379"/>
                      <a:gd name="connsiteX6" fmla="*/ 478179 w 481011"/>
                      <a:gd name="connsiteY6" fmla="*/ 393383 h 444379"/>
                      <a:gd name="connsiteX7" fmla="*/ 481011 w 481011"/>
                      <a:gd name="connsiteY7" fmla="*/ 443803 h 444379"/>
                      <a:gd name="connsiteX8" fmla="*/ 148230 w 481011"/>
                      <a:gd name="connsiteY8" fmla="*/ 332794 h 44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011" h="444379">
                        <a:moveTo>
                          <a:pt x="148230" y="332794"/>
                        </a:moveTo>
                        <a:cubicBezTo>
                          <a:pt x="48248" y="247698"/>
                          <a:pt x="-5869" y="125782"/>
                          <a:pt x="506" y="0"/>
                        </a:cubicBezTo>
                        <a:lnTo>
                          <a:pt x="48194" y="2083"/>
                        </a:lnTo>
                        <a:lnTo>
                          <a:pt x="51097" y="44761"/>
                        </a:lnTo>
                        <a:cubicBezTo>
                          <a:pt x="68315" y="136103"/>
                          <a:pt x="117502" y="220636"/>
                          <a:pt x="192488" y="284458"/>
                        </a:cubicBezTo>
                        <a:cubicBezTo>
                          <a:pt x="260288" y="342163"/>
                          <a:pt x="344685" y="379088"/>
                          <a:pt x="434316" y="391442"/>
                        </a:cubicBezTo>
                        <a:lnTo>
                          <a:pt x="478179" y="393383"/>
                        </a:lnTo>
                        <a:lnTo>
                          <a:pt x="481011" y="443803"/>
                        </a:lnTo>
                        <a:cubicBezTo>
                          <a:pt x="358536" y="449732"/>
                          <a:pt x="238629" y="409734"/>
                          <a:pt x="148230" y="332794"/>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95" name="Freeform 41"/>
                  <p:cNvSpPr/>
                  <p:nvPr/>
                </p:nvSpPr>
                <p:spPr>
                  <a:xfrm rot="8251296">
                    <a:off x="4662527" y="4504008"/>
                    <a:ext cx="381440" cy="355356"/>
                  </a:xfrm>
                  <a:custGeom>
                    <a:avLst/>
                    <a:gdLst>
                      <a:gd name="connsiteX0" fmla="*/ 116263 w 381440"/>
                      <a:gd name="connsiteY0" fmla="*/ 265029 h 355357"/>
                      <a:gd name="connsiteX1" fmla="*/ 393 w 381440"/>
                      <a:gd name="connsiteY1" fmla="*/ 0 h 355357"/>
                      <a:gd name="connsiteX2" fmla="*/ 49647 w 381440"/>
                      <a:gd name="connsiteY2" fmla="*/ 2152 h 355357"/>
                      <a:gd name="connsiteX3" fmla="*/ 50645 w 381440"/>
                      <a:gd name="connsiteY3" fmla="*/ 17012 h 355357"/>
                      <a:gd name="connsiteX4" fmla="*/ 161541 w 381440"/>
                      <a:gd name="connsiteY4" fmla="*/ 207995 h 355357"/>
                      <a:gd name="connsiteX5" fmla="*/ 354160 w 381440"/>
                      <a:gd name="connsiteY5" fmla="*/ 294602 h 355357"/>
                      <a:gd name="connsiteX6" fmla="*/ 378114 w 381440"/>
                      <a:gd name="connsiteY6" fmla="*/ 295676 h 355357"/>
                      <a:gd name="connsiteX7" fmla="*/ 381440 w 381440"/>
                      <a:gd name="connsiteY7" fmla="*/ 354888 h 355357"/>
                      <a:gd name="connsiteX8" fmla="*/ 116263 w 381440"/>
                      <a:gd name="connsiteY8" fmla="*/ 265029 h 3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440" h="355357">
                        <a:moveTo>
                          <a:pt x="116263" y="265029"/>
                        </a:moveTo>
                        <a:cubicBezTo>
                          <a:pt x="37819" y="197017"/>
                          <a:pt x="-4584" y="100030"/>
                          <a:pt x="393" y="0"/>
                        </a:cubicBezTo>
                        <a:lnTo>
                          <a:pt x="49647" y="2152"/>
                        </a:lnTo>
                        <a:lnTo>
                          <a:pt x="50645" y="17012"/>
                        </a:lnTo>
                        <a:cubicBezTo>
                          <a:pt x="64149" y="89678"/>
                          <a:pt x="102708" y="156985"/>
                          <a:pt x="161541" y="207995"/>
                        </a:cubicBezTo>
                        <a:cubicBezTo>
                          <a:pt x="215407" y="254695"/>
                          <a:pt x="282671" y="284601"/>
                          <a:pt x="354160" y="294602"/>
                        </a:cubicBezTo>
                        <a:lnTo>
                          <a:pt x="378114" y="295676"/>
                        </a:lnTo>
                        <a:lnTo>
                          <a:pt x="381440" y="354888"/>
                        </a:lnTo>
                        <a:cubicBezTo>
                          <a:pt x="283725" y="359707"/>
                          <a:pt x="188083" y="327297"/>
                          <a:pt x="116263" y="265029"/>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96" name="Freeform 42"/>
                  <p:cNvSpPr/>
                  <p:nvPr/>
                </p:nvSpPr>
                <p:spPr>
                  <a:xfrm rot="8251296">
                    <a:off x="4710170" y="4624429"/>
                    <a:ext cx="286081" cy="266518"/>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97" name="Freeform 43"/>
                  <p:cNvSpPr/>
                  <p:nvPr/>
                </p:nvSpPr>
                <p:spPr>
                  <a:xfrm rot="8251296">
                    <a:off x="4756840" y="4749265"/>
                    <a:ext cx="192741" cy="179561"/>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grpSp>
            <p:grpSp>
              <p:nvGrpSpPr>
                <p:cNvPr id="289" name="Group 35"/>
                <p:cNvGrpSpPr/>
                <p:nvPr/>
              </p:nvGrpSpPr>
              <p:grpSpPr>
                <a:xfrm rot="5400000">
                  <a:off x="7829314" y="4054069"/>
                  <a:ext cx="601546" cy="680180"/>
                  <a:chOff x="4612705" y="4384936"/>
                  <a:chExt cx="481011" cy="543890"/>
                </a:xfrm>
                <a:grpFill/>
              </p:grpSpPr>
              <p:sp>
                <p:nvSpPr>
                  <p:cNvPr id="290" name="Freeform 36"/>
                  <p:cNvSpPr/>
                  <p:nvPr/>
                </p:nvSpPr>
                <p:spPr>
                  <a:xfrm rot="8251296">
                    <a:off x="4612705" y="4384936"/>
                    <a:ext cx="481011" cy="444379"/>
                  </a:xfrm>
                  <a:custGeom>
                    <a:avLst/>
                    <a:gdLst>
                      <a:gd name="connsiteX0" fmla="*/ 148230 w 481011"/>
                      <a:gd name="connsiteY0" fmla="*/ 332794 h 444379"/>
                      <a:gd name="connsiteX1" fmla="*/ 506 w 481011"/>
                      <a:gd name="connsiteY1" fmla="*/ 0 h 444379"/>
                      <a:gd name="connsiteX2" fmla="*/ 48194 w 481011"/>
                      <a:gd name="connsiteY2" fmla="*/ 2083 h 444379"/>
                      <a:gd name="connsiteX3" fmla="*/ 51097 w 481011"/>
                      <a:gd name="connsiteY3" fmla="*/ 44761 h 444379"/>
                      <a:gd name="connsiteX4" fmla="*/ 192488 w 481011"/>
                      <a:gd name="connsiteY4" fmla="*/ 284458 h 444379"/>
                      <a:gd name="connsiteX5" fmla="*/ 434316 w 481011"/>
                      <a:gd name="connsiteY5" fmla="*/ 391442 h 444379"/>
                      <a:gd name="connsiteX6" fmla="*/ 478179 w 481011"/>
                      <a:gd name="connsiteY6" fmla="*/ 393383 h 444379"/>
                      <a:gd name="connsiteX7" fmla="*/ 481011 w 481011"/>
                      <a:gd name="connsiteY7" fmla="*/ 443803 h 444379"/>
                      <a:gd name="connsiteX8" fmla="*/ 148230 w 481011"/>
                      <a:gd name="connsiteY8" fmla="*/ 332794 h 44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011" h="444379">
                        <a:moveTo>
                          <a:pt x="148230" y="332794"/>
                        </a:moveTo>
                        <a:cubicBezTo>
                          <a:pt x="48248" y="247698"/>
                          <a:pt x="-5869" y="125782"/>
                          <a:pt x="506" y="0"/>
                        </a:cubicBezTo>
                        <a:lnTo>
                          <a:pt x="48194" y="2083"/>
                        </a:lnTo>
                        <a:lnTo>
                          <a:pt x="51097" y="44761"/>
                        </a:lnTo>
                        <a:cubicBezTo>
                          <a:pt x="68315" y="136103"/>
                          <a:pt x="117502" y="220636"/>
                          <a:pt x="192488" y="284458"/>
                        </a:cubicBezTo>
                        <a:cubicBezTo>
                          <a:pt x="260288" y="342163"/>
                          <a:pt x="344685" y="379088"/>
                          <a:pt x="434316" y="391442"/>
                        </a:cubicBezTo>
                        <a:lnTo>
                          <a:pt x="478179" y="393383"/>
                        </a:lnTo>
                        <a:lnTo>
                          <a:pt x="481011" y="443803"/>
                        </a:lnTo>
                        <a:cubicBezTo>
                          <a:pt x="358536" y="449732"/>
                          <a:pt x="238629" y="409734"/>
                          <a:pt x="148230" y="332794"/>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91" name="Freeform 37"/>
                  <p:cNvSpPr/>
                  <p:nvPr/>
                </p:nvSpPr>
                <p:spPr>
                  <a:xfrm rot="8251296">
                    <a:off x="4662490" y="4504000"/>
                    <a:ext cx="381440" cy="355357"/>
                  </a:xfrm>
                  <a:custGeom>
                    <a:avLst/>
                    <a:gdLst>
                      <a:gd name="connsiteX0" fmla="*/ 116263 w 381440"/>
                      <a:gd name="connsiteY0" fmla="*/ 265029 h 355357"/>
                      <a:gd name="connsiteX1" fmla="*/ 393 w 381440"/>
                      <a:gd name="connsiteY1" fmla="*/ 0 h 355357"/>
                      <a:gd name="connsiteX2" fmla="*/ 49647 w 381440"/>
                      <a:gd name="connsiteY2" fmla="*/ 2152 h 355357"/>
                      <a:gd name="connsiteX3" fmla="*/ 50645 w 381440"/>
                      <a:gd name="connsiteY3" fmla="*/ 17012 h 355357"/>
                      <a:gd name="connsiteX4" fmla="*/ 161541 w 381440"/>
                      <a:gd name="connsiteY4" fmla="*/ 207995 h 355357"/>
                      <a:gd name="connsiteX5" fmla="*/ 354160 w 381440"/>
                      <a:gd name="connsiteY5" fmla="*/ 294602 h 355357"/>
                      <a:gd name="connsiteX6" fmla="*/ 378114 w 381440"/>
                      <a:gd name="connsiteY6" fmla="*/ 295676 h 355357"/>
                      <a:gd name="connsiteX7" fmla="*/ 381440 w 381440"/>
                      <a:gd name="connsiteY7" fmla="*/ 354888 h 355357"/>
                      <a:gd name="connsiteX8" fmla="*/ 116263 w 381440"/>
                      <a:gd name="connsiteY8" fmla="*/ 265029 h 3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440" h="355357">
                        <a:moveTo>
                          <a:pt x="116263" y="265029"/>
                        </a:moveTo>
                        <a:cubicBezTo>
                          <a:pt x="37819" y="197017"/>
                          <a:pt x="-4584" y="100030"/>
                          <a:pt x="393" y="0"/>
                        </a:cubicBezTo>
                        <a:lnTo>
                          <a:pt x="49647" y="2152"/>
                        </a:lnTo>
                        <a:lnTo>
                          <a:pt x="50645" y="17012"/>
                        </a:lnTo>
                        <a:cubicBezTo>
                          <a:pt x="64149" y="89678"/>
                          <a:pt x="102708" y="156985"/>
                          <a:pt x="161541" y="207995"/>
                        </a:cubicBezTo>
                        <a:cubicBezTo>
                          <a:pt x="215407" y="254695"/>
                          <a:pt x="282671" y="284601"/>
                          <a:pt x="354160" y="294602"/>
                        </a:cubicBezTo>
                        <a:lnTo>
                          <a:pt x="378114" y="295676"/>
                        </a:lnTo>
                        <a:lnTo>
                          <a:pt x="381440" y="354888"/>
                        </a:lnTo>
                        <a:cubicBezTo>
                          <a:pt x="283725" y="359707"/>
                          <a:pt x="188083" y="327297"/>
                          <a:pt x="116263" y="265029"/>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92" name="Freeform 38"/>
                  <p:cNvSpPr/>
                  <p:nvPr/>
                </p:nvSpPr>
                <p:spPr>
                  <a:xfrm rot="8251296">
                    <a:off x="4710151" y="4624415"/>
                    <a:ext cx="286081" cy="266518"/>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sp>
                <p:nvSpPr>
                  <p:cNvPr id="293" name="Freeform 39"/>
                  <p:cNvSpPr/>
                  <p:nvPr/>
                </p:nvSpPr>
                <p:spPr>
                  <a:xfrm rot="8251296">
                    <a:off x="4756840" y="4749265"/>
                    <a:ext cx="192741" cy="179561"/>
                  </a:xfrm>
                  <a:custGeom>
                    <a:avLst/>
                    <a:gdLst>
                      <a:gd name="connsiteX0" fmla="*/ 87198 w 286081"/>
                      <a:gd name="connsiteY0" fmla="*/ 198772 h 266518"/>
                      <a:gd name="connsiteX1" fmla="*/ 295 w 286081"/>
                      <a:gd name="connsiteY1" fmla="*/ 0 h 266518"/>
                      <a:gd name="connsiteX2" fmla="*/ 53174 w 286081"/>
                      <a:gd name="connsiteY2" fmla="*/ 2310 h 266518"/>
                      <a:gd name="connsiteX3" fmla="*/ 69317 w 286081"/>
                      <a:gd name="connsiteY3" fmla="*/ 54791 h 266518"/>
                      <a:gd name="connsiteX4" fmla="*/ 136230 w 286081"/>
                      <a:gd name="connsiteY4" fmla="*/ 145172 h 266518"/>
                      <a:gd name="connsiteX5" fmla="*/ 280695 w 286081"/>
                      <a:gd name="connsiteY5" fmla="*/ 210128 h 266518"/>
                      <a:gd name="connsiteX6" fmla="*/ 282939 w 286081"/>
                      <a:gd name="connsiteY6" fmla="*/ 210228 h 266518"/>
                      <a:gd name="connsiteX7" fmla="*/ 286081 w 286081"/>
                      <a:gd name="connsiteY7" fmla="*/ 266166 h 266518"/>
                      <a:gd name="connsiteX8" fmla="*/ 87198 w 286081"/>
                      <a:gd name="connsiteY8" fmla="*/ 198772 h 26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081" h="266518">
                        <a:moveTo>
                          <a:pt x="87198" y="198772"/>
                        </a:moveTo>
                        <a:cubicBezTo>
                          <a:pt x="28365" y="147763"/>
                          <a:pt x="-3437" y="75023"/>
                          <a:pt x="295" y="0"/>
                        </a:cubicBezTo>
                        <a:lnTo>
                          <a:pt x="53174" y="2310"/>
                        </a:lnTo>
                        <a:lnTo>
                          <a:pt x="69317" y="54791"/>
                        </a:lnTo>
                        <a:cubicBezTo>
                          <a:pt x="84155" y="88730"/>
                          <a:pt x="106814" y="119667"/>
                          <a:pt x="136230" y="145172"/>
                        </a:cubicBezTo>
                        <a:cubicBezTo>
                          <a:pt x="176629" y="180197"/>
                          <a:pt x="227078" y="202626"/>
                          <a:pt x="280695" y="210128"/>
                        </a:cubicBezTo>
                        <a:lnTo>
                          <a:pt x="282939" y="210228"/>
                        </a:lnTo>
                        <a:lnTo>
                          <a:pt x="286081" y="266166"/>
                        </a:lnTo>
                        <a:cubicBezTo>
                          <a:pt x="212795" y="269780"/>
                          <a:pt x="141063" y="245473"/>
                          <a:pt x="87198" y="198772"/>
                        </a:cubicBezTo>
                        <a:close/>
                      </a:path>
                    </a:pathLst>
                  </a:custGeom>
                  <a:grpFill/>
                  <a:ln w="9525"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685800" eaLnBrk="1" latinLnBrk="1" hangingPunct="1">
                      <a:defRPr/>
                    </a:pPr>
                    <a:endParaRPr lang="en-US" sz="1350" kern="0">
                      <a:solidFill>
                        <a:prstClr val="black"/>
                      </a:solidFill>
                      <a:latin typeface="Intel Clear"/>
                    </a:endParaRPr>
                  </a:p>
                </p:txBody>
              </p:sp>
            </p:grpSp>
          </p:grpSp>
        </p:grpSp>
        <p:cxnSp>
          <p:nvCxnSpPr>
            <p:cNvPr id="299" name="직선 연결선 298"/>
            <p:cNvCxnSpPr>
              <a:stCxn id="85" idx="3"/>
              <a:endCxn id="192" idx="1"/>
            </p:cNvCxnSpPr>
            <p:nvPr/>
          </p:nvCxnSpPr>
          <p:spPr>
            <a:xfrm>
              <a:off x="4408102" y="4288425"/>
              <a:ext cx="487937" cy="850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0" name="직선 연결선 299"/>
            <p:cNvCxnSpPr>
              <a:endCxn id="192" idx="1"/>
            </p:cNvCxnSpPr>
            <p:nvPr/>
          </p:nvCxnSpPr>
          <p:spPr>
            <a:xfrm flipV="1">
              <a:off x="4125464" y="5138830"/>
              <a:ext cx="770575" cy="558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직선 연결선 302"/>
            <p:cNvCxnSpPr>
              <a:stCxn id="285" idx="3"/>
              <a:endCxn id="198" idx="1"/>
            </p:cNvCxnSpPr>
            <p:nvPr/>
          </p:nvCxnSpPr>
          <p:spPr>
            <a:xfrm>
              <a:off x="5868144" y="3782540"/>
              <a:ext cx="864096" cy="6128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4" name="TextBox 20"/>
            <p:cNvSpPr txBox="1">
              <a:spLocks noChangeArrowheads="1"/>
            </p:cNvSpPr>
            <p:nvPr/>
          </p:nvSpPr>
          <p:spPr bwMode="auto">
            <a:xfrm>
              <a:off x="6450613" y="5125001"/>
              <a:ext cx="163178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defTabSz="685800" eaLnBrk="1" fontAlgn="auto" latinLnBrk="1" hangingPunct="1">
                <a:spcBef>
                  <a:spcPct val="0"/>
                </a:spcBef>
                <a:spcAft>
                  <a:spcPts val="0"/>
                </a:spcAft>
                <a:buNone/>
              </a:pPr>
              <a:r>
                <a:rPr lang="en-US" altLang="ko-KR" sz="2100" b="1" dirty="0">
                  <a:solidFill>
                    <a:prstClr val="black"/>
                  </a:solidFill>
                  <a:latin typeface="Times New Roman" panose="02020603050405020304" pitchFamily="18" charset="0"/>
                  <a:ea typeface="굴림" charset="-127"/>
                  <a:cs typeface="Times New Roman" panose="02020603050405020304" pitchFamily="18" charset="0"/>
                </a:rPr>
                <a:t>Federated Cloud DCs</a:t>
              </a:r>
              <a:endParaRPr lang="ko-KR" altLang="en-US" sz="2100" b="1" dirty="0">
                <a:solidFill>
                  <a:prstClr val="black"/>
                </a:solidFill>
                <a:latin typeface="Times New Roman" panose="02020603050405020304" pitchFamily="18" charset="0"/>
                <a:ea typeface="굴림" charset="-127"/>
                <a:cs typeface="Times New Roman" panose="02020603050405020304" pitchFamily="18" charset="0"/>
              </a:endParaRPr>
            </a:p>
          </p:txBody>
        </p:sp>
        <p:grpSp>
          <p:nvGrpSpPr>
            <p:cNvPr id="333" name="그룹 332"/>
            <p:cNvGrpSpPr/>
            <p:nvPr/>
          </p:nvGrpSpPr>
          <p:grpSpPr>
            <a:xfrm>
              <a:off x="5161847" y="3586077"/>
              <a:ext cx="676793" cy="435279"/>
              <a:chOff x="393709" y="1916832"/>
              <a:chExt cx="3386203" cy="2077226"/>
            </a:xfrm>
          </p:grpSpPr>
          <p:pic>
            <p:nvPicPr>
              <p:cNvPr id="334"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335"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336"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33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3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grpSp>
        <p:grpSp>
          <p:nvGrpSpPr>
            <p:cNvPr id="345" name="그룹 344"/>
            <p:cNvGrpSpPr/>
            <p:nvPr/>
          </p:nvGrpSpPr>
          <p:grpSpPr>
            <a:xfrm>
              <a:off x="3366939" y="5373216"/>
              <a:ext cx="658849" cy="432048"/>
              <a:chOff x="393709" y="1916832"/>
              <a:chExt cx="3386203" cy="2077226"/>
            </a:xfrm>
          </p:grpSpPr>
          <p:pic>
            <p:nvPicPr>
              <p:cNvPr id="346"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34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34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34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50"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grpSp>
      </p:grpSp>
      <p:sp>
        <p:nvSpPr>
          <p:cNvPr id="38" name="제목 37"/>
          <p:cNvSpPr>
            <a:spLocks noGrp="1"/>
          </p:cNvSpPr>
          <p:nvPr>
            <p:ph type="title"/>
          </p:nvPr>
        </p:nvSpPr>
        <p:spPr>
          <a:xfrm>
            <a:off x="-760" y="-4448"/>
            <a:ext cx="9144759" cy="606728"/>
          </a:xfrm>
        </p:spPr>
        <p:txBody>
          <a:bodyPr vert="horz" lIns="0" tIns="34290" rIns="0" bIns="34290" rtlCol="0" anchor="ctr">
            <a:noAutofit/>
          </a:bodyPr>
          <a:lstStyle/>
          <a:p>
            <a:pPr algn="ctr"/>
            <a:r>
              <a:rPr lang="en-US" altLang="ko-KR" sz="4000" dirty="0">
                <a:latin typeface="Times New Roman" panose="02020603050405020304" pitchFamily="18" charset="0"/>
                <a:cs typeface="Times New Roman" panose="02020603050405020304" pitchFamily="18" charset="0"/>
              </a:rPr>
              <a:t>C</a:t>
            </a:r>
            <a:r>
              <a:rPr lang="en-US" altLang="ko-KR" sz="4000" dirty="0" smtClean="0">
                <a:latin typeface="Times New Roman" panose="02020603050405020304" pitchFamily="18" charset="0"/>
                <a:cs typeface="Times New Roman" panose="02020603050405020304" pitchFamily="18" charset="0"/>
              </a:rPr>
              <a:t>onvergent </a:t>
            </a:r>
            <a:r>
              <a:rPr lang="en-US" altLang="ko-KR" sz="4000" dirty="0">
                <a:latin typeface="Times New Roman" panose="02020603050405020304" pitchFamily="18" charset="0"/>
                <a:cs typeface="Times New Roman" panose="02020603050405020304" pitchFamily="18" charset="0"/>
              </a:rPr>
              <a:t>SDI for Diversified Services</a:t>
            </a:r>
            <a:endParaRPr lang="ko-KR" altLang="en-US" sz="4000" dirty="0">
              <a:latin typeface="Times New Roman" panose="02020603050405020304" pitchFamily="18" charset="0"/>
              <a:cs typeface="Times New Roman" panose="02020603050405020304" pitchFamily="18" charset="0"/>
            </a:endParaRPr>
          </a:p>
        </p:txBody>
      </p:sp>
      <p:pic>
        <p:nvPicPr>
          <p:cNvPr id="255" name="그림 254"/>
          <p:cNvPicPr>
            <a:picLocks noChangeAspect="1"/>
          </p:cNvPicPr>
          <p:nvPr/>
        </p:nvPicPr>
        <p:blipFill>
          <a:blip r:embed="rId21"/>
          <a:stretch>
            <a:fillRect/>
          </a:stretch>
        </p:blipFill>
        <p:spPr>
          <a:xfrm>
            <a:off x="732211" y="1645687"/>
            <a:ext cx="1821944" cy="1076588"/>
          </a:xfrm>
          <a:prstGeom prst="rect">
            <a:avLst/>
          </a:prstGeom>
        </p:spPr>
      </p:pic>
      <p:grpSp>
        <p:nvGrpSpPr>
          <p:cNvPr id="2" name="그룹 1"/>
          <p:cNvGrpSpPr/>
          <p:nvPr/>
        </p:nvGrpSpPr>
        <p:grpSpPr>
          <a:xfrm>
            <a:off x="6453392" y="1538984"/>
            <a:ext cx="1837094" cy="1248142"/>
            <a:chOff x="5868144" y="2068198"/>
            <a:chExt cx="1837094" cy="1248142"/>
          </a:xfrm>
        </p:grpSpPr>
        <p:pic>
          <p:nvPicPr>
            <p:cNvPr id="256" name="Picture 10"/>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02273" y="2068198"/>
              <a:ext cx="702965" cy="71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grpSp>
          <p:nvGrpSpPr>
            <p:cNvPr id="257" name="그룹 256"/>
            <p:cNvGrpSpPr/>
            <p:nvPr/>
          </p:nvGrpSpPr>
          <p:grpSpPr>
            <a:xfrm>
              <a:off x="5868144" y="2068198"/>
              <a:ext cx="641082" cy="715280"/>
              <a:chOff x="5295274" y="4272939"/>
              <a:chExt cx="2229115" cy="2232248"/>
            </a:xfrm>
          </p:grpSpPr>
          <p:pic>
            <p:nvPicPr>
              <p:cNvPr id="258" name="Picture 1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43563" y="4781550"/>
                <a:ext cx="15811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259" name="Picture 4" descr="C:\Users\sunny\Desktop\제목 없음.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295274" y="4272939"/>
                <a:ext cx="2229115" cy="2232248"/>
              </a:xfrm>
              <a:prstGeom prst="rect">
                <a:avLst/>
              </a:prstGeom>
              <a:noFill/>
              <a:extLst/>
            </p:spPr>
          </p:pic>
        </p:grpSp>
        <p:sp>
          <p:nvSpPr>
            <p:cNvPr id="260" name="위쪽 화살표 259"/>
            <p:cNvSpPr/>
            <p:nvPr/>
          </p:nvSpPr>
          <p:spPr>
            <a:xfrm rot="5400000">
              <a:off x="6421341" y="2320430"/>
              <a:ext cx="705407" cy="240427"/>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latinLnBrk="1" hangingPunct="1">
                <a:spcBef>
                  <a:spcPts val="0"/>
                </a:spcBef>
                <a:spcAft>
                  <a:spcPts val="0"/>
                </a:spcAft>
              </a:pPr>
              <a:endParaRPr lang="ko-KR" altLang="en-US" sz="1350">
                <a:solidFill>
                  <a:prstClr val="white"/>
                </a:solidFill>
                <a:latin typeface="맑은 고딕" panose="020F0502020204030204"/>
                <a:ea typeface="맑은 고딕" panose="020B0503020000020004" pitchFamily="50" charset="-127"/>
              </a:endParaRPr>
            </a:p>
          </p:txBody>
        </p:sp>
        <p:pic>
          <p:nvPicPr>
            <p:cNvPr id="262" name="Picture 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138174" y="2763786"/>
              <a:ext cx="1252107" cy="552554"/>
            </a:xfrm>
            <a:prstGeom prst="rect">
              <a:avLst/>
            </a:prstGeom>
            <a:noFill/>
            <a:ln>
              <a:noFill/>
            </a:ln>
            <a:effectLst/>
            <a:extLst/>
          </p:spPr>
        </p:pic>
      </p:grpSp>
      <p:grpSp>
        <p:nvGrpSpPr>
          <p:cNvPr id="5" name="그룹 4"/>
          <p:cNvGrpSpPr/>
          <p:nvPr/>
        </p:nvGrpSpPr>
        <p:grpSpPr>
          <a:xfrm>
            <a:off x="3966623" y="934752"/>
            <a:ext cx="1342405" cy="1210983"/>
            <a:chOff x="2302117" y="1669019"/>
            <a:chExt cx="1730055" cy="1697454"/>
          </a:xfrm>
        </p:grpSpPr>
        <p:pic>
          <p:nvPicPr>
            <p:cNvPr id="264" name="Picture 2" descr="C:\Users\Muhammad\Desktop\Haneda airport tower.jpg"/>
            <p:cNvPicPr>
              <a:picLocks noChangeAspect="1" noChangeArrowheads="1"/>
            </p:cNvPicPr>
            <p:nvPr/>
          </p:nvPicPr>
          <p:blipFill rotWithShape="1">
            <a:blip r:embed="rId26" cstate="print">
              <a:extLst>
                <a:ext uri="{BEBA8EAE-BF5A-486C-A8C5-ECC9F3942E4B}">
                  <a14:imgProps xmlns:a14="http://schemas.microsoft.com/office/drawing/2010/main">
                    <a14:imgLayer r:embed="rId27">
                      <a14:imgEffect>
                        <a14:backgroundRemoval t="5083" b="100000" l="9489" r="89489">
                          <a14:foregroundMark x1="39854" y1="11690" x2="39854" y2="11690"/>
                          <a14:foregroundMark x1="57226" y1="11436" x2="57226" y2="11436"/>
                          <a14:foregroundMark x1="59416" y1="11309" x2="59416" y2="11309"/>
                          <a14:foregroundMark x1="60730" y1="11436" x2="60730" y2="11436"/>
                          <a14:foregroundMark x1="62044" y1="11817" x2="62044" y2="11817"/>
                          <a14:foregroundMark x1="63650" y1="12452" x2="63650" y2="12452"/>
                          <a14:foregroundMark x1="64526" y1="12579" x2="64526" y2="12579"/>
                          <a14:foregroundMark x1="64818" y1="13469" x2="64818" y2="13469"/>
                          <a14:foregroundMark x1="41314" y1="11055" x2="41314" y2="11055"/>
                          <a14:foregroundMark x1="37664" y1="12325" x2="37664" y2="12325"/>
                          <a14:foregroundMark x1="35912" y1="12071" x2="35912" y2="12071"/>
                          <a14:foregroundMark x1="35620" y1="12961" x2="35620" y2="12961"/>
                          <a14:foregroundMark x1="39854" y1="73443" x2="39854" y2="73443"/>
                          <a14:foregroundMark x1="39562" y1="85260" x2="39562" y2="85260"/>
                          <a14:foregroundMark x1="39708" y1="96188" x2="39708" y2="96188"/>
                          <a14:backgroundMark x1="50365" y1="10419" x2="50365" y2="10419"/>
                          <a14:backgroundMark x1="64380" y1="12325" x2="64380" y2="12325"/>
                          <a14:backgroundMark x1="38394" y1="11817" x2="38394" y2="11817"/>
                          <a14:backgroundMark x1="36058" y1="12325" x2="36058" y2="12325"/>
                          <a14:backgroundMark x1="34599" y1="12834" x2="34599" y2="12834"/>
                          <a14:backgroundMark x1="64672" y1="13723" x2="64672" y2="13723"/>
                          <a14:backgroundMark x1="63942" y1="12325" x2="63942" y2="12325"/>
                          <a14:backgroundMark x1="61898" y1="11817" x2="61898" y2="11817"/>
                          <a14:backgroundMark x1="42628" y1="11309" x2="42628" y2="11309"/>
                          <a14:backgroundMark x1="65255" y1="12834" x2="65255" y2="12834"/>
                          <a14:backgroundMark x1="63650" y1="11817" x2="63650" y2="11817"/>
                          <a14:backgroundMark x1="60730" y1="10928" x2="60730" y2="10928"/>
                          <a14:backgroundMark x1="57518" y1="11309" x2="57518" y2="11309"/>
                          <a14:backgroundMark x1="55620" y1="10928" x2="55620" y2="10928"/>
                          <a14:backgroundMark x1="53285" y1="11055" x2="53285" y2="11055"/>
                          <a14:backgroundMark x1="46715" y1="11309" x2="46715" y2="11309"/>
                          <a14:backgroundMark x1="44380" y1="11309" x2="44380" y2="11309"/>
                          <a14:backgroundMark x1="40584" y1="11817" x2="40584" y2="11817"/>
                          <a14:backgroundMark x1="37226" y1="12579" x2="37226" y2="12579"/>
                          <a14:backgroundMark x1="34307" y1="11563" x2="34307" y2="11563"/>
                          <a14:backgroundMark x1="65255" y1="11817" x2="65255" y2="11817"/>
                          <a14:backgroundMark x1="66131" y1="12834" x2="66131" y2="12834"/>
                        </a14:backgroundRemoval>
                      </a14:imgEffect>
                    </a14:imgLayer>
                  </a14:imgProps>
                </a:ext>
                <a:ext uri="{28A0092B-C50C-407E-A947-70E740481C1C}">
                  <a14:useLocalDpi xmlns:a14="http://schemas.microsoft.com/office/drawing/2010/main" val="0"/>
                </a:ext>
              </a:extLst>
            </a:blip>
            <a:srcRect l="27996" t="11034" r="29069"/>
            <a:stretch/>
          </p:blipFill>
          <p:spPr bwMode="auto">
            <a:xfrm>
              <a:off x="2728682" y="1669019"/>
              <a:ext cx="876924" cy="1697454"/>
            </a:xfrm>
            <a:prstGeom prst="rect">
              <a:avLst/>
            </a:prstGeom>
            <a:noFill/>
            <a:extLst>
              <a:ext uri="{909E8E84-426E-40DD-AFC4-6F175D3DCCD1}">
                <a14:hiddenFill xmlns:a14="http://schemas.microsoft.com/office/drawing/2010/main">
                  <a:solidFill>
                    <a:srgbClr val="FFFFFF"/>
                  </a:solidFill>
                </a14:hiddenFill>
              </a:ext>
            </a:extLst>
          </p:spPr>
        </p:pic>
        <p:pic>
          <p:nvPicPr>
            <p:cNvPr id="265" name="그림 26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302117" y="2492194"/>
              <a:ext cx="1730055" cy="828218"/>
            </a:xfrm>
            <a:prstGeom prst="rect">
              <a:avLst/>
            </a:prstGeom>
          </p:spPr>
        </p:pic>
      </p:grpSp>
      <p:sp>
        <p:nvSpPr>
          <p:cNvPr id="267" name="TextBox 20"/>
          <p:cNvSpPr txBox="1">
            <a:spLocks noChangeArrowheads="1"/>
          </p:cNvSpPr>
          <p:nvPr/>
        </p:nvSpPr>
        <p:spPr bwMode="auto">
          <a:xfrm>
            <a:off x="5792449" y="741797"/>
            <a:ext cx="31336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defTabSz="685800" eaLnBrk="1" fontAlgn="auto" latinLnBrk="1" hangingPunct="1">
              <a:spcBef>
                <a:spcPct val="0"/>
              </a:spcBef>
              <a:spcAft>
                <a:spcPts val="0"/>
              </a:spcAft>
              <a:buNone/>
            </a:pPr>
            <a:r>
              <a:rPr lang="en-US" altLang="ko-KR" sz="2000" dirty="0">
                <a:solidFill>
                  <a:prstClr val="black"/>
                </a:solidFill>
                <a:latin typeface="Times New Roman" panose="02020603050405020304" pitchFamily="18" charset="0"/>
                <a:ea typeface="굴림" charset="-127"/>
                <a:cs typeface="Times New Roman" panose="02020603050405020304" pitchFamily="18" charset="0"/>
              </a:rPr>
              <a:t>Resources in </a:t>
            </a:r>
            <a:endParaRPr lang="en-US" altLang="ko-KR" sz="2000" dirty="0" smtClean="0">
              <a:solidFill>
                <a:prstClr val="black"/>
              </a:solidFill>
              <a:latin typeface="Times New Roman" panose="02020603050405020304" pitchFamily="18" charset="0"/>
              <a:ea typeface="굴림" charset="-127"/>
              <a:cs typeface="Times New Roman" panose="02020603050405020304" pitchFamily="18" charset="0"/>
            </a:endParaRPr>
          </a:p>
          <a:p>
            <a:pPr algn="ctr" defTabSz="685800" eaLnBrk="1" fontAlgn="auto" latinLnBrk="1" hangingPunct="1">
              <a:spcBef>
                <a:spcPct val="0"/>
              </a:spcBef>
              <a:spcAft>
                <a:spcPts val="0"/>
              </a:spcAft>
              <a:buNone/>
            </a:pPr>
            <a:r>
              <a:rPr lang="en-US" altLang="ko-KR" sz="2000" dirty="0" smtClean="0">
                <a:solidFill>
                  <a:prstClr val="black"/>
                </a:solidFill>
                <a:latin typeface="Times New Roman" panose="02020603050405020304" pitchFamily="18" charset="0"/>
                <a:ea typeface="굴림" charset="-127"/>
                <a:cs typeface="Times New Roman" panose="02020603050405020304" pitchFamily="18" charset="0"/>
              </a:rPr>
              <a:t>Hyper-Converged </a:t>
            </a:r>
            <a:r>
              <a:rPr lang="en-US" altLang="ko-KR" sz="2000" dirty="0">
                <a:solidFill>
                  <a:prstClr val="black"/>
                </a:solidFill>
                <a:latin typeface="Times New Roman" panose="02020603050405020304" pitchFamily="18" charset="0"/>
                <a:ea typeface="굴림" charset="-127"/>
                <a:cs typeface="Times New Roman" panose="02020603050405020304" pitchFamily="18" charset="0"/>
              </a:rPr>
              <a:t>Boxes</a:t>
            </a:r>
            <a:endParaRPr lang="ko-KR" altLang="en-US" sz="2000" dirty="0">
              <a:solidFill>
                <a:prstClr val="black"/>
              </a:solidFill>
              <a:latin typeface="Times New Roman" panose="02020603050405020304" pitchFamily="18" charset="0"/>
              <a:ea typeface="굴림" charset="-127"/>
              <a:cs typeface="Times New Roman" panose="02020603050405020304" pitchFamily="18" charset="0"/>
            </a:endParaRPr>
          </a:p>
        </p:txBody>
      </p:sp>
      <p:sp>
        <p:nvSpPr>
          <p:cNvPr id="268" name="TextBox 20"/>
          <p:cNvSpPr txBox="1">
            <a:spLocks noChangeArrowheads="1"/>
          </p:cNvSpPr>
          <p:nvPr/>
        </p:nvSpPr>
        <p:spPr bwMode="auto">
          <a:xfrm>
            <a:off x="-10427" y="813524"/>
            <a:ext cx="35774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defTabSz="685800" eaLnBrk="1" fontAlgn="auto" latinLnBrk="1" hangingPunct="1">
              <a:spcBef>
                <a:spcPct val="0"/>
              </a:spcBef>
              <a:spcAft>
                <a:spcPts val="0"/>
              </a:spcAft>
              <a:buNone/>
            </a:pPr>
            <a:r>
              <a:rPr lang="en-US" altLang="ko-KR" sz="2000" dirty="0">
                <a:solidFill>
                  <a:prstClr val="black"/>
                </a:solidFill>
                <a:latin typeface="Times New Roman" panose="02020603050405020304" pitchFamily="18" charset="0"/>
                <a:ea typeface="굴림" charset="-127"/>
                <a:cs typeface="Times New Roman" panose="02020603050405020304" pitchFamily="18" charset="0"/>
              </a:rPr>
              <a:t>Diversified </a:t>
            </a:r>
            <a:r>
              <a:rPr lang="en-US" altLang="ko-KR" sz="2000" dirty="0" err="1" smtClean="0">
                <a:solidFill>
                  <a:srgbClr val="FF0000"/>
                </a:solidFill>
                <a:latin typeface="Times New Roman" panose="02020603050405020304" pitchFamily="18" charset="0"/>
                <a:ea typeface="굴림" charset="-127"/>
                <a:cs typeface="Times New Roman" panose="02020603050405020304" pitchFamily="18" charset="0"/>
              </a:rPr>
              <a:t>MicroServices</a:t>
            </a:r>
            <a:r>
              <a:rPr lang="en-US" altLang="ko-KR" sz="2000" dirty="0" smtClean="0">
                <a:solidFill>
                  <a:srgbClr val="FF0000"/>
                </a:solidFill>
                <a:latin typeface="Times New Roman" panose="02020603050405020304" pitchFamily="18" charset="0"/>
                <a:ea typeface="굴림" charset="-127"/>
                <a:cs typeface="Times New Roman" panose="02020603050405020304" pitchFamily="18" charset="0"/>
              </a:rPr>
              <a:t> Architecture</a:t>
            </a:r>
            <a:r>
              <a:rPr lang="en-US" altLang="ko-KR" sz="2000" dirty="0" smtClean="0">
                <a:solidFill>
                  <a:prstClr val="black"/>
                </a:solidFill>
                <a:latin typeface="Times New Roman" panose="02020603050405020304" pitchFamily="18" charset="0"/>
                <a:ea typeface="굴림" charset="-127"/>
                <a:cs typeface="Times New Roman" panose="02020603050405020304" pitchFamily="18" charset="0"/>
              </a:rPr>
              <a:t> </a:t>
            </a:r>
            <a:r>
              <a:rPr lang="en-US" altLang="ko-KR" sz="2000" dirty="0">
                <a:solidFill>
                  <a:prstClr val="black"/>
                </a:solidFill>
                <a:latin typeface="Times New Roman" panose="02020603050405020304" pitchFamily="18" charset="0"/>
                <a:ea typeface="굴림" charset="-127"/>
                <a:cs typeface="Times New Roman" panose="02020603050405020304" pitchFamily="18" charset="0"/>
              </a:rPr>
              <a:t>Applications </a:t>
            </a:r>
            <a:endParaRPr lang="ko-KR" altLang="en-US" sz="2000" dirty="0">
              <a:solidFill>
                <a:prstClr val="black"/>
              </a:solidFill>
              <a:latin typeface="Times New Roman" panose="02020603050405020304" pitchFamily="18" charset="0"/>
              <a:ea typeface="굴림" charset="-127"/>
              <a:cs typeface="Times New Roman" panose="02020603050405020304" pitchFamily="18" charset="0"/>
            </a:endParaRPr>
          </a:p>
        </p:txBody>
      </p:sp>
      <p:pic>
        <p:nvPicPr>
          <p:cNvPr id="239" name="그림 238"/>
          <p:cNvPicPr>
            <a:picLocks noChangeAspect="1"/>
          </p:cNvPicPr>
          <p:nvPr/>
        </p:nvPicPr>
        <p:blipFill>
          <a:blip r:embed="rId29"/>
          <a:stretch>
            <a:fillRect/>
          </a:stretch>
        </p:blipFill>
        <p:spPr>
          <a:xfrm>
            <a:off x="2163289" y="5847751"/>
            <a:ext cx="5028388" cy="1049431"/>
          </a:xfrm>
          <a:prstGeom prst="rect">
            <a:avLst/>
          </a:prstGeom>
        </p:spPr>
      </p:pic>
    </p:spTree>
    <p:extLst>
      <p:ext uri="{BB962C8B-B14F-4D97-AF65-F5344CB8AC3E}">
        <p14:creationId xmlns:p14="http://schemas.microsoft.com/office/powerpoint/2010/main" val="87206506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title"/>
          </p:nvPr>
        </p:nvSpPr>
        <p:spPr>
          <a:xfrm>
            <a:off x="0" y="0"/>
            <a:ext cx="9144000" cy="581209"/>
          </a:xfrm>
        </p:spPr>
        <p:txBody>
          <a:bodyPr>
            <a:normAutofit fontScale="90000"/>
          </a:bodyPr>
          <a:lstStyle/>
          <a:p>
            <a:pPr algn="ctr"/>
            <a:r>
              <a:rPr lang="en-US" altLang="ko-KR" dirty="0">
                <a:latin typeface="Times New Roman" panose="02020603050405020304" pitchFamily="18" charset="0"/>
                <a:ea typeface="+mn-ea"/>
                <a:cs typeface="Times New Roman" panose="02020603050405020304" pitchFamily="18" charset="0"/>
              </a:rPr>
              <a:t>Converged SDI @ Hyper-scale </a:t>
            </a:r>
            <a:r>
              <a:rPr lang="en-US" altLang="ko-KR" dirty="0" smtClean="0">
                <a:latin typeface="Times New Roman" panose="02020603050405020304" pitchFamily="18" charset="0"/>
                <a:ea typeface="+mn-ea"/>
                <a:cs typeface="Times New Roman" panose="02020603050405020304" pitchFamily="18" charset="0"/>
              </a:rPr>
              <a:t>Cloud</a:t>
            </a:r>
            <a:endParaRPr lang="ko-KR" altLang="en-US" sz="3100" dirty="0">
              <a:latin typeface="Times New Roman" panose="02020603050405020304" pitchFamily="18" charset="0"/>
              <a:ea typeface="+mn-ea"/>
              <a:cs typeface="Times New Roman" panose="02020603050405020304" pitchFamily="18" charset="0"/>
            </a:endParaRPr>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55577"/>
          <a:stretch/>
        </p:blipFill>
        <p:spPr bwMode="auto">
          <a:xfrm>
            <a:off x="0" y="836712"/>
            <a:ext cx="4062046" cy="6017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그림 3"/>
          <p:cNvPicPr>
            <a:picLocks noChangeAspect="1"/>
          </p:cNvPicPr>
          <p:nvPr/>
        </p:nvPicPr>
        <p:blipFill>
          <a:blip r:embed="rId4"/>
          <a:stretch>
            <a:fillRect/>
          </a:stretch>
        </p:blipFill>
        <p:spPr>
          <a:xfrm>
            <a:off x="5699461" y="448087"/>
            <a:ext cx="3444539" cy="1993565"/>
          </a:xfrm>
          <a:prstGeom prst="rect">
            <a:avLst/>
          </a:prstGeom>
        </p:spPr>
      </p:pic>
      <p:sp>
        <p:nvSpPr>
          <p:cNvPr id="5" name="TextBox 4"/>
          <p:cNvSpPr txBox="1">
            <a:spLocks noChangeArrowheads="1"/>
          </p:cNvSpPr>
          <p:nvPr/>
        </p:nvSpPr>
        <p:spPr bwMode="auto">
          <a:xfrm>
            <a:off x="5699460" y="2180042"/>
            <a:ext cx="3444540" cy="523220"/>
          </a:xfrm>
          <a:prstGeom prst="rect">
            <a:avLst/>
          </a:prstGeom>
          <a:noFill/>
          <a:ln>
            <a:noFill/>
          </a:ln>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None/>
            </a:pPr>
            <a:r>
              <a:rPr lang="en-US" altLang="ko-KR" sz="2800" b="1" dirty="0">
                <a:solidFill>
                  <a:srgbClr val="FF0000"/>
                </a:solidFill>
                <a:latin typeface="Times New Roman" pitchFamily="18" charset="0"/>
                <a:ea typeface="굴림" charset="-127"/>
                <a:cs typeface="Times New Roman" pitchFamily="18" charset="0"/>
              </a:rPr>
              <a:t>Andromeda</a:t>
            </a:r>
            <a:r>
              <a:rPr lang="en-US" altLang="ko-KR" sz="2800" dirty="0">
                <a:solidFill>
                  <a:srgbClr val="FF0000"/>
                </a:solidFill>
                <a:latin typeface="Times New Roman" pitchFamily="18" charset="0"/>
                <a:ea typeface="굴림" charset="-127"/>
                <a:cs typeface="Times New Roman" pitchFamily="18" charset="0"/>
              </a:rPr>
              <a:t> </a:t>
            </a:r>
            <a:r>
              <a:rPr lang="en-US" altLang="ko-KR" sz="2400" dirty="0">
                <a:latin typeface="Times New Roman" pitchFamily="18" charset="0"/>
                <a:ea typeface="굴림" charset="-127"/>
                <a:cs typeface="Times New Roman" pitchFamily="18" charset="0"/>
              </a:rPr>
              <a:t>SDN/NFV</a:t>
            </a:r>
            <a:endParaRPr lang="ko-KR" altLang="en-US" sz="2800" dirty="0">
              <a:solidFill>
                <a:srgbClr val="FF0000"/>
              </a:solidFill>
              <a:latin typeface="Times New Roman" pitchFamily="18" charset="0"/>
              <a:ea typeface="굴림" charset="-127"/>
              <a:cs typeface="Times New Roman" pitchFamily="18" charset="0"/>
            </a:endParaRPr>
          </a:p>
        </p:txBody>
      </p:sp>
      <p:pic>
        <p:nvPicPr>
          <p:cNvPr id="7" name="Picture 2" descr="google espresso에 대한 이미지 검색결과"/>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33052" y="2639018"/>
            <a:ext cx="5086411" cy="4227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3218" y="1631383"/>
            <a:ext cx="1826241" cy="824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4"/>
          <p:cNvSpPr txBox="1">
            <a:spLocks noChangeArrowheads="1"/>
          </p:cNvSpPr>
          <p:nvPr/>
        </p:nvSpPr>
        <p:spPr bwMode="auto">
          <a:xfrm>
            <a:off x="4055625" y="2359367"/>
            <a:ext cx="1643834" cy="892553"/>
          </a:xfrm>
          <a:prstGeom prst="rect">
            <a:avLst/>
          </a:prstGeom>
          <a:noFill/>
          <a:ln>
            <a:noFill/>
          </a:ln>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en-US" altLang="ko-KR" sz="2800" b="1" dirty="0">
                <a:solidFill>
                  <a:srgbClr val="FF0000"/>
                </a:solidFill>
                <a:latin typeface="Times New Roman" pitchFamily="18" charset="0"/>
                <a:ea typeface="굴림" charset="-127"/>
                <a:cs typeface="Times New Roman" pitchFamily="18" charset="0"/>
              </a:rPr>
              <a:t>B4</a:t>
            </a:r>
            <a:r>
              <a:rPr lang="en-US" altLang="ko-KR" sz="2800" dirty="0">
                <a:latin typeface="Times New Roman" pitchFamily="18" charset="0"/>
                <a:ea typeface="굴림" charset="-127"/>
                <a:cs typeface="Times New Roman" pitchFamily="18" charset="0"/>
              </a:rPr>
              <a:t> </a:t>
            </a:r>
            <a:r>
              <a:rPr lang="en-US" altLang="ko-KR" sz="2400" dirty="0">
                <a:latin typeface="Times New Roman" pitchFamily="18" charset="0"/>
                <a:ea typeface="굴림" charset="-127"/>
                <a:cs typeface="Times New Roman" pitchFamily="18" charset="0"/>
              </a:rPr>
              <a:t>Global SD-WAN</a:t>
            </a:r>
            <a:endParaRPr lang="ko-KR" altLang="en-US" sz="2400" dirty="0">
              <a:solidFill>
                <a:srgbClr val="FF0000"/>
              </a:solidFill>
              <a:latin typeface="Times New Roman" pitchFamily="18" charset="0"/>
              <a:ea typeface="굴림" charset="-127"/>
              <a:cs typeface="Times New Roman" pitchFamily="18" charset="0"/>
            </a:endParaRPr>
          </a:p>
        </p:txBody>
      </p:sp>
      <p:sp>
        <p:nvSpPr>
          <p:cNvPr id="11" name="TextBox 10"/>
          <p:cNvSpPr txBox="1"/>
          <p:nvPr/>
        </p:nvSpPr>
        <p:spPr>
          <a:xfrm>
            <a:off x="5588094" y="585723"/>
            <a:ext cx="3536637" cy="415498"/>
          </a:xfrm>
          <a:prstGeom prst="rect">
            <a:avLst/>
          </a:prstGeom>
          <a:noFill/>
        </p:spPr>
        <p:txBody>
          <a:bodyPr wrap="square" rtlCol="0">
            <a:spAutoFit/>
          </a:bodyPr>
          <a:lstStyle/>
          <a:p>
            <a:pPr algn="ctr"/>
            <a:r>
              <a:rPr lang="en-US" altLang="ko-KR" sz="1050" dirty="0"/>
              <a:t>https://cloud.google.com/blog/products/gcp/uusing-googles-cloud-networking-products-a-guide-to-all-the-guides</a:t>
            </a:r>
            <a:endParaRPr lang="ko-KR" altLang="en-US" sz="1050" dirty="0"/>
          </a:p>
        </p:txBody>
      </p:sp>
      <p:sp>
        <p:nvSpPr>
          <p:cNvPr id="12" name="TextBox 11"/>
          <p:cNvSpPr txBox="1"/>
          <p:nvPr/>
        </p:nvSpPr>
        <p:spPr>
          <a:xfrm>
            <a:off x="1836939" y="1939355"/>
            <a:ext cx="5773954" cy="253916"/>
          </a:xfrm>
          <a:prstGeom prst="rect">
            <a:avLst/>
          </a:prstGeom>
          <a:noFill/>
        </p:spPr>
        <p:txBody>
          <a:bodyPr wrap="square" rtlCol="0">
            <a:spAutoFit/>
          </a:bodyPr>
          <a:lstStyle/>
          <a:p>
            <a:pPr algn="ctr"/>
            <a:r>
              <a:rPr lang="en-US" altLang="ko-KR" sz="1050" dirty="0"/>
              <a:t>https://www.capside.com/labs/amazon-s3-outage-provide-high-availability/</a:t>
            </a:r>
            <a:endParaRPr lang="ko-KR" altLang="en-US" sz="1050" dirty="0"/>
          </a:p>
        </p:txBody>
      </p:sp>
      <p:sp>
        <p:nvSpPr>
          <p:cNvPr id="13" name="TextBox 12"/>
          <p:cNvSpPr txBox="1"/>
          <p:nvPr/>
        </p:nvSpPr>
        <p:spPr>
          <a:xfrm>
            <a:off x="-388168" y="1381640"/>
            <a:ext cx="5773954" cy="253916"/>
          </a:xfrm>
          <a:prstGeom prst="rect">
            <a:avLst/>
          </a:prstGeom>
          <a:noFill/>
        </p:spPr>
        <p:txBody>
          <a:bodyPr wrap="square" rtlCol="0">
            <a:spAutoFit/>
          </a:bodyPr>
          <a:lstStyle/>
          <a:p>
            <a:pPr algn="ctr"/>
            <a:r>
              <a:rPr lang="en-US" altLang="ko-KR" sz="1050" dirty="0"/>
              <a:t>https://www.oss.kr/oss_case/show/c2daddca-7bb9-4227-837c-98108f180a89</a:t>
            </a:r>
            <a:endParaRPr lang="ko-KR" altLang="en-US" sz="1050" dirty="0"/>
          </a:p>
        </p:txBody>
      </p:sp>
      <p:sp>
        <p:nvSpPr>
          <p:cNvPr id="14" name="TextBox 13"/>
          <p:cNvSpPr txBox="1"/>
          <p:nvPr/>
        </p:nvSpPr>
        <p:spPr>
          <a:xfrm>
            <a:off x="4074895" y="2817898"/>
            <a:ext cx="5773954" cy="253916"/>
          </a:xfrm>
          <a:prstGeom prst="rect">
            <a:avLst/>
          </a:prstGeom>
          <a:noFill/>
        </p:spPr>
        <p:txBody>
          <a:bodyPr wrap="square" rtlCol="0">
            <a:spAutoFit/>
          </a:bodyPr>
          <a:lstStyle/>
          <a:p>
            <a:pPr algn="ctr"/>
            <a:r>
              <a:rPr lang="ko-KR" altLang="en-US" sz="1050" smtClean="0"/>
              <a:t>추적</a:t>
            </a:r>
            <a:r>
              <a:rPr lang="en-US" altLang="ko-KR" sz="1050" dirty="0" smtClean="0"/>
              <a:t> </a:t>
            </a:r>
            <a:r>
              <a:rPr lang="ko-KR" altLang="en-US" sz="1050" dirty="0" smtClean="0"/>
              <a:t>불가</a:t>
            </a:r>
            <a:endParaRPr lang="ko-KR" altLang="en-US" sz="1050" dirty="0"/>
          </a:p>
        </p:txBody>
      </p:sp>
    </p:spTree>
    <p:extLst>
      <p:ext uri="{BB962C8B-B14F-4D97-AF65-F5344CB8AC3E}">
        <p14:creationId xmlns:p14="http://schemas.microsoft.com/office/powerpoint/2010/main" val="390437830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제목 1"/>
          <p:cNvSpPr>
            <a:spLocks noGrp="1"/>
          </p:cNvSpPr>
          <p:nvPr>
            <p:ph type="title"/>
          </p:nvPr>
        </p:nvSpPr>
        <p:spPr>
          <a:xfrm>
            <a:off x="-2" y="12875"/>
            <a:ext cx="6294562" cy="1138317"/>
          </a:xfrm>
        </p:spPr>
        <p:txBody>
          <a:bodyPr>
            <a:noAutofit/>
          </a:bodyPr>
          <a:lstStyle/>
          <a:p>
            <a:pPr lvl="0">
              <a:lnSpc>
                <a:spcPts val="4000"/>
              </a:lnSpc>
            </a:pPr>
            <a:r>
              <a:rPr kumimoji="1" lang="en-US" altLang="ko-KR" dirty="0" smtClean="0">
                <a:ea typeface="굴림" pitchFamily="50" charset="-127"/>
              </a:rPr>
              <a:t>5G-leveraged Converged SDI</a:t>
            </a:r>
            <a:r>
              <a:rPr kumimoji="1" lang="en-US" altLang="ko-KR" dirty="0" smtClean="0">
                <a:latin typeface="Times New Roman" pitchFamily="18" charset="0"/>
                <a:ea typeface="굴림" pitchFamily="50" charset="-127"/>
                <a:cs typeface="Times New Roman" pitchFamily="18" charset="0"/>
              </a:rPr>
              <a:t> </a:t>
            </a:r>
            <a:r>
              <a:rPr kumimoji="1" lang="en-US" altLang="ko-KR" sz="2800" dirty="0" smtClean="0">
                <a:latin typeface="Times New Roman" pitchFamily="18" charset="0"/>
                <a:ea typeface="굴림" pitchFamily="50" charset="-127"/>
                <a:cs typeface="Times New Roman" pitchFamily="18" charset="0"/>
              </a:rPr>
              <a:t>(</a:t>
            </a:r>
            <a:r>
              <a:rPr kumimoji="1" lang="en-US" altLang="ko-KR" sz="2800" dirty="0">
                <a:latin typeface="Times New Roman" pitchFamily="18" charset="0"/>
                <a:ea typeface="굴림" pitchFamily="50" charset="-127"/>
                <a:cs typeface="Times New Roman" pitchFamily="18" charset="0"/>
              </a:rPr>
              <a:t>SDN/NFV/Cloud Integrated</a:t>
            </a:r>
            <a:r>
              <a:rPr kumimoji="1" lang="en-US" altLang="ko-KR" sz="2800" dirty="0" smtClean="0">
                <a:latin typeface="Times New Roman" pitchFamily="18" charset="0"/>
                <a:ea typeface="굴림" pitchFamily="50" charset="-127"/>
                <a:cs typeface="Times New Roman" pitchFamily="18" charset="0"/>
              </a:rPr>
              <a:t>)</a:t>
            </a:r>
            <a:endParaRPr lang="ko-KR" altLang="en-US" sz="2800" dirty="0" smtClean="0">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4"/>
          </p:nvPr>
        </p:nvSpPr>
        <p:spPr>
          <a:xfrm>
            <a:off x="8676456" y="6609382"/>
            <a:ext cx="467544" cy="276002"/>
          </a:xfrm>
          <a:prstGeom prst="rect">
            <a:avLst/>
          </a:prstGeom>
        </p:spPr>
        <p: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fld id="{673D5B7D-3ECE-475F-8169-8F7696AEADFB}" type="slidenum">
              <a:rPr kumimoji="1" lang="ko-KR" altLang="en-US" sz="1050" b="1" i="0" u="none" strike="noStrike" kern="1200" cap="none" spc="0" normalizeH="0" baseline="0" noProof="0" smtClean="0">
                <a:ln>
                  <a:noFill/>
                </a:ln>
                <a:solidFill>
                  <a:srgbClr val="898989"/>
                </a:solidFill>
                <a:effectLst/>
                <a:uLnTx/>
                <a:uFillTx/>
                <a:latin typeface="Comic Sans MS" pitchFamily="66" charset="0"/>
                <a:ea typeface="굴림" pitchFamily="50"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109</a:t>
            </a:fld>
            <a:endParaRPr kumimoji="1" lang="ko-KR" altLang="en-US" sz="1050" b="1" i="0" u="none" strike="noStrike" kern="1200" cap="none" spc="0" normalizeH="0" baseline="0" noProof="0" dirty="0">
              <a:ln>
                <a:noFill/>
              </a:ln>
              <a:solidFill>
                <a:srgbClr val="898989"/>
              </a:solidFill>
              <a:effectLst/>
              <a:uLnTx/>
              <a:uFillTx/>
              <a:latin typeface="Comic Sans MS" pitchFamily="66" charset="0"/>
              <a:ea typeface="굴림" pitchFamily="50" charset="-127"/>
              <a:cs typeface="+mn-cs"/>
            </a:endParaRPr>
          </a:p>
        </p:txBody>
      </p:sp>
      <p:pic>
        <p:nvPicPr>
          <p:cNvPr id="24" name="그림 23"/>
          <p:cNvPicPr>
            <a:picLocks noChangeAspect="1"/>
          </p:cNvPicPr>
          <p:nvPr/>
        </p:nvPicPr>
        <p:blipFill>
          <a:blip r:embed="rId2"/>
          <a:stretch>
            <a:fillRect/>
          </a:stretch>
        </p:blipFill>
        <p:spPr>
          <a:xfrm>
            <a:off x="183106" y="2547136"/>
            <a:ext cx="6595579" cy="2837801"/>
          </a:xfrm>
          <a:prstGeom prst="rect">
            <a:avLst/>
          </a:prstGeom>
        </p:spPr>
      </p:pic>
      <p:pic>
        <p:nvPicPr>
          <p:cNvPr id="25" name="그림 24"/>
          <p:cNvPicPr>
            <a:picLocks noChangeAspect="1"/>
          </p:cNvPicPr>
          <p:nvPr/>
        </p:nvPicPr>
        <p:blipFill>
          <a:blip r:embed="rId3"/>
          <a:stretch>
            <a:fillRect/>
          </a:stretch>
        </p:blipFill>
        <p:spPr>
          <a:xfrm>
            <a:off x="735631" y="5645136"/>
            <a:ext cx="5811483" cy="1212864"/>
          </a:xfrm>
          <a:prstGeom prst="rect">
            <a:avLst/>
          </a:prstGeom>
        </p:spPr>
      </p:pic>
      <p:grpSp>
        <p:nvGrpSpPr>
          <p:cNvPr id="9" name="그룹 8"/>
          <p:cNvGrpSpPr/>
          <p:nvPr/>
        </p:nvGrpSpPr>
        <p:grpSpPr>
          <a:xfrm>
            <a:off x="19967" y="1980965"/>
            <a:ext cx="1494805" cy="817655"/>
            <a:chOff x="7647817" y="2898574"/>
            <a:chExt cx="1494805" cy="817655"/>
          </a:xfrm>
        </p:grpSpPr>
        <p:pic>
          <p:nvPicPr>
            <p:cNvPr id="26" name="Picture 2" descr="layers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94507" y="2898574"/>
              <a:ext cx="1201427" cy="81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p:cNvSpPr txBox="1">
              <a:spLocks noChangeArrowheads="1"/>
            </p:cNvSpPr>
            <p:nvPr/>
          </p:nvSpPr>
          <p:spPr bwMode="auto">
            <a:xfrm>
              <a:off x="7647817" y="3061137"/>
              <a:ext cx="14948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굴림" charset="-127"/>
                  <a:cs typeface="Times New Roman" panose="02020603050405020304" pitchFamily="18" charset="0"/>
                </a:rPr>
                <a:t>Slices</a:t>
              </a:r>
              <a:endParaRPr kumimoji="1" lang="ko-KR"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굴림" charset="-127"/>
                <a:cs typeface="Times New Roman" panose="02020603050405020304" pitchFamily="18" charset="0"/>
              </a:endParaRPr>
            </a:p>
          </p:txBody>
        </p:sp>
      </p:grpSp>
      <p:grpSp>
        <p:nvGrpSpPr>
          <p:cNvPr id="5" name="그룹 4"/>
          <p:cNvGrpSpPr/>
          <p:nvPr/>
        </p:nvGrpSpPr>
        <p:grpSpPr>
          <a:xfrm>
            <a:off x="6822831" y="4119185"/>
            <a:ext cx="2261546" cy="2073242"/>
            <a:chOff x="7067490" y="4223973"/>
            <a:chExt cx="2076510" cy="2385409"/>
          </a:xfrm>
        </p:grpSpPr>
        <p:grpSp>
          <p:nvGrpSpPr>
            <p:cNvPr id="8" name="그룹 7"/>
            <p:cNvGrpSpPr/>
            <p:nvPr/>
          </p:nvGrpSpPr>
          <p:grpSpPr>
            <a:xfrm>
              <a:off x="7164675" y="5874623"/>
              <a:ext cx="1918810" cy="734759"/>
              <a:chOff x="6525536" y="4856005"/>
              <a:chExt cx="2359329" cy="1021267"/>
            </a:xfrm>
          </p:grpSpPr>
          <p:pic>
            <p:nvPicPr>
              <p:cNvPr id="35"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47578" y="4856005"/>
                <a:ext cx="937287" cy="95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grpSp>
            <p:nvGrpSpPr>
              <p:cNvPr id="36" name="그룹 35"/>
              <p:cNvGrpSpPr/>
              <p:nvPr/>
            </p:nvGrpSpPr>
            <p:grpSpPr>
              <a:xfrm>
                <a:off x="6525536" y="4856006"/>
                <a:ext cx="854776" cy="953706"/>
                <a:chOff x="5319579" y="4145598"/>
                <a:chExt cx="2229115" cy="2232248"/>
              </a:xfrm>
            </p:grpSpPr>
            <p:pic>
              <p:nvPicPr>
                <p:cNvPr id="37"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3563" y="4781550"/>
                  <a:ext cx="15811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38" name="Picture 4" descr="C:\Users\sunny\Desktop\제목 없음.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9579" y="4145598"/>
                  <a:ext cx="2229115" cy="2232248"/>
                </a:xfrm>
                <a:prstGeom prst="rect">
                  <a:avLst/>
                </a:prstGeom>
                <a:noFill/>
                <a:extLst/>
              </p:spPr>
            </p:pic>
          </p:grpSp>
          <p:sp>
            <p:nvSpPr>
              <p:cNvPr id="7" name="위쪽 화살표 6"/>
              <p:cNvSpPr/>
              <p:nvPr/>
            </p:nvSpPr>
            <p:spPr>
              <a:xfrm rot="5400000">
                <a:off x="7253812" y="5246716"/>
                <a:ext cx="940542" cy="320569"/>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pSp>
        <p:grpSp>
          <p:nvGrpSpPr>
            <p:cNvPr id="3" name="그룹 2"/>
            <p:cNvGrpSpPr/>
            <p:nvPr/>
          </p:nvGrpSpPr>
          <p:grpSpPr>
            <a:xfrm>
              <a:off x="7215975" y="4223973"/>
              <a:ext cx="1779539" cy="1330194"/>
              <a:chOff x="6175701" y="5811648"/>
              <a:chExt cx="1545559" cy="1294502"/>
            </a:xfrm>
          </p:grpSpPr>
          <p:pic>
            <p:nvPicPr>
              <p:cNvPr id="3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701" y="5811648"/>
                <a:ext cx="1545559" cy="696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9712" y="6579676"/>
                <a:ext cx="1217937" cy="52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8" name="TextBox 20"/>
            <p:cNvSpPr txBox="1">
              <a:spLocks noChangeArrowheads="1"/>
            </p:cNvSpPr>
            <p:nvPr/>
          </p:nvSpPr>
          <p:spPr bwMode="auto">
            <a:xfrm>
              <a:off x="7067490" y="5446496"/>
              <a:ext cx="2076510" cy="460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굴림" charset="-127"/>
                  <a:cs typeface="Times New Roman" panose="02020603050405020304" pitchFamily="18" charset="0"/>
                </a:rPr>
                <a:t>Hyper-Converged</a:t>
              </a:r>
              <a:endParaRPr kumimoji="1" lang="ko-KR"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굴림" charset="-127"/>
                <a:cs typeface="Times New Roman" panose="02020603050405020304" pitchFamily="18" charset="0"/>
              </a:endParaRPr>
            </a:p>
          </p:txBody>
        </p:sp>
      </p:grpSp>
      <p:grpSp>
        <p:nvGrpSpPr>
          <p:cNvPr id="10" name="그룹 9"/>
          <p:cNvGrpSpPr/>
          <p:nvPr/>
        </p:nvGrpSpPr>
        <p:grpSpPr>
          <a:xfrm>
            <a:off x="5959864" y="542147"/>
            <a:ext cx="3171778" cy="2047863"/>
            <a:chOff x="8335322" y="1345513"/>
            <a:chExt cx="2552070" cy="1488380"/>
          </a:xfrm>
        </p:grpSpPr>
        <p:grpSp>
          <p:nvGrpSpPr>
            <p:cNvPr id="29" name="그룹 28"/>
            <p:cNvGrpSpPr/>
            <p:nvPr/>
          </p:nvGrpSpPr>
          <p:grpSpPr>
            <a:xfrm>
              <a:off x="8546966" y="1753772"/>
              <a:ext cx="2163487" cy="1080121"/>
              <a:chOff x="245015" y="135507"/>
              <a:chExt cx="3120664" cy="1506022"/>
            </a:xfrm>
          </p:grpSpPr>
          <p:pic>
            <p:nvPicPr>
              <p:cNvPr id="30" name="그림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5015" y="135507"/>
                <a:ext cx="1698569" cy="1506022"/>
              </a:xfrm>
              <a:prstGeom prst="rect">
                <a:avLst/>
              </a:prstGeom>
            </p:spPr>
          </p:pic>
          <p:grpSp>
            <p:nvGrpSpPr>
              <p:cNvPr id="31" name="그룹 30"/>
              <p:cNvGrpSpPr/>
              <p:nvPr/>
            </p:nvGrpSpPr>
            <p:grpSpPr>
              <a:xfrm>
                <a:off x="1764439" y="156766"/>
                <a:ext cx="1601240" cy="1462875"/>
                <a:chOff x="4509220" y="620686"/>
                <a:chExt cx="2166872" cy="1887831"/>
              </a:xfrm>
            </p:grpSpPr>
            <p:sp>
              <p:nvSpPr>
                <p:cNvPr id="32" name="모서리가 둥근 직사각형 31"/>
                <p:cNvSpPr/>
                <p:nvPr/>
              </p:nvSpPr>
              <p:spPr>
                <a:xfrm>
                  <a:off x="4509220" y="1374627"/>
                  <a:ext cx="2166872" cy="11338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altLang="ko-KR" sz="1600" b="1" i="0" u="none" strike="noStrike" kern="1200" cap="none" spc="0" normalizeH="0" baseline="0" noProof="0" dirty="0" smtClean="0">
                    <a:ln>
                      <a:noFill/>
                    </a:ln>
                    <a:solidFill>
                      <a:srgbClr val="3333FF"/>
                    </a:solidFill>
                    <a:effectLst/>
                    <a:uLnTx/>
                    <a:uFillTx/>
                    <a:latin typeface="맑은 고딕"/>
                    <a:ea typeface="맑은 고딕" panose="020B0503020000020004" pitchFamily="50"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1" i="0" u="none" strike="noStrike" kern="1200" cap="none" spc="0" normalizeH="0" baseline="0" noProof="0" dirty="0">
                    <a:ln>
                      <a:noFill/>
                    </a:ln>
                    <a:solidFill>
                      <a:srgbClr val="3333FF"/>
                    </a:solidFill>
                    <a:effectLst/>
                    <a:uLnTx/>
                    <a:uFillTx/>
                    <a:latin typeface="맑은 고딕"/>
                    <a:ea typeface="맑은 고딕" panose="020B0503020000020004" pitchFamily="50" charset="-127"/>
                    <a:cs typeface="+mn-cs"/>
                  </a:endParaRPr>
                </a:p>
              </p:txBody>
            </p:sp>
            <p:pic>
              <p:nvPicPr>
                <p:cNvPr id="33" name="Picture 4" descr="http://cfile22.uf.tistory.com/image/1531753B5077A4EA2F196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40152" y="1844824"/>
                  <a:ext cx="611721" cy="593275"/>
                </a:xfrm>
                <a:prstGeom prst="rect">
                  <a:avLst/>
                </a:prstGeom>
                <a:solidFill>
                  <a:schemeClr val="bg1"/>
                </a:solidFill>
                <a:extLst/>
              </p:spPr>
            </p:pic>
            <p:pic>
              <p:nvPicPr>
                <p:cNvPr id="34"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32306" y="1833122"/>
                  <a:ext cx="659774" cy="659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41"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49711" y="1832061"/>
                  <a:ext cx="683945" cy="60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42"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34825" y="620686"/>
                  <a:ext cx="1944471" cy="1211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43" name="TextBox 20"/>
            <p:cNvSpPr txBox="1">
              <a:spLocks noChangeArrowheads="1"/>
            </p:cNvSpPr>
            <p:nvPr/>
          </p:nvSpPr>
          <p:spPr bwMode="auto">
            <a:xfrm>
              <a:off x="8335322" y="1345513"/>
              <a:ext cx="2552070" cy="4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1" i="0" u="none" strike="noStrike" kern="1200" cap="none" spc="0" normalizeH="0" baseline="0" noProof="0" dirty="0" smtClean="0">
                  <a:ln>
                    <a:noFill/>
                  </a:ln>
                  <a:solidFill>
                    <a:prstClr val="black"/>
                  </a:solidFill>
                  <a:effectLst/>
                  <a:uLnTx/>
                  <a:uFillTx/>
                  <a:latin typeface="Times New Roman" panose="02020603050405020304" pitchFamily="18" charset="0"/>
                  <a:ea typeface="굴림" charset="-127"/>
                  <a:cs typeface="Times New Roman" panose="02020603050405020304" pitchFamily="18" charset="0"/>
                </a:rPr>
                <a:t>DevOps Tower</a:t>
              </a:r>
              <a:endParaRPr kumimoji="1" lang="ko-KR"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굴림" charset="-127"/>
                <a:cs typeface="Times New Roman" panose="02020603050405020304" pitchFamily="18" charset="0"/>
              </a:endParaRPr>
            </a:p>
          </p:txBody>
        </p:sp>
      </p:grpSp>
      <p:pic>
        <p:nvPicPr>
          <p:cNvPr id="45" name="Picture 2" descr="http://www.samsung.com/global/business/networks/common/images/insights/5G_01.jpg"/>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17643" t="28616" r="16070" b="26683"/>
          <a:stretch/>
        </p:blipFill>
        <p:spPr bwMode="auto">
          <a:xfrm>
            <a:off x="1195755" y="2798620"/>
            <a:ext cx="914399" cy="41078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18805" y="6356336"/>
            <a:ext cx="1033968" cy="33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03747" y="2996834"/>
            <a:ext cx="880108" cy="100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그룹 3"/>
          <p:cNvGrpSpPr/>
          <p:nvPr/>
        </p:nvGrpSpPr>
        <p:grpSpPr>
          <a:xfrm>
            <a:off x="2116228" y="1556792"/>
            <a:ext cx="2802714" cy="848346"/>
            <a:chOff x="1762249" y="1734232"/>
            <a:chExt cx="2802714" cy="848346"/>
          </a:xfrm>
        </p:grpSpPr>
        <p:pic>
          <p:nvPicPr>
            <p:cNvPr id="1026" name="Picture 2" descr="cloud native computing에 대한 이미지 검색결과"/>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82662" y="2016860"/>
              <a:ext cx="1782301" cy="2830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
            <p:cNvPicPr>
              <a:picLocks noChangeAspect="1" noChangeArrowheads="1"/>
            </p:cNvPicPr>
            <p:nvPr/>
          </p:nvPicPr>
          <p:blipFill>
            <a:blip r:embed="rId19">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1762249" y="1734232"/>
              <a:ext cx="935109" cy="848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TextBox 5"/>
          <p:cNvSpPr txBox="1"/>
          <p:nvPr/>
        </p:nvSpPr>
        <p:spPr>
          <a:xfrm>
            <a:off x="2267492" y="5604337"/>
            <a:ext cx="869149" cy="461665"/>
          </a:xfrm>
          <a:prstGeom prst="rect">
            <a:avLst/>
          </a:prstGeom>
          <a:noFill/>
        </p:spPr>
        <p:txBody>
          <a:bodyPr wrap="none" rtlCol="0">
            <a:spAutoFit/>
          </a:bodyPr>
          <a:lstStyle/>
          <a:p>
            <a:r>
              <a:rPr lang="en-US" altLang="ko-KR" sz="2400" b="1" dirty="0" smtClean="0">
                <a:solidFill>
                  <a:srgbClr val="FF0000"/>
                </a:solidFill>
              </a:rPr>
              <a:t>20ms</a:t>
            </a:r>
            <a:endParaRPr lang="ko-KR" altLang="en-US" sz="2400" b="1" dirty="0">
              <a:solidFill>
                <a:srgbClr val="FF0000"/>
              </a:solidFill>
            </a:endParaRPr>
          </a:p>
        </p:txBody>
      </p:sp>
    </p:spTree>
    <p:extLst>
      <p:ext uri="{BB962C8B-B14F-4D97-AF65-F5344CB8AC3E}">
        <p14:creationId xmlns:p14="http://schemas.microsoft.com/office/powerpoint/2010/main" val="7912175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제목 1"/>
          <p:cNvSpPr>
            <a:spLocks noGrp="1"/>
          </p:cNvSpPr>
          <p:nvPr>
            <p:ph type="title"/>
          </p:nvPr>
        </p:nvSpPr>
        <p:spPr>
          <a:xfrm>
            <a:off x="19050" y="28575"/>
            <a:ext cx="9124950" cy="592113"/>
          </a:xfrm>
        </p:spPr>
        <p:txBody>
          <a:bodyPr/>
          <a:lstStyle/>
          <a:p>
            <a:r>
              <a:rPr lang="en-US" altLang="ko-KR" sz="4000" dirty="0" smtClean="0"/>
              <a:t>Diversity of Computer Systems </a:t>
            </a:r>
            <a:r>
              <a:rPr lang="en-US" altLang="ko-KR" sz="4000" dirty="0" smtClean="0">
                <a:sym typeface="Wingdings" panose="05000000000000000000" pitchFamily="2" charset="2"/>
              </a:rPr>
              <a:t> Box</a:t>
            </a:r>
            <a:endParaRPr lang="ko-KR" altLang="en-US" sz="4000" dirty="0" smtClean="0"/>
          </a:p>
        </p:txBody>
      </p:sp>
      <p:grpSp>
        <p:nvGrpSpPr>
          <p:cNvPr id="2" name="그룹 1"/>
          <p:cNvGrpSpPr/>
          <p:nvPr/>
        </p:nvGrpSpPr>
        <p:grpSpPr>
          <a:xfrm>
            <a:off x="83491" y="2118047"/>
            <a:ext cx="4243467" cy="4051890"/>
            <a:chOff x="83491" y="2118047"/>
            <a:chExt cx="4243467" cy="4051890"/>
          </a:xfrm>
        </p:grpSpPr>
        <p:grpSp>
          <p:nvGrpSpPr>
            <p:cNvPr id="7" name="그룹 6"/>
            <p:cNvGrpSpPr/>
            <p:nvPr/>
          </p:nvGrpSpPr>
          <p:grpSpPr>
            <a:xfrm>
              <a:off x="83491" y="2636912"/>
              <a:ext cx="4243467" cy="3533025"/>
              <a:chOff x="271874" y="3429000"/>
              <a:chExt cx="4243467" cy="3533025"/>
            </a:xfrm>
          </p:grpSpPr>
          <p:pic>
            <p:nvPicPr>
              <p:cNvPr id="5" name="그림 4"/>
              <p:cNvPicPr>
                <a:picLocks noChangeAspect="1"/>
              </p:cNvPicPr>
              <p:nvPr/>
            </p:nvPicPr>
            <p:blipFill>
              <a:blip r:embed="rId2"/>
              <a:stretch>
                <a:fillRect/>
              </a:stretch>
            </p:blipFill>
            <p:spPr>
              <a:xfrm>
                <a:off x="845231" y="3639417"/>
                <a:ext cx="3670110" cy="3322608"/>
              </a:xfrm>
              <a:prstGeom prst="rect">
                <a:avLst/>
              </a:prstGeom>
            </p:spPr>
          </p:pic>
          <p:grpSp>
            <p:nvGrpSpPr>
              <p:cNvPr id="26635" name="Group 7"/>
              <p:cNvGrpSpPr>
                <a:grpSpLocks noChangeAspect="1"/>
              </p:cNvGrpSpPr>
              <p:nvPr/>
            </p:nvGrpSpPr>
            <p:grpSpPr bwMode="auto">
              <a:xfrm>
                <a:off x="271874" y="3429000"/>
                <a:ext cx="1146713" cy="681698"/>
                <a:chOff x="5108707" y="4860713"/>
                <a:chExt cx="2743199" cy="1630081"/>
              </a:xfrm>
            </p:grpSpPr>
            <p:grpSp>
              <p:nvGrpSpPr>
                <p:cNvPr id="26636" name="Group 314"/>
                <p:cNvGrpSpPr>
                  <a:grpSpLocks/>
                </p:cNvGrpSpPr>
                <p:nvPr/>
              </p:nvGrpSpPr>
              <p:grpSpPr bwMode="auto">
                <a:xfrm>
                  <a:off x="5108707" y="5759274"/>
                  <a:ext cx="2743199" cy="731520"/>
                  <a:chOff x="5108707" y="5759274"/>
                  <a:chExt cx="2743199" cy="731520"/>
                </a:xfrm>
              </p:grpSpPr>
              <p:sp>
                <p:nvSpPr>
                  <p:cNvPr id="68" name="Rectangle 316"/>
                  <p:cNvSpPr/>
                  <p:nvPr/>
                </p:nvSpPr>
                <p:spPr>
                  <a:xfrm>
                    <a:off x="5108707" y="5760167"/>
                    <a:ext cx="2743199" cy="730627"/>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69" name="Oval 317"/>
                  <p:cNvSpPr/>
                  <p:nvPr/>
                </p:nvSpPr>
                <p:spPr>
                  <a:xfrm>
                    <a:off x="5233926" y="5827118"/>
                    <a:ext cx="90276" cy="902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0" name="Oval 318"/>
                  <p:cNvSpPr/>
                  <p:nvPr/>
                </p:nvSpPr>
                <p:spPr>
                  <a:xfrm>
                    <a:off x="5364972" y="5827118"/>
                    <a:ext cx="90274" cy="902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1" name="Oval 319"/>
                  <p:cNvSpPr/>
                  <p:nvPr/>
                </p:nvSpPr>
                <p:spPr>
                  <a:xfrm>
                    <a:off x="5496015" y="5827118"/>
                    <a:ext cx="90276" cy="902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cxnSp>
                <p:nvCxnSpPr>
                  <p:cNvPr id="72" name="Straight Connector 320"/>
                  <p:cNvCxnSpPr/>
                  <p:nvPr/>
                </p:nvCxnSpPr>
                <p:spPr>
                  <a:xfrm>
                    <a:off x="5233926" y="6129847"/>
                    <a:ext cx="1062918" cy="0"/>
                  </a:xfrm>
                  <a:prstGeom prst="line">
                    <a:avLst/>
                  </a:prstGeom>
                  <a:ln>
                    <a:solidFill>
                      <a:srgbClr val="F8F8F8"/>
                    </a:solidFill>
                  </a:ln>
                </p:spPr>
                <p:style>
                  <a:lnRef idx="1">
                    <a:schemeClr val="accent1"/>
                  </a:lnRef>
                  <a:fillRef idx="0">
                    <a:schemeClr val="accent1"/>
                  </a:fillRef>
                  <a:effectRef idx="0">
                    <a:schemeClr val="accent1"/>
                  </a:effectRef>
                  <a:fontRef idx="minor">
                    <a:schemeClr val="tx1"/>
                  </a:fontRef>
                </p:style>
              </p:cxnSp>
              <p:cxnSp>
                <p:nvCxnSpPr>
                  <p:cNvPr id="73" name="Straight Connector 321"/>
                  <p:cNvCxnSpPr/>
                  <p:nvPr/>
                </p:nvCxnSpPr>
                <p:spPr>
                  <a:xfrm>
                    <a:off x="5233926" y="6217173"/>
                    <a:ext cx="1062918" cy="0"/>
                  </a:xfrm>
                  <a:prstGeom prst="line">
                    <a:avLst/>
                  </a:prstGeom>
                  <a:ln>
                    <a:solidFill>
                      <a:srgbClr val="F8F8F8"/>
                    </a:solidFill>
                  </a:ln>
                </p:spPr>
                <p:style>
                  <a:lnRef idx="1">
                    <a:schemeClr val="accent1"/>
                  </a:lnRef>
                  <a:fillRef idx="0">
                    <a:schemeClr val="accent1"/>
                  </a:fillRef>
                  <a:effectRef idx="0">
                    <a:schemeClr val="accent1"/>
                  </a:effectRef>
                  <a:fontRef idx="minor">
                    <a:schemeClr val="tx1"/>
                  </a:fontRef>
                </p:style>
              </p:cxnSp>
              <p:cxnSp>
                <p:nvCxnSpPr>
                  <p:cNvPr id="74" name="Straight Connector 322"/>
                  <p:cNvCxnSpPr/>
                  <p:nvPr/>
                </p:nvCxnSpPr>
                <p:spPr>
                  <a:xfrm>
                    <a:off x="5233926" y="6304499"/>
                    <a:ext cx="1062918" cy="0"/>
                  </a:xfrm>
                  <a:prstGeom prst="line">
                    <a:avLst/>
                  </a:prstGeom>
                  <a:ln>
                    <a:solidFill>
                      <a:srgbClr val="F8F8F8"/>
                    </a:solidFill>
                  </a:ln>
                </p:spPr>
                <p:style>
                  <a:lnRef idx="1">
                    <a:schemeClr val="accent1"/>
                  </a:lnRef>
                  <a:fillRef idx="0">
                    <a:schemeClr val="accent1"/>
                  </a:fillRef>
                  <a:effectRef idx="0">
                    <a:schemeClr val="accent1"/>
                  </a:effectRef>
                  <a:fontRef idx="minor">
                    <a:schemeClr val="tx1"/>
                  </a:fontRef>
                </p:style>
              </p:cxnSp>
              <p:sp>
                <p:nvSpPr>
                  <p:cNvPr id="75" name="Rounded Rectangle 323"/>
                  <p:cNvSpPr/>
                  <p:nvPr/>
                </p:nvSpPr>
                <p:spPr>
                  <a:xfrm>
                    <a:off x="6861792" y="5827118"/>
                    <a:ext cx="914400" cy="90236"/>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6" name="Rectangle 324"/>
                  <p:cNvSpPr/>
                  <p:nvPr/>
                </p:nvSpPr>
                <p:spPr>
                  <a:xfrm>
                    <a:off x="6620086" y="6025056"/>
                    <a:ext cx="90276"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7" name="Rectangle 325"/>
                  <p:cNvSpPr/>
                  <p:nvPr/>
                </p:nvSpPr>
                <p:spPr>
                  <a:xfrm>
                    <a:off x="6797725" y="6025056"/>
                    <a:ext cx="90274"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8" name="Rectangle 326"/>
                  <p:cNvSpPr/>
                  <p:nvPr/>
                </p:nvSpPr>
                <p:spPr>
                  <a:xfrm>
                    <a:off x="6972452" y="6025056"/>
                    <a:ext cx="93187"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9" name="Rectangle 327"/>
                  <p:cNvSpPr/>
                  <p:nvPr/>
                </p:nvSpPr>
                <p:spPr>
                  <a:xfrm>
                    <a:off x="7150089" y="6025056"/>
                    <a:ext cx="90276"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80" name="Rectangle 328"/>
                  <p:cNvSpPr/>
                  <p:nvPr/>
                </p:nvSpPr>
                <p:spPr>
                  <a:xfrm>
                    <a:off x="7327728" y="6025056"/>
                    <a:ext cx="90274"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81" name="Rectangle 329"/>
                  <p:cNvSpPr/>
                  <p:nvPr/>
                </p:nvSpPr>
                <p:spPr>
                  <a:xfrm>
                    <a:off x="7502454" y="6025056"/>
                    <a:ext cx="93187"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82" name="Rectangle 330"/>
                  <p:cNvSpPr/>
                  <p:nvPr/>
                </p:nvSpPr>
                <p:spPr>
                  <a:xfrm>
                    <a:off x="7680091" y="6025056"/>
                    <a:ext cx="90276"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grpSp>
            <p:sp>
              <p:nvSpPr>
                <p:cNvPr id="67" name="Trapezoid 315"/>
                <p:cNvSpPr/>
                <p:nvPr/>
              </p:nvSpPr>
              <p:spPr>
                <a:xfrm>
                  <a:off x="5155301" y="4860713"/>
                  <a:ext cx="2650012" cy="823772"/>
                </a:xfrm>
                <a:prstGeom prst="trapezoid">
                  <a:avLst>
                    <a:gd name="adj" fmla="val 46125"/>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grpSp>
        </p:grpSp>
        <p:sp>
          <p:nvSpPr>
            <p:cNvPr id="97" name="TextBox 96"/>
            <p:cNvSpPr txBox="1"/>
            <p:nvPr/>
          </p:nvSpPr>
          <p:spPr>
            <a:xfrm>
              <a:off x="1238996" y="2118047"/>
              <a:ext cx="1901483" cy="461665"/>
            </a:xfrm>
            <a:prstGeom prst="rect">
              <a:avLst/>
            </a:prstGeom>
            <a:noFill/>
          </p:spPr>
          <p:txBody>
            <a:bodyPr wrap="none" rtlCol="0">
              <a:spAutoFit/>
            </a:bodyPr>
            <a:lstStyle/>
            <a:p>
              <a:r>
                <a:rPr lang="en-US" altLang="ko-KR" sz="2400" dirty="0" smtClean="0"/>
                <a:t>Compute </a:t>
              </a:r>
              <a:r>
                <a:rPr lang="en-US" altLang="ko-KR" sz="2400" dirty="0" smtClean="0">
                  <a:solidFill>
                    <a:schemeClr val="tx1"/>
                  </a:solidFill>
                </a:rPr>
                <a:t>Box</a:t>
              </a:r>
              <a:endParaRPr lang="ko-KR" altLang="en-US" sz="2400" dirty="0">
                <a:solidFill>
                  <a:schemeClr val="tx1"/>
                </a:solidFill>
              </a:endParaRPr>
            </a:p>
          </p:txBody>
        </p:sp>
      </p:grpSp>
      <p:grpSp>
        <p:nvGrpSpPr>
          <p:cNvPr id="6" name="그룹 5"/>
          <p:cNvGrpSpPr/>
          <p:nvPr/>
        </p:nvGrpSpPr>
        <p:grpSpPr>
          <a:xfrm>
            <a:off x="4634619" y="3789040"/>
            <a:ext cx="4396082" cy="2631790"/>
            <a:chOff x="4634619" y="4077072"/>
            <a:chExt cx="4396082" cy="2631790"/>
          </a:xfrm>
        </p:grpSpPr>
        <p:pic>
          <p:nvPicPr>
            <p:cNvPr id="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619" y="4711678"/>
              <a:ext cx="4396082" cy="1997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65" name="Picture 41" descr="C:\Users\jongwon\Desktop\jc_system_storage_configuration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8240" y="4877042"/>
              <a:ext cx="3504864" cy="1677653"/>
            </a:xfrm>
            <a:prstGeom prst="rect">
              <a:avLst/>
            </a:prstGeom>
            <a:noFill/>
            <a:extLst>
              <a:ext uri="{909E8E84-426E-40DD-AFC4-6F175D3DCCD1}">
                <a14:hiddenFill xmlns:a14="http://schemas.microsoft.com/office/drawing/2010/main">
                  <a:solidFill>
                    <a:srgbClr val="FFFFFF"/>
                  </a:solidFill>
                </a14:hiddenFill>
              </a:ext>
            </a:extLst>
          </p:spPr>
        </p:pic>
        <p:pic>
          <p:nvPicPr>
            <p:cNvPr id="26667" name="Picture 43" descr="C:\Users\jongwon\Downloads\1440871704_Database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1" y="4077072"/>
              <a:ext cx="1481591" cy="797660"/>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p:cNvSpPr txBox="1"/>
            <p:nvPr/>
          </p:nvSpPr>
          <p:spPr>
            <a:xfrm>
              <a:off x="5443318" y="4095846"/>
              <a:ext cx="1713931" cy="461665"/>
            </a:xfrm>
            <a:prstGeom prst="rect">
              <a:avLst/>
            </a:prstGeom>
            <a:noFill/>
          </p:spPr>
          <p:txBody>
            <a:bodyPr wrap="none" rtlCol="0">
              <a:spAutoFit/>
            </a:bodyPr>
            <a:lstStyle/>
            <a:p>
              <a:r>
                <a:rPr lang="en-US" altLang="ko-KR" sz="2400" dirty="0" smtClean="0"/>
                <a:t>Storage </a:t>
              </a:r>
              <a:r>
                <a:rPr lang="en-US" altLang="ko-KR" sz="2400" dirty="0" smtClean="0">
                  <a:solidFill>
                    <a:schemeClr val="tx1"/>
                  </a:solidFill>
                </a:rPr>
                <a:t>Box</a:t>
              </a:r>
              <a:endParaRPr lang="ko-KR" altLang="en-US" sz="2400" dirty="0">
                <a:solidFill>
                  <a:schemeClr val="tx1"/>
                </a:solidFill>
              </a:endParaRPr>
            </a:p>
          </p:txBody>
        </p:sp>
      </p:grpSp>
      <p:pic>
        <p:nvPicPr>
          <p:cNvPr id="10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150" y="915118"/>
            <a:ext cx="2692382" cy="803069"/>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3" name="그룹 2"/>
          <p:cNvGrpSpPr/>
          <p:nvPr/>
        </p:nvGrpSpPr>
        <p:grpSpPr>
          <a:xfrm>
            <a:off x="4020491" y="765183"/>
            <a:ext cx="4841411" cy="2491902"/>
            <a:chOff x="4020491" y="765183"/>
            <a:chExt cx="4841411" cy="2491902"/>
          </a:xfrm>
        </p:grpSpPr>
        <p:sp>
          <p:nvSpPr>
            <p:cNvPr id="98" name="TextBox 97"/>
            <p:cNvSpPr txBox="1"/>
            <p:nvPr/>
          </p:nvSpPr>
          <p:spPr>
            <a:xfrm>
              <a:off x="5139550" y="765183"/>
              <a:ext cx="2321469" cy="461665"/>
            </a:xfrm>
            <a:prstGeom prst="rect">
              <a:avLst/>
            </a:prstGeom>
            <a:noFill/>
          </p:spPr>
          <p:txBody>
            <a:bodyPr wrap="none" rtlCol="0">
              <a:spAutoFit/>
            </a:bodyPr>
            <a:lstStyle/>
            <a:p>
              <a:r>
                <a:rPr lang="en-US" altLang="ko-KR" sz="2400" dirty="0" smtClean="0"/>
                <a:t>Networking </a:t>
              </a:r>
              <a:r>
                <a:rPr lang="en-US" altLang="ko-KR" sz="2400" dirty="0" smtClean="0">
                  <a:solidFill>
                    <a:schemeClr val="tx1"/>
                  </a:solidFill>
                </a:rPr>
                <a:t>Box</a:t>
              </a:r>
              <a:endParaRPr lang="ko-KR" altLang="en-US" sz="2400" dirty="0">
                <a:solidFill>
                  <a:schemeClr val="tx1"/>
                </a:solidFill>
              </a:endParaRPr>
            </a:p>
          </p:txBody>
        </p:sp>
        <p:grpSp>
          <p:nvGrpSpPr>
            <p:cNvPr id="36" name="그룹 35"/>
            <p:cNvGrpSpPr/>
            <p:nvPr/>
          </p:nvGrpSpPr>
          <p:grpSpPr>
            <a:xfrm>
              <a:off x="4020491" y="844498"/>
              <a:ext cx="4841411" cy="2412587"/>
              <a:chOff x="4427984" y="1280175"/>
              <a:chExt cx="4841411" cy="2412587"/>
            </a:xfrm>
          </p:grpSpPr>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695578"/>
                <a:ext cx="4396082" cy="1997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2112" y="1856524"/>
                <a:ext cx="3240720" cy="17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kx="-3284103" algn="br" rotWithShape="0">
                        <a:srgbClr val="2F4D71">
                          <a:alpha val="50000"/>
                        </a:srgbClr>
                      </a:outerShdw>
                    </a:effectLst>
                  </a14:hiddenEffects>
                </a:ext>
              </a:extLst>
            </p:spPr>
          </p:pic>
          <p:pic>
            <p:nvPicPr>
              <p:cNvPr id="39" name="그림 38"/>
              <p:cNvPicPr>
                <a:picLocks noChangeAspect="1"/>
              </p:cNvPicPr>
              <p:nvPr/>
            </p:nvPicPr>
            <p:blipFill>
              <a:blip r:embed="rId8"/>
              <a:stretch>
                <a:fillRect/>
              </a:stretch>
            </p:blipFill>
            <p:spPr>
              <a:xfrm>
                <a:off x="7943198" y="1280175"/>
                <a:ext cx="1326197" cy="722795"/>
              </a:xfrm>
              <a:prstGeom prst="rect">
                <a:avLst/>
              </a:prstGeom>
            </p:spPr>
          </p:pic>
        </p:grpSp>
      </p:grpSp>
      <p:sp>
        <p:nvSpPr>
          <p:cNvPr id="40" name="TextBox 39"/>
          <p:cNvSpPr txBox="1"/>
          <p:nvPr/>
        </p:nvSpPr>
        <p:spPr>
          <a:xfrm>
            <a:off x="4241952" y="6387432"/>
            <a:ext cx="4902048" cy="276999"/>
          </a:xfrm>
          <a:prstGeom prst="rect">
            <a:avLst/>
          </a:prstGeom>
          <a:noFill/>
        </p:spPr>
        <p:txBody>
          <a:bodyPr wrap="none" rtlCol="0">
            <a:spAutoFit/>
          </a:bodyPr>
          <a:lstStyle/>
          <a:p>
            <a:r>
              <a:rPr lang="en-US" altLang="ko-KR" sz="1200" dirty="0"/>
              <a:t>http://www.sql-server-performance.com/2006/system-storage-configuration/</a:t>
            </a:r>
            <a:endParaRPr lang="ko-KR" altLang="en-US" sz="1200" dirty="0"/>
          </a:p>
        </p:txBody>
      </p:sp>
    </p:spTree>
    <p:extLst>
      <p:ext uri="{BB962C8B-B14F-4D97-AF65-F5344CB8AC3E}">
        <p14:creationId xmlns:p14="http://schemas.microsoft.com/office/powerpoint/2010/main" val="85435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제목 1"/>
          <p:cNvSpPr txBox="1">
            <a:spLocks/>
          </p:cNvSpPr>
          <p:nvPr/>
        </p:nvSpPr>
        <p:spPr>
          <a:xfrm>
            <a:off x="-10136" y="-8639"/>
            <a:ext cx="9144000" cy="379046"/>
          </a:xfrm>
          <a:prstGeom prst="rect">
            <a:avLst/>
          </a:prstGeom>
        </p:spPr>
        <p:txBody>
          <a:bodyPr/>
          <a:lst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pPr defTabSz="685800" latinLnBrk="0">
              <a:defRPr/>
            </a:pPr>
            <a:r>
              <a:rPr kumimoji="0" lang="en-US" altLang="ko-KR" sz="400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Open-Source Software/Hardware </a:t>
            </a:r>
            <a:r>
              <a:rPr kumimoji="0" lang="en-US" altLang="ko-KR" sz="4000" dirty="0"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
            </a:r>
            <a:br>
              <a:rPr kumimoji="0" lang="en-US" altLang="ko-KR" sz="4000" dirty="0"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br>
            <a:r>
              <a:rPr kumimoji="0" lang="en-US" altLang="ko-KR" sz="4000" dirty="0"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for </a:t>
            </a:r>
            <a:r>
              <a:rPr kumimoji="0" lang="en-US" altLang="ko-KR" sz="400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Converged SDI</a:t>
            </a:r>
            <a:endParaRPr kumimoji="0" lang="ko-KR" altLang="en-US" sz="400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46" name="Picture 109" descr="BlueCloud.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0404" y="1919317"/>
            <a:ext cx="1479480" cy="591935"/>
          </a:xfrm>
          <a:prstGeom prst="rect">
            <a:avLst/>
          </a:prstGeom>
          <a:noFill/>
          <a:ln>
            <a:noFill/>
          </a:ln>
          <a:extLst/>
        </p:spPr>
      </p:pic>
      <p:pic>
        <p:nvPicPr>
          <p:cNvPr id="3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929" y="2140292"/>
            <a:ext cx="3524144" cy="1386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그룹 4"/>
          <p:cNvGrpSpPr/>
          <p:nvPr/>
        </p:nvGrpSpPr>
        <p:grpSpPr>
          <a:xfrm>
            <a:off x="5794179" y="4499571"/>
            <a:ext cx="2481589" cy="1133515"/>
            <a:chOff x="622710" y="2652649"/>
            <a:chExt cx="3456384" cy="2179530"/>
          </a:xfrm>
        </p:grpSpPr>
        <p:sp>
          <p:nvSpPr>
            <p:cNvPr id="3" name="모서리가 둥근 직사각형 2"/>
            <p:cNvSpPr/>
            <p:nvPr/>
          </p:nvSpPr>
          <p:spPr bwMode="gray">
            <a:xfrm>
              <a:off x="622710" y="2652649"/>
              <a:ext cx="3456384" cy="2179530"/>
            </a:xfrm>
            <a:prstGeom prst="roundRect">
              <a:avLst>
                <a:gd name="adj" fmla="val 8895"/>
              </a:avLst>
            </a:prstGeom>
            <a:solidFill>
              <a:schemeClr val="bg1"/>
            </a:solidFill>
            <a:ln w="28575">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67500" rtlCol="0" anchor="ctr"/>
            <a:lstStyle/>
            <a:p>
              <a:pPr algn="ctr" defTabSz="685800" eaLnBrk="0" hangingPunct="0">
                <a:spcBef>
                  <a:spcPct val="20000"/>
                </a:spcBef>
                <a:buSzPct val="70000"/>
                <a:defRPr/>
              </a:pPr>
              <a:endParaRPr lang="ko-KR" altLang="en-US" sz="1050" b="1" kern="0" dirty="0">
                <a:solidFill>
                  <a:prstClr val="black"/>
                </a:solidFill>
                <a:latin typeface="Arial" panose="020B0604020202020204" pitchFamily="34" charset="0"/>
                <a:ea typeface="맑은 고딕" pitchFamily="50" charset="-127"/>
                <a:cs typeface="Arial" panose="020B0604020202020204" pitchFamily="34" charset="0"/>
              </a:endParaRPr>
            </a:p>
          </p:txBody>
        </p:sp>
        <p:pic>
          <p:nvPicPr>
            <p:cNvPr id="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2146" y="2709136"/>
              <a:ext cx="2729096" cy="1236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그룹 3"/>
            <p:cNvGrpSpPr/>
            <p:nvPr/>
          </p:nvGrpSpPr>
          <p:grpSpPr>
            <a:xfrm>
              <a:off x="750037" y="4107792"/>
              <a:ext cx="3190508" cy="660679"/>
              <a:chOff x="776536" y="4005064"/>
              <a:chExt cx="3456384" cy="660679"/>
            </a:xfrm>
            <a:solidFill>
              <a:schemeClr val="accent5"/>
            </a:solidFill>
          </p:grpSpPr>
          <p:sp>
            <p:nvSpPr>
              <p:cNvPr id="71" name="모서리가 둥근 직사각형 70"/>
              <p:cNvSpPr/>
              <p:nvPr/>
            </p:nvSpPr>
            <p:spPr bwMode="gray">
              <a:xfrm>
                <a:off x="776536" y="4009287"/>
                <a:ext cx="963724" cy="656456"/>
              </a:xfrm>
              <a:prstGeom prst="roundRect">
                <a:avLst>
                  <a:gd name="adj" fmla="val 0"/>
                </a:avLst>
              </a:prstGeom>
              <a:grpFill/>
              <a:ln w="190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67500" rtlCol="0" anchor="ctr"/>
              <a:lstStyle/>
              <a:p>
                <a:pPr algn="ctr" defTabSz="685800" eaLnBrk="0" hangingPunct="0">
                  <a:spcBef>
                    <a:spcPct val="20000"/>
                  </a:spcBef>
                  <a:buSzPct val="70000"/>
                  <a:defRPr/>
                </a:pPr>
                <a:r>
                  <a:rPr lang="en-US" altLang="ko-KR"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rPr>
                  <a:t>Server</a:t>
                </a:r>
                <a:endParaRPr lang="ko-KR" altLang="en-US"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72" name="모서리가 둥근 직사각형 71"/>
              <p:cNvSpPr/>
              <p:nvPr/>
            </p:nvSpPr>
            <p:spPr bwMode="gray">
              <a:xfrm>
                <a:off x="2022866" y="4009287"/>
                <a:ext cx="963724" cy="656456"/>
              </a:xfrm>
              <a:prstGeom prst="roundRect">
                <a:avLst>
                  <a:gd name="adj" fmla="val 0"/>
                </a:avLst>
              </a:prstGeom>
              <a:grpFill/>
              <a:ln w="190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67500" rtlCol="0" anchor="ctr"/>
              <a:lstStyle/>
              <a:p>
                <a:pPr algn="ctr" defTabSz="685800" eaLnBrk="0" hangingPunct="0">
                  <a:spcBef>
                    <a:spcPct val="20000"/>
                  </a:spcBef>
                  <a:buSzPct val="70000"/>
                  <a:defRPr/>
                </a:pPr>
                <a:r>
                  <a:rPr lang="en-US" altLang="ko-KR"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rPr>
                  <a:t>Switch</a:t>
                </a:r>
                <a:endParaRPr lang="ko-KR" altLang="en-US"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73" name="모서리가 둥근 직사각형 72"/>
              <p:cNvSpPr/>
              <p:nvPr/>
            </p:nvSpPr>
            <p:spPr bwMode="gray">
              <a:xfrm>
                <a:off x="3269196" y="4005064"/>
                <a:ext cx="963724" cy="656456"/>
              </a:xfrm>
              <a:prstGeom prst="roundRect">
                <a:avLst>
                  <a:gd name="adj" fmla="val 0"/>
                </a:avLst>
              </a:prstGeom>
              <a:grpFill/>
              <a:ln w="19050">
                <a:solidFill>
                  <a:schemeClr val="accent5">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67500" rtlCol="0" anchor="ctr"/>
              <a:lstStyle/>
              <a:p>
                <a:pPr algn="ctr" defTabSz="685800" eaLnBrk="0" hangingPunct="0">
                  <a:spcBef>
                    <a:spcPct val="20000"/>
                  </a:spcBef>
                  <a:buSzPct val="70000"/>
                  <a:defRPr/>
                </a:pPr>
                <a:r>
                  <a:rPr lang="en-US" altLang="ko-KR"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rPr>
                  <a:t>Storage</a:t>
                </a:r>
                <a:endParaRPr lang="ko-KR" altLang="en-US"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endParaRPr>
              </a:p>
            </p:txBody>
          </p:sp>
        </p:grpSp>
      </p:grpSp>
      <p:pic>
        <p:nvPicPr>
          <p:cNvPr id="135173" name="Picture 5" descr="http://www.argela.com.tr/wp-content/uploads/2016/06/Cor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8324" y="4046600"/>
            <a:ext cx="874702" cy="5121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encrypted-tbn1.gstatic.com/images?q=tbn:ANd9GcTRm2k66enAZrwTD7qdZ-DJgDm5dcEJD9ZHBJZ5T99LA2cd-lfTq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9621" y="4036853"/>
            <a:ext cx="845523" cy="4495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4" name="Picture 159"/>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6442" y="3744222"/>
            <a:ext cx="616713" cy="65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58500" y="3764336"/>
            <a:ext cx="1014895" cy="184699"/>
          </a:xfrm>
          <a:prstGeom prst="rect">
            <a:avLst/>
          </a:prstGeom>
          <a:noFill/>
          <a:ln>
            <a:noFill/>
          </a:ln>
          <a:extLst>
            <a:ext uri="{91240B29-F687-4F45-9708-019B960494DF}">
              <a14:hiddenLine xmlns:a14="http://schemas.microsoft.com/office/drawing/2010/main" w="9525">
                <a:solidFill>
                  <a:schemeClr val="tx1"/>
                </a:solidFill>
                <a:miter lim="800000"/>
                <a:headEnd/>
                <a:tailEnd/>
              </a14:hiddenLine>
            </a:ext>
          </a:extLst>
        </p:spPr>
      </p:pic>
      <p:pic>
        <p:nvPicPr>
          <p:cNvPr id="27" name="Picture 2" descr="Hom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96660" y="3994542"/>
            <a:ext cx="1075241" cy="2991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517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504" y="2477453"/>
            <a:ext cx="2933427" cy="124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5170"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1775" y="1485723"/>
            <a:ext cx="2296402" cy="746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openconnectivity.org/wp-content/uploads/2015/09/IOTIVITY_Logo_Hexagon_Pantone-300x136.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9125" y="4181073"/>
            <a:ext cx="1194809" cy="449273"/>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14"/>
          <a:stretch>
            <a:fillRect/>
          </a:stretch>
        </p:blipFill>
        <p:spPr>
          <a:xfrm>
            <a:off x="1428163" y="4619420"/>
            <a:ext cx="629024" cy="521750"/>
          </a:xfrm>
          <a:prstGeom prst="rect">
            <a:avLst/>
          </a:prstGeom>
        </p:spPr>
      </p:pic>
      <p:pic>
        <p:nvPicPr>
          <p:cNvPr id="8" name="그림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7765" y="4814052"/>
            <a:ext cx="828529" cy="455817"/>
          </a:xfrm>
          <a:prstGeom prst="rect">
            <a:avLst/>
          </a:prstGeom>
        </p:spPr>
      </p:pic>
      <p:grpSp>
        <p:nvGrpSpPr>
          <p:cNvPr id="9" name="그룹 8"/>
          <p:cNvGrpSpPr/>
          <p:nvPr/>
        </p:nvGrpSpPr>
        <p:grpSpPr>
          <a:xfrm>
            <a:off x="2117868" y="3745484"/>
            <a:ext cx="3159863" cy="1887602"/>
            <a:chOff x="1254877" y="3885672"/>
            <a:chExt cx="3965195" cy="2855696"/>
          </a:xfrm>
        </p:grpSpPr>
        <p:grpSp>
          <p:nvGrpSpPr>
            <p:cNvPr id="2" name="그룹 1"/>
            <p:cNvGrpSpPr/>
            <p:nvPr/>
          </p:nvGrpSpPr>
          <p:grpSpPr>
            <a:xfrm>
              <a:off x="1979712" y="5026508"/>
              <a:ext cx="3240360" cy="1714860"/>
              <a:chOff x="4837876" y="2769998"/>
              <a:chExt cx="3788729" cy="2157073"/>
            </a:xfrm>
          </p:grpSpPr>
          <p:sp>
            <p:nvSpPr>
              <p:cNvPr id="70" name="모서리가 둥근 직사각형 69"/>
              <p:cNvSpPr/>
              <p:nvPr/>
            </p:nvSpPr>
            <p:spPr bwMode="gray">
              <a:xfrm>
                <a:off x="4837876" y="2769998"/>
                <a:ext cx="3788729" cy="2157073"/>
              </a:xfrm>
              <a:prstGeom prst="roundRect">
                <a:avLst>
                  <a:gd name="adj" fmla="val 8895"/>
                </a:avLst>
              </a:prstGeom>
              <a:solidFill>
                <a:schemeClr val="bg1"/>
              </a:solidFill>
              <a:ln w="28575">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67500" rtlCol="0" anchor="ctr"/>
              <a:lstStyle/>
              <a:p>
                <a:pPr algn="ctr" defTabSz="685800" eaLnBrk="0" hangingPunct="0">
                  <a:spcBef>
                    <a:spcPct val="20000"/>
                  </a:spcBef>
                  <a:buSzPct val="70000"/>
                  <a:defRPr/>
                </a:pPr>
                <a:endParaRPr lang="ko-KR" altLang="en-US" sz="1050" b="1" kern="0" dirty="0">
                  <a:solidFill>
                    <a:prstClr val="black"/>
                  </a:solidFill>
                  <a:latin typeface="Arial" panose="020B0604020202020204" pitchFamily="34" charset="0"/>
                  <a:ea typeface="맑은 고딕" pitchFamily="50" charset="-127"/>
                  <a:cs typeface="Arial" panose="020B0604020202020204" pitchFamily="34" charset="0"/>
                </a:endParaRPr>
              </a:p>
            </p:txBody>
          </p:sp>
          <p:pic>
            <p:nvPicPr>
              <p:cNvPr id="44" name="Picture 2"/>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31727" b="31247"/>
              <a:stretch/>
            </p:blipFill>
            <p:spPr bwMode="auto">
              <a:xfrm>
                <a:off x="4932040" y="2907733"/>
                <a:ext cx="3611256" cy="108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4" name="그룹 73"/>
              <p:cNvGrpSpPr/>
              <p:nvPr/>
            </p:nvGrpSpPr>
            <p:grpSpPr>
              <a:xfrm>
                <a:off x="5136986" y="4107792"/>
                <a:ext cx="3190508" cy="660679"/>
                <a:chOff x="776536" y="4005064"/>
                <a:chExt cx="3456384" cy="660679"/>
              </a:xfrm>
              <a:solidFill>
                <a:srgbClr val="FFD9D9"/>
              </a:solidFill>
            </p:grpSpPr>
            <p:sp>
              <p:nvSpPr>
                <p:cNvPr id="75" name="모서리가 둥근 직사각형 74"/>
                <p:cNvSpPr/>
                <p:nvPr/>
              </p:nvSpPr>
              <p:spPr bwMode="gray">
                <a:xfrm>
                  <a:off x="776536" y="4009287"/>
                  <a:ext cx="963724" cy="656456"/>
                </a:xfrm>
                <a:prstGeom prst="roundRect">
                  <a:avLst>
                    <a:gd name="adj" fmla="val 0"/>
                  </a:avLst>
                </a:prstGeom>
                <a:grpFill/>
                <a:ln w="190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67500" rtlCol="0" anchor="ctr"/>
                <a:lstStyle/>
                <a:p>
                  <a:pPr algn="ctr" defTabSz="685800" eaLnBrk="0" hangingPunct="0">
                    <a:spcBef>
                      <a:spcPct val="20000"/>
                    </a:spcBef>
                    <a:buSzPct val="70000"/>
                    <a:defRPr/>
                  </a:pPr>
                  <a:r>
                    <a:rPr lang="en-US" altLang="ko-KR"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rPr>
                    <a:t>RAN</a:t>
                  </a:r>
                  <a:endParaRPr lang="ko-KR" altLang="en-US"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76" name="모서리가 둥근 직사각형 75"/>
                <p:cNvSpPr/>
                <p:nvPr/>
              </p:nvSpPr>
              <p:spPr bwMode="gray">
                <a:xfrm>
                  <a:off x="2022866" y="4009287"/>
                  <a:ext cx="963724" cy="656456"/>
                </a:xfrm>
                <a:prstGeom prst="roundRect">
                  <a:avLst>
                    <a:gd name="adj" fmla="val 0"/>
                  </a:avLst>
                </a:prstGeom>
                <a:grpFill/>
                <a:ln w="190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67500" rtlCol="0" anchor="ctr"/>
                <a:lstStyle/>
                <a:p>
                  <a:pPr algn="ctr" defTabSz="685800" eaLnBrk="0" hangingPunct="0">
                    <a:spcBef>
                      <a:spcPct val="20000"/>
                    </a:spcBef>
                    <a:buSzPct val="70000"/>
                    <a:defRPr/>
                  </a:pPr>
                  <a:r>
                    <a:rPr lang="en-US" altLang="ko-KR"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rPr>
                    <a:t>Backhaul</a:t>
                  </a:r>
                  <a:endParaRPr lang="ko-KR" altLang="en-US"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77" name="모서리가 둥근 직사각형 76"/>
                <p:cNvSpPr/>
                <p:nvPr/>
              </p:nvSpPr>
              <p:spPr bwMode="gray">
                <a:xfrm>
                  <a:off x="3269196" y="4005064"/>
                  <a:ext cx="963724" cy="656456"/>
                </a:xfrm>
                <a:prstGeom prst="roundRect">
                  <a:avLst>
                    <a:gd name="adj" fmla="val 0"/>
                  </a:avLst>
                </a:prstGeom>
                <a:grpFill/>
                <a:ln w="1905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67500" rtlCol="0" anchor="ctr"/>
                <a:lstStyle/>
                <a:p>
                  <a:pPr algn="ctr" defTabSz="685800" eaLnBrk="0" hangingPunct="0">
                    <a:spcBef>
                      <a:spcPct val="20000"/>
                    </a:spcBef>
                    <a:buSzPct val="70000"/>
                    <a:defRPr/>
                  </a:pPr>
                  <a:r>
                    <a:rPr lang="en-US" altLang="ko-KR"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rPr>
                    <a:t>Core</a:t>
                  </a:r>
                  <a:endParaRPr lang="ko-KR" altLang="en-US" sz="1050" dirty="0">
                    <a:solidFill>
                      <a:prstClr val="black">
                        <a:lumMod val="75000"/>
                        <a:lumOff val="25000"/>
                      </a:prstClr>
                    </a:solidFill>
                    <a:latin typeface="Arial" panose="020B0604020202020204" pitchFamily="34" charset="0"/>
                    <a:ea typeface="맑은 고딕" panose="020B0503020000020004" pitchFamily="50" charset="-127"/>
                    <a:cs typeface="Arial" panose="020B0604020202020204" pitchFamily="34" charset="0"/>
                  </a:endParaRPr>
                </a:p>
              </p:txBody>
            </p:sp>
          </p:grpSp>
        </p:grpSp>
        <p:pic>
          <p:nvPicPr>
            <p:cNvPr id="135175" name="Picture 7" descr="http://www.openfogconsortium.org/wp-content/uploads/Open-Fog-Logo_Final-2-250.png"/>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1424" y="3885672"/>
              <a:ext cx="1405072" cy="680055"/>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r="24418"/>
            <a:stretch/>
          </p:blipFill>
          <p:spPr>
            <a:xfrm>
              <a:off x="1254877" y="4445584"/>
              <a:ext cx="1624045" cy="565447"/>
            </a:xfrm>
            <a:prstGeom prst="rect">
              <a:avLst/>
            </a:prstGeom>
          </p:spPr>
        </p:pic>
      </p:grpSp>
      <p:pic>
        <p:nvPicPr>
          <p:cNvPr id="12" name="그림 11"/>
          <p:cNvPicPr>
            <a:picLocks noChangeAspect="1"/>
          </p:cNvPicPr>
          <p:nvPr/>
        </p:nvPicPr>
        <p:blipFill>
          <a:blip r:embed="rId19"/>
          <a:stretch>
            <a:fillRect/>
          </a:stretch>
        </p:blipFill>
        <p:spPr>
          <a:xfrm>
            <a:off x="3152477" y="5785804"/>
            <a:ext cx="4778726" cy="1027572"/>
          </a:xfrm>
          <a:prstGeom prst="rect">
            <a:avLst/>
          </a:prstGeom>
        </p:spPr>
      </p:pic>
      <p:cxnSp>
        <p:nvCxnSpPr>
          <p:cNvPr id="14" name="직선 연결선 13"/>
          <p:cNvCxnSpPr/>
          <p:nvPr/>
        </p:nvCxnSpPr>
        <p:spPr>
          <a:xfrm>
            <a:off x="808091" y="5709444"/>
            <a:ext cx="735186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7" name="그룹 36"/>
          <p:cNvGrpSpPr/>
          <p:nvPr/>
        </p:nvGrpSpPr>
        <p:grpSpPr>
          <a:xfrm>
            <a:off x="6807862" y="2065339"/>
            <a:ext cx="1459456" cy="1480603"/>
            <a:chOff x="454727" y="1988840"/>
            <a:chExt cx="2777102" cy="3010060"/>
          </a:xfrm>
        </p:grpSpPr>
        <p:pic>
          <p:nvPicPr>
            <p:cNvPr id="38" name="Picture 2" descr="http://regmedia.co.uk/2013/01/17/open_compute_facebook_winterfell_server.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599427" y="2201997"/>
              <a:ext cx="1164696" cy="77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descr="http://prodrive-technologies.com/wp-content/uploads/2013/11/TS_bullet_0042_Computing_3_rack_cabinet.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355618" y="3181476"/>
              <a:ext cx="617561" cy="62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
            <p:cNvPicPr>
              <a:picLocks noChangeAspect="1" noChangeArrowheads="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r="34275"/>
            <a:stretch/>
          </p:blipFill>
          <p:spPr bwMode="auto">
            <a:xfrm>
              <a:off x="454727" y="3750890"/>
              <a:ext cx="1468529" cy="1248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4" descr="C:\Users\sunny\Desktop\제목 없음.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7975" y="1988840"/>
              <a:ext cx="2133854" cy="2305237"/>
            </a:xfrm>
            <a:prstGeom prst="rect">
              <a:avLst/>
            </a:prstGeom>
            <a:noFill/>
            <a:extLst/>
          </p:spPr>
        </p:pic>
      </p:grpSp>
      <p:pic>
        <p:nvPicPr>
          <p:cNvPr id="42" name="Picture 2" descr="ONAP"/>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818688" y="3711711"/>
            <a:ext cx="1520925" cy="32005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wiki.mef.net/download/attachments/56165271/MEF%20LSO%20Logo.png?version=1&amp;modificationDate=1458542769000&amp;api=v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181682" y="4037173"/>
            <a:ext cx="753351" cy="423418"/>
          </a:xfrm>
          <a:prstGeom prst="rect">
            <a:avLst/>
          </a:prstGeom>
          <a:noFill/>
          <a:extLst>
            <a:ext uri="{909E8E84-426E-40DD-AFC4-6F175D3DCCD1}">
              <a14:hiddenFill xmlns:a14="http://schemas.microsoft.com/office/drawing/2010/main">
                <a:solidFill>
                  <a:srgbClr val="FFFFFF"/>
                </a:solidFill>
              </a14:hiddenFill>
            </a:ext>
          </a:extLst>
        </p:spPr>
      </p:pic>
      <p:pic>
        <p:nvPicPr>
          <p:cNvPr id="45" name="그림 44"/>
          <p:cNvPicPr>
            <a:picLocks noChangeAspect="1"/>
          </p:cNvPicPr>
          <p:nvPr/>
        </p:nvPicPr>
        <p:blipFill>
          <a:blip r:embed="rId26">
            <a:clrChange>
              <a:clrFrom>
                <a:srgbClr val="FFFFFF"/>
              </a:clrFrom>
              <a:clrTo>
                <a:srgbClr val="FFFFFF">
                  <a:alpha val="0"/>
                </a:srgbClr>
              </a:clrTo>
            </a:clrChange>
          </a:blip>
          <a:stretch>
            <a:fillRect/>
          </a:stretch>
        </p:blipFill>
        <p:spPr>
          <a:xfrm>
            <a:off x="5187837" y="3654435"/>
            <a:ext cx="819187" cy="294971"/>
          </a:xfrm>
          <a:prstGeom prst="rect">
            <a:avLst/>
          </a:prstGeom>
        </p:spPr>
      </p:pic>
      <p:pic>
        <p:nvPicPr>
          <p:cNvPr id="48" name="Picture 7"/>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651774" y="6299590"/>
            <a:ext cx="1362159" cy="38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 descr="C:\Users\jongwon\Pictures\Linux-icon.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057186" y="5937696"/>
            <a:ext cx="777851" cy="765776"/>
          </a:xfrm>
          <a:prstGeom prst="rect">
            <a:avLst/>
          </a:prstGeom>
          <a:noFill/>
          <a:extLst>
            <a:ext uri="{909E8E84-426E-40DD-AFC4-6F175D3DCCD1}">
              <a14:hiddenFill xmlns:a14="http://schemas.microsoft.com/office/drawing/2010/main">
                <a:solidFill>
                  <a:srgbClr val="FFFFFF"/>
                </a:solidFill>
              </a14:hiddenFill>
            </a:ext>
          </a:extLst>
        </p:spPr>
      </p:pic>
      <p:pic>
        <p:nvPicPr>
          <p:cNvPr id="50" name="그림 49"/>
          <p:cNvPicPr>
            <a:picLocks noChangeAspect="1"/>
          </p:cNvPicPr>
          <p:nvPr/>
        </p:nvPicPr>
        <p:blipFill>
          <a:blip r:embed="rId29"/>
          <a:stretch>
            <a:fillRect/>
          </a:stretch>
        </p:blipFill>
        <p:spPr>
          <a:xfrm>
            <a:off x="8000455" y="1470936"/>
            <a:ext cx="1036041" cy="1002978"/>
          </a:xfrm>
          <a:prstGeom prst="rect">
            <a:avLst/>
          </a:prstGeom>
        </p:spPr>
      </p:pic>
      <p:pic>
        <p:nvPicPr>
          <p:cNvPr id="51" name="Picture 2" descr="cloud native computing에 대한 이미지 검색결과"/>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50152" y="5915238"/>
            <a:ext cx="1363781" cy="25565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Shifter logo 300x"/>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534002" y="1597005"/>
            <a:ext cx="393312" cy="49325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440921" y="1389968"/>
            <a:ext cx="905557" cy="89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2" descr="lbnl_singularity_logo"/>
          <p:cNvPicPr>
            <a:picLocks noChangeAspect="1" noChangeArrowheads="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45186" y="1615195"/>
            <a:ext cx="865088" cy="48118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s://encrypted-tbn2.gstatic.com/images?q=tbn:ANd9GcTpJMc-H-yuu_pnn8CMdf1j7IGtJsNPo4noZxtP_-uz-5DJ8l4G">
            <a:hlinkClick r:id="rId34"/>
          </p:cNvPr>
          <p:cNvPicPr>
            <a:picLocks noChangeAspect="1" noChangeArrowheads="1"/>
          </p:cNvPicPr>
          <p:nvPr/>
        </p:nvPicPr>
        <p:blipFill>
          <a:blip r:embed="rId35">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6402322" y="1456886"/>
            <a:ext cx="866315" cy="77214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lxd에 대한 이미지 검색결과"/>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663015" y="1610367"/>
            <a:ext cx="541931" cy="49157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1043296" y="1281146"/>
            <a:ext cx="5773954" cy="253916"/>
          </a:xfrm>
          <a:prstGeom prst="rect">
            <a:avLst/>
          </a:prstGeom>
          <a:noFill/>
        </p:spPr>
        <p:txBody>
          <a:bodyPr wrap="square" rtlCol="0">
            <a:spAutoFit/>
          </a:bodyPr>
          <a:lstStyle/>
          <a:p>
            <a:pPr algn="ctr"/>
            <a:r>
              <a:rPr lang="en-US" altLang="ko-KR" sz="1050" dirty="0"/>
              <a:t>http://www.apnoms.org/2017/apnoms2017/ppt/tutorial4.pdf</a:t>
            </a:r>
            <a:endParaRPr lang="ko-KR" altLang="en-US" sz="1050" dirty="0"/>
          </a:p>
        </p:txBody>
      </p:sp>
      <p:sp>
        <p:nvSpPr>
          <p:cNvPr id="58" name="TextBox 57"/>
          <p:cNvSpPr txBox="1"/>
          <p:nvPr/>
        </p:nvSpPr>
        <p:spPr>
          <a:xfrm>
            <a:off x="-1289932" y="2340265"/>
            <a:ext cx="5773954" cy="253916"/>
          </a:xfrm>
          <a:prstGeom prst="rect">
            <a:avLst/>
          </a:prstGeom>
          <a:noFill/>
        </p:spPr>
        <p:txBody>
          <a:bodyPr wrap="square" rtlCol="0">
            <a:spAutoFit/>
          </a:bodyPr>
          <a:lstStyle/>
          <a:p>
            <a:pPr algn="ctr"/>
            <a:r>
              <a:rPr lang="ko-KR" altLang="en-US" sz="1050" smtClean="0"/>
              <a:t>추적</a:t>
            </a:r>
            <a:r>
              <a:rPr lang="en-US" altLang="ko-KR" sz="1050" dirty="0" smtClean="0"/>
              <a:t> </a:t>
            </a:r>
            <a:r>
              <a:rPr lang="ko-KR" altLang="en-US" sz="1050" dirty="0" smtClean="0"/>
              <a:t>불가</a:t>
            </a:r>
            <a:endParaRPr lang="ko-KR" altLang="en-US" sz="1050" dirty="0"/>
          </a:p>
        </p:txBody>
      </p:sp>
    </p:spTree>
    <p:extLst>
      <p:ext uri="{BB962C8B-B14F-4D97-AF65-F5344CB8AC3E}">
        <p14:creationId xmlns:p14="http://schemas.microsoft.com/office/powerpoint/2010/main" val="360199062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6179"/>
            <a:ext cx="9144000" cy="655928"/>
          </a:xfrm>
        </p:spPr>
        <p:txBody>
          <a:bodyPr/>
          <a:lstStyle/>
          <a:p>
            <a:r>
              <a:rPr lang="en-US" altLang="ko-KR" dirty="0" smtClean="0">
                <a:latin typeface="Times New Roman" panose="02020603050405020304" pitchFamily="18" charset="0"/>
                <a:cs typeface="Times New Roman" panose="02020603050405020304" pitchFamily="18" charset="0"/>
              </a:rPr>
              <a:t>Infrastructure </a:t>
            </a:r>
            <a:r>
              <a:rPr lang="en-US" altLang="ko-KR" sz="4000" dirty="0" smtClean="0">
                <a:latin typeface="Times New Roman" panose="02020603050405020304" pitchFamily="18" charset="0"/>
                <a:cs typeface="Times New Roman" panose="02020603050405020304" pitchFamily="18" charset="0"/>
              </a:rPr>
              <a:t>vs </a:t>
            </a:r>
            <a:r>
              <a:rPr lang="en-US" altLang="ko-KR" sz="4800" dirty="0" smtClean="0">
                <a:solidFill>
                  <a:srgbClr val="0070C0"/>
                </a:solidFill>
                <a:latin typeface="Times New Roman" panose="02020603050405020304" pitchFamily="18" charset="0"/>
                <a:cs typeface="Times New Roman" panose="02020603050405020304" pitchFamily="18" charset="0"/>
              </a:rPr>
              <a:t>Platform</a:t>
            </a:r>
            <a:r>
              <a:rPr lang="ko-KR" altLang="en-US" sz="4000"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vs Services</a:t>
            </a:r>
            <a:endParaRPr lang="ko-KR" altLang="en-US" dirty="0">
              <a:latin typeface="Times New Roman" panose="02020603050405020304" pitchFamily="18" charset="0"/>
              <a:cs typeface="Times New Roman" panose="02020603050405020304" pitchFamily="18" charset="0"/>
            </a:endParaRPr>
          </a:p>
        </p:txBody>
      </p:sp>
      <p:grpSp>
        <p:nvGrpSpPr>
          <p:cNvPr id="6" name="그룹 5"/>
          <p:cNvGrpSpPr/>
          <p:nvPr/>
        </p:nvGrpSpPr>
        <p:grpSpPr>
          <a:xfrm>
            <a:off x="467544" y="1844824"/>
            <a:ext cx="8258531" cy="2376264"/>
            <a:chOff x="201901" y="1196752"/>
            <a:chExt cx="8868919" cy="3024336"/>
          </a:xfrm>
        </p:grpSpPr>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01" y="1196752"/>
              <a:ext cx="4154075" cy="2969933"/>
            </a:xfrm>
            <a:prstGeom prst="rect">
              <a:avLst/>
            </a:prstGeom>
            <a:noFill/>
            <a:ln w="57150">
              <a:solidFill>
                <a:srgbClr val="00B0F0"/>
              </a:solidFill>
              <a:miter lim="800000"/>
              <a:headEnd/>
              <a:tailEnd/>
            </a:ln>
          </p:spPr>
        </p:pic>
        <p:pic>
          <p:nvPicPr>
            <p:cNvPr id="17" name="그림 16"/>
            <p:cNvPicPr>
              <a:picLocks noChangeAspect="1"/>
            </p:cNvPicPr>
            <p:nvPr/>
          </p:nvPicPr>
          <p:blipFill>
            <a:blip r:embed="rId3"/>
            <a:stretch>
              <a:fillRect/>
            </a:stretch>
          </p:blipFill>
          <p:spPr>
            <a:xfrm>
              <a:off x="4571310" y="1196752"/>
              <a:ext cx="4499510" cy="3024336"/>
            </a:xfrm>
            <a:prstGeom prst="rect">
              <a:avLst/>
            </a:prstGeom>
          </p:spPr>
        </p:pic>
        <p:grpSp>
          <p:nvGrpSpPr>
            <p:cNvPr id="3" name="그룹 2"/>
            <p:cNvGrpSpPr/>
            <p:nvPr/>
          </p:nvGrpSpPr>
          <p:grpSpPr>
            <a:xfrm>
              <a:off x="5646239" y="1267160"/>
              <a:ext cx="2313886" cy="2698138"/>
              <a:chOff x="5646239" y="1123144"/>
              <a:chExt cx="2313886" cy="2698138"/>
            </a:xfrm>
          </p:grpSpPr>
          <p:pic>
            <p:nvPicPr>
              <p:cNvPr id="24" name="그림 23"/>
              <p:cNvPicPr>
                <a:picLocks noChangeAspect="1"/>
              </p:cNvPicPr>
              <p:nvPr/>
            </p:nvPicPr>
            <p:blipFill>
              <a:blip r:embed="rId3"/>
              <a:stretch>
                <a:fillRect/>
              </a:stretch>
            </p:blipFill>
            <p:spPr>
              <a:xfrm rot="21049166">
                <a:off x="6147196" y="1616381"/>
                <a:ext cx="420321" cy="2095118"/>
              </a:xfrm>
              <a:prstGeom prst="rect">
                <a:avLst/>
              </a:prstGeom>
            </p:spPr>
          </p:pic>
          <p:pic>
            <p:nvPicPr>
              <p:cNvPr id="25" name="그림 24"/>
              <p:cNvPicPr>
                <a:picLocks noChangeAspect="1"/>
              </p:cNvPicPr>
              <p:nvPr/>
            </p:nvPicPr>
            <p:blipFill>
              <a:blip r:embed="rId3"/>
              <a:stretch>
                <a:fillRect/>
              </a:stretch>
            </p:blipFill>
            <p:spPr>
              <a:xfrm>
                <a:off x="6507929" y="1123144"/>
                <a:ext cx="626274" cy="2679906"/>
              </a:xfrm>
              <a:prstGeom prst="rect">
                <a:avLst/>
              </a:prstGeom>
            </p:spPr>
          </p:pic>
          <p:pic>
            <p:nvPicPr>
              <p:cNvPr id="26" name="그림 25"/>
              <p:cNvPicPr>
                <a:picLocks noChangeAspect="1"/>
              </p:cNvPicPr>
              <p:nvPr/>
            </p:nvPicPr>
            <p:blipFill>
              <a:blip r:embed="rId3"/>
              <a:stretch>
                <a:fillRect/>
              </a:stretch>
            </p:blipFill>
            <p:spPr>
              <a:xfrm rot="20188331">
                <a:off x="5646239" y="1372309"/>
                <a:ext cx="311721" cy="2276117"/>
              </a:xfrm>
              <a:prstGeom prst="rect">
                <a:avLst/>
              </a:prstGeom>
            </p:spPr>
          </p:pic>
          <p:pic>
            <p:nvPicPr>
              <p:cNvPr id="27" name="그림 26"/>
              <p:cNvPicPr>
                <a:picLocks noChangeAspect="1"/>
              </p:cNvPicPr>
              <p:nvPr/>
            </p:nvPicPr>
            <p:blipFill>
              <a:blip r:embed="rId3"/>
              <a:stretch>
                <a:fillRect/>
              </a:stretch>
            </p:blipFill>
            <p:spPr>
              <a:xfrm rot="703088">
                <a:off x="7123537" y="1532179"/>
                <a:ext cx="420321" cy="2095118"/>
              </a:xfrm>
              <a:prstGeom prst="rect">
                <a:avLst/>
              </a:prstGeom>
            </p:spPr>
          </p:pic>
          <p:pic>
            <p:nvPicPr>
              <p:cNvPr id="28" name="그림 27"/>
              <p:cNvPicPr>
                <a:picLocks noChangeAspect="1"/>
              </p:cNvPicPr>
              <p:nvPr/>
            </p:nvPicPr>
            <p:blipFill>
              <a:blip r:embed="rId3"/>
              <a:stretch>
                <a:fillRect/>
              </a:stretch>
            </p:blipFill>
            <p:spPr>
              <a:xfrm rot="1540075">
                <a:off x="7648404" y="1382044"/>
                <a:ext cx="311721" cy="2439238"/>
              </a:xfrm>
              <a:prstGeom prst="rect">
                <a:avLst/>
              </a:prstGeom>
            </p:spPr>
          </p:pic>
        </p:grpSp>
        <p:grpSp>
          <p:nvGrpSpPr>
            <p:cNvPr id="32" name="그룹 31"/>
            <p:cNvGrpSpPr/>
            <p:nvPr/>
          </p:nvGrpSpPr>
          <p:grpSpPr>
            <a:xfrm>
              <a:off x="467544" y="1283053"/>
              <a:ext cx="3552996" cy="2800345"/>
              <a:chOff x="251520" y="2852936"/>
              <a:chExt cx="4536504" cy="3471583"/>
            </a:xfrm>
          </p:grpSpPr>
          <p:pic>
            <p:nvPicPr>
              <p:cNvPr id="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067" y="3326342"/>
                <a:ext cx="952957" cy="2847346"/>
              </a:xfrm>
              <a:prstGeom prst="rect">
                <a:avLst/>
              </a:prstGeom>
              <a:noFill/>
              <a:ln w="57150">
                <a:solidFill>
                  <a:srgbClr val="FFFF00"/>
                </a:solidFill>
                <a:miter lim="800000"/>
                <a:headEnd/>
                <a:tailEnd/>
              </a:ln>
            </p:spPr>
          </p:pic>
          <p:pic>
            <p:nvPicPr>
              <p:cNvPr id="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4077072"/>
                <a:ext cx="1152128" cy="2016224"/>
              </a:xfrm>
              <a:prstGeom prst="rect">
                <a:avLst/>
              </a:prstGeom>
              <a:noFill/>
              <a:ln w="57150">
                <a:solidFill>
                  <a:srgbClr val="FFFF00"/>
                </a:solidFill>
                <a:miter lim="800000"/>
                <a:headEnd/>
                <a:tailEnd/>
              </a:ln>
            </p:spPr>
          </p:pic>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4421913"/>
                <a:ext cx="1152128" cy="1902606"/>
              </a:xfrm>
              <a:prstGeom prst="rect">
                <a:avLst/>
              </a:prstGeom>
              <a:noFill/>
              <a:ln w="57150">
                <a:solidFill>
                  <a:srgbClr val="FFFF00"/>
                </a:solidFill>
                <a:miter lim="800000"/>
                <a:headEnd/>
                <a:tailEnd/>
              </a:ln>
            </p:spPr>
          </p:pic>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852936"/>
                <a:ext cx="952957" cy="2520280"/>
              </a:xfrm>
              <a:prstGeom prst="rect">
                <a:avLst/>
              </a:prstGeom>
              <a:noFill/>
              <a:ln w="57150">
                <a:solidFill>
                  <a:srgbClr val="FFFF00"/>
                </a:solidFill>
                <a:miter lim="800000"/>
                <a:headEnd/>
                <a:tailEnd/>
              </a:ln>
            </p:spPr>
          </p:pic>
          <p:pic>
            <p:nvPicPr>
              <p:cNvPr id="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674" y="2852936"/>
                <a:ext cx="952957" cy="3168352"/>
              </a:xfrm>
              <a:prstGeom prst="rect">
                <a:avLst/>
              </a:prstGeom>
              <a:noFill/>
              <a:ln w="57150">
                <a:solidFill>
                  <a:srgbClr val="FFFF00"/>
                </a:solidFill>
                <a:miter lim="800000"/>
                <a:headEnd/>
                <a:tailEnd/>
              </a:ln>
            </p:spPr>
          </p:pic>
        </p:grpSp>
      </p:grpSp>
      <p:pic>
        <p:nvPicPr>
          <p:cNvPr id="3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4042" y="4644931"/>
            <a:ext cx="3395916" cy="21012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9761" y="852050"/>
            <a:ext cx="8624477" cy="461665"/>
          </a:xfrm>
          <a:prstGeom prst="rect">
            <a:avLst/>
          </a:prstGeom>
          <a:noFill/>
        </p:spPr>
        <p:txBody>
          <a:bodyPr wrap="none" rtlCol="0">
            <a:spAutoFit/>
          </a:bodyPr>
          <a:lstStyle/>
          <a:p>
            <a:r>
              <a:rPr lang="en-US" altLang="ko-KR" b="1" dirty="0" smtClean="0">
                <a:solidFill>
                  <a:srgbClr val="FF0000"/>
                </a:solidFill>
              </a:rPr>
              <a:t>Toward Razor-thin Platform that becomes “Composable”</a:t>
            </a:r>
            <a:endParaRPr lang="ko-KR" altLang="en-US" b="1" dirty="0">
              <a:solidFill>
                <a:srgbClr val="FF0000"/>
              </a:solidFill>
            </a:endParaRPr>
          </a:p>
        </p:txBody>
      </p:sp>
    </p:spTree>
    <p:extLst>
      <p:ext uri="{BB962C8B-B14F-4D97-AF65-F5344CB8AC3E}">
        <p14:creationId xmlns:p14="http://schemas.microsoft.com/office/powerpoint/2010/main" val="149570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제목 1"/>
          <p:cNvSpPr txBox="1">
            <a:spLocks/>
          </p:cNvSpPr>
          <p:nvPr/>
        </p:nvSpPr>
        <p:spPr bwMode="auto">
          <a:xfrm>
            <a:off x="1655" y="-2113"/>
            <a:ext cx="7015620" cy="1080083"/>
          </a:xfrm>
          <a:prstGeom prst="rect">
            <a:avLst/>
          </a:prstGeom>
          <a:solidFill>
            <a:schemeClr val="bg2"/>
          </a:solidFill>
          <a:ln>
            <a:noFill/>
          </a:ln>
          <a:extLst/>
        </p:spPr>
        <p:txBody>
          <a:bodyPr anchor="ct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defTabSz="685800" eaLnBrk="1" hangingPunct="1">
              <a:spcBef>
                <a:spcPct val="0"/>
              </a:spcBef>
              <a:buNone/>
              <a:defRPr/>
            </a:pPr>
            <a:r>
              <a:rPr lang="en-US" altLang="ko-KR" sz="4000" dirty="0">
                <a:solidFill>
                  <a:srgbClr val="000000"/>
                </a:solidFill>
                <a:latin typeface="Times New Roman" pitchFamily="18" charset="0"/>
                <a:ea typeface="휴먼엑스포" pitchFamily="18" charset="-127"/>
                <a:cs typeface="Times New Roman" pitchFamily="18" charset="0"/>
              </a:rPr>
              <a:t>Diversified Services over Software-Defined Infrastructure</a:t>
            </a:r>
            <a:endParaRPr lang="ko-KR" altLang="en-US" sz="4000" dirty="0">
              <a:solidFill>
                <a:srgbClr val="000000"/>
              </a:solidFill>
              <a:latin typeface="Times New Roman" pitchFamily="18" charset="0"/>
              <a:ea typeface="휴먼엑스포" pitchFamily="18" charset="-127"/>
              <a:cs typeface="Times New Roman" pitchFamily="18" charset="0"/>
            </a:endParaRPr>
          </a:p>
        </p:txBody>
      </p:sp>
      <p:sp>
        <p:nvSpPr>
          <p:cNvPr id="6" name="직사각형 5"/>
          <p:cNvSpPr/>
          <p:nvPr/>
        </p:nvSpPr>
        <p:spPr>
          <a:xfrm>
            <a:off x="5399341" y="4404573"/>
            <a:ext cx="3572334" cy="650724"/>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r" defTabSz="685800">
              <a:defRPr/>
            </a:pPr>
            <a:r>
              <a:rPr lang="en-US" altLang="ko-KR" sz="2000" dirty="0">
                <a:solidFill>
                  <a:srgbClr val="000000"/>
                </a:solidFill>
                <a:latin typeface="Helvetica" pitchFamily="34" charset="0"/>
                <a:ea typeface="맑은 고딕" panose="020B0503020000020004" pitchFamily="50" charset="-127"/>
                <a:cs typeface="Helvetica" pitchFamily="34" charset="0"/>
              </a:rPr>
              <a:t>Open Platforms (</a:t>
            </a:r>
            <a:r>
              <a:rPr lang="en-US" altLang="ko-KR" sz="2000" dirty="0">
                <a:solidFill>
                  <a:srgbClr val="3333FF"/>
                </a:solidFill>
                <a:latin typeface="Helvetica" pitchFamily="34" charset="0"/>
                <a:ea typeface="맑은 고딕" panose="020B0503020000020004" pitchFamily="50" charset="-127"/>
                <a:cs typeface="Helvetica" pitchFamily="34" charset="0"/>
              </a:rPr>
              <a:t>Tools</a:t>
            </a:r>
            <a:r>
              <a:rPr lang="en-US" altLang="ko-KR" sz="2000" dirty="0">
                <a:solidFill>
                  <a:srgbClr val="000000"/>
                </a:solidFill>
                <a:latin typeface="Helvetica" pitchFamily="34" charset="0"/>
                <a:ea typeface="맑은 고딕" panose="020B0503020000020004" pitchFamily="50" charset="-127"/>
                <a:cs typeface="Helvetica" pitchFamily="34" charset="0"/>
              </a:rPr>
              <a:t>)</a:t>
            </a:r>
            <a:endParaRPr lang="ko-KR" altLang="en-US" sz="1600" dirty="0">
              <a:solidFill>
                <a:srgbClr val="000000"/>
              </a:solidFill>
              <a:latin typeface="Helvetica" pitchFamily="34" charset="0"/>
              <a:ea typeface="맑은 고딕" panose="020B0503020000020004" pitchFamily="50" charset="-127"/>
              <a:cs typeface="Helvetica" pitchFamily="34" charset="0"/>
            </a:endParaRPr>
          </a:p>
        </p:txBody>
      </p:sp>
      <p:sp>
        <p:nvSpPr>
          <p:cNvPr id="7" name="직사각형 6"/>
          <p:cNvSpPr/>
          <p:nvPr/>
        </p:nvSpPr>
        <p:spPr>
          <a:xfrm>
            <a:off x="5062876" y="1814697"/>
            <a:ext cx="3908798" cy="2361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r" defTabSz="685800">
              <a:defRPr/>
            </a:pPr>
            <a:r>
              <a:rPr lang="en-US" altLang="ko-KR" sz="2000" dirty="0">
                <a:solidFill>
                  <a:srgbClr val="00B050"/>
                </a:solidFill>
                <a:latin typeface="Helvetica" pitchFamily="34" charset="0"/>
                <a:ea typeface="맑은 고딕" panose="020B0503020000020004" pitchFamily="50" charset="-127"/>
                <a:cs typeface="Helvetica" pitchFamily="34" charset="0"/>
              </a:rPr>
              <a:t>Container-leveraged </a:t>
            </a:r>
          </a:p>
          <a:p>
            <a:pPr algn="r" defTabSz="685800">
              <a:defRPr/>
            </a:pPr>
            <a:r>
              <a:rPr lang="en-US" altLang="ko-KR" sz="2000" dirty="0">
                <a:solidFill>
                  <a:srgbClr val="000000"/>
                </a:solidFill>
                <a:latin typeface="Helvetica" pitchFamily="34" charset="0"/>
                <a:ea typeface="맑은 고딕" panose="020B0503020000020004" pitchFamily="50" charset="-127"/>
                <a:cs typeface="Helvetica" pitchFamily="34" charset="0"/>
              </a:rPr>
              <a:t>Software as a </a:t>
            </a:r>
            <a:r>
              <a:rPr lang="en-US" altLang="ko-KR" sz="2000" dirty="0">
                <a:solidFill>
                  <a:srgbClr val="3333FF"/>
                </a:solidFill>
                <a:latin typeface="Helvetica" pitchFamily="34" charset="0"/>
                <a:ea typeface="맑은 고딕" panose="020B0503020000020004" pitchFamily="50" charset="-127"/>
                <a:cs typeface="Helvetica" pitchFamily="34" charset="0"/>
              </a:rPr>
              <a:t>Service</a:t>
            </a:r>
            <a:endParaRPr lang="en-US" altLang="ko-KR" sz="2000" dirty="0">
              <a:solidFill>
                <a:srgbClr val="000000"/>
              </a:solidFill>
              <a:latin typeface="Helvetica" pitchFamily="34" charset="0"/>
              <a:ea typeface="맑은 고딕" panose="020B0503020000020004" pitchFamily="50" charset="-127"/>
              <a:cs typeface="Helvetica" pitchFamily="34" charset="0"/>
            </a:endParaRPr>
          </a:p>
        </p:txBody>
      </p:sp>
      <p:sp>
        <p:nvSpPr>
          <p:cNvPr id="20" name="육각형 19"/>
          <p:cNvSpPr/>
          <p:nvPr/>
        </p:nvSpPr>
        <p:spPr>
          <a:xfrm>
            <a:off x="6223571" y="4250347"/>
            <a:ext cx="2018314" cy="295132"/>
          </a:xfrm>
          <a:prstGeom prst="hexagon">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US" altLang="ko-KR" sz="1600" dirty="0">
                <a:solidFill>
                  <a:srgbClr val="000000"/>
                </a:solidFill>
                <a:latin typeface="맑은 고딕"/>
                <a:ea typeface="맑은 고딕" panose="020B0503020000020004" pitchFamily="50" charset="-127"/>
              </a:rPr>
              <a:t>Open </a:t>
            </a:r>
            <a:r>
              <a:rPr lang="en-US" altLang="ko-KR" sz="1600" dirty="0">
                <a:solidFill>
                  <a:srgbClr val="3333FF"/>
                </a:solidFill>
                <a:latin typeface="맑은 고딕"/>
                <a:ea typeface="맑은 고딕" panose="020B0503020000020004" pitchFamily="50" charset="-127"/>
              </a:rPr>
              <a:t>APIs</a:t>
            </a:r>
            <a:endParaRPr lang="ko-KR" altLang="en-US" sz="1600" dirty="0">
              <a:solidFill>
                <a:srgbClr val="3333FF"/>
              </a:solidFill>
              <a:latin typeface="맑은 고딕"/>
              <a:ea typeface="맑은 고딕" panose="020B0503020000020004" pitchFamily="50" charset="-127"/>
            </a:endParaRPr>
          </a:p>
        </p:txBody>
      </p:sp>
      <p:grpSp>
        <p:nvGrpSpPr>
          <p:cNvPr id="5" name="그룹 4"/>
          <p:cNvGrpSpPr/>
          <p:nvPr/>
        </p:nvGrpSpPr>
        <p:grpSpPr>
          <a:xfrm>
            <a:off x="-105508" y="1814698"/>
            <a:ext cx="6620346" cy="4946587"/>
            <a:chOff x="899592" y="2089008"/>
            <a:chExt cx="5265204" cy="3781295"/>
          </a:xfrm>
        </p:grpSpPr>
        <p:sp>
          <p:nvSpPr>
            <p:cNvPr id="27" name="사다리꼴 26"/>
            <p:cNvSpPr/>
            <p:nvPr/>
          </p:nvSpPr>
          <p:spPr>
            <a:xfrm rot="10800000">
              <a:off x="2485307" y="4544301"/>
              <a:ext cx="2121329" cy="877491"/>
            </a:xfrm>
            <a:prstGeom prst="trapezoid">
              <a:avLst>
                <a:gd name="adj" fmla="val 64878"/>
              </a:avLst>
            </a:prstGeom>
            <a:solidFill>
              <a:schemeClr val="accent6">
                <a:lumMod val="40000"/>
                <a:lumOff val="6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ko-KR" altLang="en-US" sz="1350">
                <a:solidFill>
                  <a:srgbClr val="FFFFFF"/>
                </a:solidFill>
                <a:latin typeface="맑은 고딕"/>
                <a:ea typeface="맑은 고딕" panose="020B0503020000020004" pitchFamily="50" charset="-127"/>
              </a:endParaRPr>
            </a:p>
          </p:txBody>
        </p:sp>
        <p:sp>
          <p:nvSpPr>
            <p:cNvPr id="28" name="사다리꼴 27"/>
            <p:cNvSpPr/>
            <p:nvPr/>
          </p:nvSpPr>
          <p:spPr>
            <a:xfrm rot="10800000">
              <a:off x="1212727" y="2089008"/>
              <a:ext cx="4681538" cy="1923364"/>
            </a:xfrm>
            <a:prstGeom prst="trapezoid">
              <a:avLst>
                <a:gd name="adj" fmla="val 51964"/>
              </a:avLst>
            </a:prstGeom>
            <a:solidFill>
              <a:schemeClr val="accent5">
                <a:lumMod val="20000"/>
                <a:lumOff val="80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ko-KR" altLang="en-US" sz="1350">
                <a:solidFill>
                  <a:srgbClr val="FFFFFF"/>
                </a:solidFill>
                <a:latin typeface="맑은 고딕"/>
                <a:ea typeface="맑은 고딕" panose="020B0503020000020004" pitchFamily="50" charset="-127"/>
              </a:endParaRPr>
            </a:p>
          </p:txBody>
        </p:sp>
        <p:grpSp>
          <p:nvGrpSpPr>
            <p:cNvPr id="29" name="그룹 28"/>
            <p:cNvGrpSpPr/>
            <p:nvPr/>
          </p:nvGrpSpPr>
          <p:grpSpPr>
            <a:xfrm>
              <a:off x="1794837" y="2359283"/>
              <a:ext cx="1645544" cy="2429357"/>
              <a:chOff x="4979295" y="2132014"/>
              <a:chExt cx="2194059" cy="3651250"/>
            </a:xfrm>
          </p:grpSpPr>
          <p:sp>
            <p:nvSpPr>
              <p:cNvPr id="30" name="사다리꼴 29"/>
              <p:cNvSpPr/>
              <p:nvPr/>
            </p:nvSpPr>
            <p:spPr>
              <a:xfrm rot="10800000">
                <a:off x="5062418" y="2162173"/>
                <a:ext cx="2110936" cy="3621091"/>
              </a:xfrm>
              <a:prstGeom prst="trapezoid">
                <a:avLst>
                  <a:gd name="adj" fmla="val 50000"/>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ko-KR" altLang="en-US" sz="1350" dirty="0">
                  <a:ln w="19050">
                    <a:solidFill>
                      <a:srgbClr val="000000"/>
                    </a:solidFill>
                  </a:ln>
                  <a:solidFill>
                    <a:srgbClr val="FFFFFF"/>
                  </a:solidFill>
                  <a:latin typeface="맑은 고딕"/>
                  <a:ea typeface="맑은 고딕" panose="020B0503020000020004" pitchFamily="50" charset="-127"/>
                </a:endParaRPr>
              </a:p>
            </p:txBody>
          </p:sp>
          <p:sp>
            <p:nvSpPr>
              <p:cNvPr id="31" name="TextBox 24"/>
              <p:cNvSpPr txBox="1">
                <a:spLocks noChangeArrowheads="1"/>
              </p:cNvSpPr>
              <p:nvPr/>
            </p:nvSpPr>
            <p:spPr bwMode="auto">
              <a:xfrm>
                <a:off x="4979295" y="2132014"/>
                <a:ext cx="2097087" cy="106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FF0000"/>
                  </a:buClr>
                  <a:buFont typeface="Wingdings" pitchFamily="2" charset="2"/>
                  <a:buChar char="q"/>
                  <a:defRPr kumimoji="1" sz="2000" b="1">
                    <a:solidFill>
                      <a:schemeClr val="tx1"/>
                    </a:solidFill>
                    <a:latin typeface="Times New Roman" pitchFamily="18" charset="0"/>
                    <a:ea typeface="굴림" charset="-127"/>
                  </a:defRPr>
                </a:lvl1pPr>
                <a:lvl2pPr marL="742950" indent="-285750" algn="l" eaLnBrk="0" hangingPunct="0">
                  <a:spcBef>
                    <a:spcPct val="20000"/>
                  </a:spcBef>
                  <a:buClr>
                    <a:srgbClr val="FF0000"/>
                  </a:buClr>
                  <a:buChar char="o"/>
                  <a:defRPr kumimoji="1" sz="2800">
                    <a:solidFill>
                      <a:schemeClr val="tx1"/>
                    </a:solidFill>
                    <a:latin typeface="Arial" charset="0"/>
                    <a:ea typeface="굴림" charset="-127"/>
                  </a:defRPr>
                </a:lvl2pPr>
                <a:lvl3pPr marL="1143000" indent="-228600" algn="l" eaLnBrk="0" hangingPunct="0">
                  <a:spcBef>
                    <a:spcPct val="20000"/>
                  </a:spcBef>
                  <a:buClr>
                    <a:srgbClr val="FF0000"/>
                  </a:buClr>
                  <a:buFont typeface="Wingdings" pitchFamily="2" charset="2"/>
                  <a:buChar char="§"/>
                  <a:defRPr kumimoji="1" sz="1600">
                    <a:solidFill>
                      <a:schemeClr val="tx1"/>
                    </a:solidFill>
                    <a:latin typeface="굴림" charset="-127"/>
                    <a:ea typeface="굴림" charset="-127"/>
                  </a:defRPr>
                </a:lvl3pPr>
                <a:lvl4pPr marL="1600200" indent="-228600" algn="l" eaLnBrk="0" hangingPunct="0">
                  <a:spcBef>
                    <a:spcPct val="20000"/>
                  </a:spcBef>
                  <a:buChar char="–"/>
                  <a:defRPr kumimoji="1" sz="1400">
                    <a:solidFill>
                      <a:schemeClr val="tx1"/>
                    </a:solidFill>
                    <a:latin typeface="굴림" charset="-127"/>
                    <a:ea typeface="굴림" charset="-127"/>
                  </a:defRPr>
                </a:lvl4pPr>
                <a:lvl5pPr marL="2057400" indent="-228600" algn="l" eaLnBrk="0" hangingPunct="0">
                  <a:spcBef>
                    <a:spcPct val="20000"/>
                  </a:spcBef>
                  <a:buChar char="»"/>
                  <a:defRPr kumimoji="1" sz="14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14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14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14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1400">
                    <a:solidFill>
                      <a:schemeClr val="tx1"/>
                    </a:solidFill>
                    <a:latin typeface="굴림" charset="-127"/>
                    <a:ea typeface="굴림" charset="-127"/>
                  </a:defRPr>
                </a:lvl9pPr>
              </a:lstStyle>
              <a:p>
                <a:pPr algn="ctr" defTabSz="685800" eaLnBrk="1" fontAlgn="base" hangingPunct="1">
                  <a:spcBef>
                    <a:spcPct val="0"/>
                  </a:spcBef>
                  <a:spcAft>
                    <a:spcPct val="0"/>
                  </a:spcAft>
                  <a:buClrTx/>
                  <a:buNone/>
                </a:pPr>
                <a:r>
                  <a:rPr lang="en-US" altLang="ko-KR" sz="1800" dirty="0">
                    <a:solidFill>
                      <a:srgbClr val="000000"/>
                    </a:solidFill>
                    <a:latin typeface="Helvetica" pitchFamily="34" charset="0"/>
                    <a:ea typeface="Microsoft Yi Baiti" pitchFamily="66" charset="0"/>
                    <a:cs typeface="Helvetica" pitchFamily="34" charset="0"/>
                  </a:rPr>
                  <a:t>Industrial </a:t>
                </a:r>
              </a:p>
              <a:p>
                <a:pPr algn="ctr" defTabSz="685800" eaLnBrk="1" fontAlgn="base" hangingPunct="1">
                  <a:spcBef>
                    <a:spcPct val="0"/>
                  </a:spcBef>
                  <a:spcAft>
                    <a:spcPct val="0"/>
                  </a:spcAft>
                  <a:buClrTx/>
                  <a:buNone/>
                </a:pPr>
                <a:r>
                  <a:rPr lang="en-US" altLang="ko-KR" sz="1800" dirty="0">
                    <a:solidFill>
                      <a:srgbClr val="000000"/>
                    </a:solidFill>
                    <a:latin typeface="Helvetica" pitchFamily="34" charset="0"/>
                    <a:ea typeface="Microsoft Yi Baiti" pitchFamily="66" charset="0"/>
                    <a:cs typeface="Helvetica" pitchFamily="34" charset="0"/>
                  </a:rPr>
                  <a:t>Internet</a:t>
                </a:r>
              </a:p>
              <a:p>
                <a:pPr algn="ctr" defTabSz="685800" eaLnBrk="1" fontAlgn="base" hangingPunct="1">
                  <a:spcBef>
                    <a:spcPct val="0"/>
                  </a:spcBef>
                  <a:spcAft>
                    <a:spcPct val="0"/>
                  </a:spcAft>
                  <a:buClrTx/>
                  <a:buNone/>
                </a:pPr>
                <a:r>
                  <a:rPr lang="en-US" altLang="ko-KR" sz="1800" dirty="0">
                    <a:solidFill>
                      <a:srgbClr val="000000"/>
                    </a:solidFill>
                    <a:latin typeface="Helvetica" pitchFamily="34" charset="0"/>
                    <a:ea typeface="Microsoft Yi Baiti" pitchFamily="66" charset="0"/>
                    <a:cs typeface="Helvetica" pitchFamily="34" charset="0"/>
                  </a:rPr>
                  <a:t>of Things</a:t>
                </a:r>
              </a:p>
            </p:txBody>
          </p:sp>
        </p:grpSp>
        <p:grpSp>
          <p:nvGrpSpPr>
            <p:cNvPr id="32" name="그룹 31"/>
            <p:cNvGrpSpPr/>
            <p:nvPr/>
          </p:nvGrpSpPr>
          <p:grpSpPr>
            <a:xfrm>
              <a:off x="3721477" y="2379349"/>
              <a:ext cx="1424882" cy="2408588"/>
              <a:chOff x="2504018" y="2924944"/>
              <a:chExt cx="1800427" cy="2445275"/>
            </a:xfrm>
          </p:grpSpPr>
          <p:sp>
            <p:nvSpPr>
              <p:cNvPr id="33" name="사다리꼴 32"/>
              <p:cNvSpPr/>
              <p:nvPr/>
            </p:nvSpPr>
            <p:spPr>
              <a:xfrm rot="10800000">
                <a:off x="2504018" y="2924944"/>
                <a:ext cx="1800427" cy="2445275"/>
              </a:xfrm>
              <a:prstGeom prst="trapezoid">
                <a:avLst>
                  <a:gd name="adj" fmla="val 50000"/>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ko-KR" altLang="en-US" sz="1350" dirty="0">
                  <a:solidFill>
                    <a:srgbClr val="FFFFFF"/>
                  </a:solidFill>
                  <a:latin typeface="맑은 고딕"/>
                  <a:ea typeface="맑은 고딕" panose="020B0503020000020004" pitchFamily="50" charset="-127"/>
                </a:endParaRPr>
              </a:p>
            </p:txBody>
          </p:sp>
          <p:sp>
            <p:nvSpPr>
              <p:cNvPr id="34" name="TextBox 22"/>
              <p:cNvSpPr txBox="1">
                <a:spLocks noChangeArrowheads="1"/>
              </p:cNvSpPr>
              <p:nvPr/>
            </p:nvSpPr>
            <p:spPr bwMode="auto">
              <a:xfrm>
                <a:off x="2817441" y="3048173"/>
                <a:ext cx="1208868" cy="39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rgbClr val="FF0000"/>
                  </a:buClr>
                  <a:buFont typeface="Wingdings" pitchFamily="2" charset="2"/>
                  <a:buChar char="q"/>
                  <a:defRPr kumimoji="1" sz="2000" b="1">
                    <a:solidFill>
                      <a:schemeClr val="tx1"/>
                    </a:solidFill>
                    <a:latin typeface="Times New Roman" pitchFamily="18" charset="0"/>
                    <a:ea typeface="굴림" charset="-127"/>
                  </a:defRPr>
                </a:lvl1pPr>
                <a:lvl2pPr marL="742950" indent="-285750" algn="l" eaLnBrk="0" hangingPunct="0">
                  <a:spcBef>
                    <a:spcPct val="20000"/>
                  </a:spcBef>
                  <a:buClr>
                    <a:srgbClr val="FF0000"/>
                  </a:buClr>
                  <a:buChar char="o"/>
                  <a:defRPr kumimoji="1" sz="2800">
                    <a:solidFill>
                      <a:schemeClr val="tx1"/>
                    </a:solidFill>
                    <a:latin typeface="Arial" charset="0"/>
                    <a:ea typeface="굴림" charset="-127"/>
                  </a:defRPr>
                </a:lvl2pPr>
                <a:lvl3pPr marL="1143000" indent="-228600" algn="l" eaLnBrk="0" hangingPunct="0">
                  <a:spcBef>
                    <a:spcPct val="20000"/>
                  </a:spcBef>
                  <a:buClr>
                    <a:srgbClr val="FF0000"/>
                  </a:buClr>
                  <a:buFont typeface="Wingdings" pitchFamily="2" charset="2"/>
                  <a:buChar char="§"/>
                  <a:defRPr kumimoji="1" sz="1600">
                    <a:solidFill>
                      <a:schemeClr val="tx1"/>
                    </a:solidFill>
                    <a:latin typeface="굴림" charset="-127"/>
                    <a:ea typeface="굴림" charset="-127"/>
                  </a:defRPr>
                </a:lvl3pPr>
                <a:lvl4pPr marL="1600200" indent="-228600" algn="l" eaLnBrk="0" hangingPunct="0">
                  <a:spcBef>
                    <a:spcPct val="20000"/>
                  </a:spcBef>
                  <a:buChar char="–"/>
                  <a:defRPr kumimoji="1" sz="1400">
                    <a:solidFill>
                      <a:schemeClr val="tx1"/>
                    </a:solidFill>
                    <a:latin typeface="굴림" charset="-127"/>
                    <a:ea typeface="굴림" charset="-127"/>
                  </a:defRPr>
                </a:lvl4pPr>
                <a:lvl5pPr marL="2057400" indent="-228600" algn="l" eaLnBrk="0" hangingPunct="0">
                  <a:spcBef>
                    <a:spcPct val="20000"/>
                  </a:spcBef>
                  <a:buChar char="»"/>
                  <a:defRPr kumimoji="1" sz="14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14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14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14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1400">
                    <a:solidFill>
                      <a:schemeClr val="tx1"/>
                    </a:solidFill>
                    <a:latin typeface="굴림" charset="-127"/>
                    <a:ea typeface="굴림" charset="-127"/>
                  </a:defRPr>
                </a:lvl9pPr>
              </a:lstStyle>
              <a:p>
                <a:pPr algn="ctr" defTabSz="685800" eaLnBrk="1" fontAlgn="base" hangingPunct="1">
                  <a:spcBef>
                    <a:spcPct val="0"/>
                  </a:spcBef>
                  <a:spcAft>
                    <a:spcPct val="0"/>
                  </a:spcAft>
                  <a:buClrTx/>
                  <a:buNone/>
                </a:pPr>
                <a:r>
                  <a:rPr lang="en-US" altLang="ko-KR" sz="1800" dirty="0">
                    <a:solidFill>
                      <a:srgbClr val="000000"/>
                    </a:solidFill>
                    <a:latin typeface="Helvetica" pitchFamily="34" charset="0"/>
                    <a:ea typeface="Microsoft Yi Baiti" pitchFamily="66" charset="0"/>
                    <a:cs typeface="Helvetica" pitchFamily="34" charset="0"/>
                  </a:rPr>
                  <a:t>Cloud </a:t>
                </a:r>
              </a:p>
            </p:txBody>
          </p:sp>
        </p:grpSp>
        <p:sp>
          <p:nvSpPr>
            <p:cNvPr id="35" name="순서도: 수동 연산 34"/>
            <p:cNvSpPr/>
            <p:nvPr/>
          </p:nvSpPr>
          <p:spPr>
            <a:xfrm rot="10800000" flipV="1">
              <a:off x="899592" y="5026745"/>
              <a:ext cx="5265204" cy="843558"/>
            </a:xfrm>
            <a:prstGeom prst="flowChartManualOperation">
              <a:avLst/>
            </a:prstGeom>
            <a:noFill/>
            <a:ln w="76200">
              <a:noFill/>
              <a:prstDash val="sysDash"/>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685800" fontAlgn="base">
                <a:spcBef>
                  <a:spcPct val="0"/>
                </a:spcBef>
                <a:spcAft>
                  <a:spcPct val="0"/>
                </a:spcAft>
                <a:defRPr/>
              </a:pPr>
              <a:endParaRPr lang="ko-KR" altLang="en-US" sz="675" dirty="0">
                <a:solidFill>
                  <a:srgbClr val="92A9B9">
                    <a:lumMod val="75000"/>
                  </a:srgbClr>
                </a:solidFill>
                <a:latin typeface="Helvetica" pitchFamily="34" charset="0"/>
                <a:ea typeface="맑은 고딕" panose="020B0503020000020004" pitchFamily="50" charset="-127"/>
                <a:cs typeface="Helvetica" pitchFamily="34" charset="0"/>
              </a:endParaRPr>
            </a:p>
          </p:txBody>
        </p:sp>
        <p:grpSp>
          <p:nvGrpSpPr>
            <p:cNvPr id="37" name="그룹 36"/>
            <p:cNvGrpSpPr/>
            <p:nvPr/>
          </p:nvGrpSpPr>
          <p:grpSpPr>
            <a:xfrm>
              <a:off x="3118150" y="2242705"/>
              <a:ext cx="886403" cy="2390868"/>
              <a:chOff x="4157532" y="1976577"/>
              <a:chExt cx="1181871" cy="3187824"/>
            </a:xfrm>
          </p:grpSpPr>
          <p:sp>
            <p:nvSpPr>
              <p:cNvPr id="38" name="사다리꼴 37"/>
              <p:cNvSpPr/>
              <p:nvPr/>
            </p:nvSpPr>
            <p:spPr>
              <a:xfrm rot="10800000">
                <a:off x="4157532" y="1976577"/>
                <a:ext cx="1181871" cy="3187824"/>
              </a:xfrm>
              <a:prstGeom prst="trapezoid">
                <a:avLst>
                  <a:gd name="adj" fmla="val 28188"/>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ko-KR" altLang="en-US" sz="1350" dirty="0">
                  <a:solidFill>
                    <a:srgbClr val="FFFFFF"/>
                  </a:solidFill>
                  <a:latin typeface="맑은 고딕"/>
                  <a:ea typeface="맑은 고딕" panose="020B0503020000020004" pitchFamily="50" charset="-127"/>
                </a:endParaRPr>
              </a:p>
            </p:txBody>
          </p:sp>
          <p:sp>
            <p:nvSpPr>
              <p:cNvPr id="39" name="TextBox 24"/>
              <p:cNvSpPr txBox="1">
                <a:spLocks noChangeArrowheads="1"/>
              </p:cNvSpPr>
              <p:nvPr/>
            </p:nvSpPr>
            <p:spPr bwMode="auto">
              <a:xfrm>
                <a:off x="4197274" y="2813052"/>
                <a:ext cx="1120534" cy="6587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gn="l" eaLnBrk="0" hangingPunct="0">
                  <a:spcBef>
                    <a:spcPct val="20000"/>
                  </a:spcBef>
                  <a:buClr>
                    <a:srgbClr val="FF0000"/>
                  </a:buClr>
                  <a:buFont typeface="Wingdings" pitchFamily="2" charset="2"/>
                  <a:buChar char="q"/>
                  <a:defRPr kumimoji="1" sz="2000" b="1">
                    <a:solidFill>
                      <a:schemeClr val="tx1"/>
                    </a:solidFill>
                    <a:latin typeface="Times New Roman" pitchFamily="18" charset="0"/>
                    <a:ea typeface="굴림" charset="-127"/>
                  </a:defRPr>
                </a:lvl1pPr>
                <a:lvl2pPr marL="742950" indent="-285750" algn="l" eaLnBrk="0" hangingPunct="0">
                  <a:spcBef>
                    <a:spcPct val="20000"/>
                  </a:spcBef>
                  <a:buClr>
                    <a:srgbClr val="FF0000"/>
                  </a:buClr>
                  <a:buChar char="o"/>
                  <a:defRPr kumimoji="1" sz="2800">
                    <a:solidFill>
                      <a:schemeClr val="tx1"/>
                    </a:solidFill>
                    <a:latin typeface="Arial" charset="0"/>
                    <a:ea typeface="굴림" charset="-127"/>
                  </a:defRPr>
                </a:lvl2pPr>
                <a:lvl3pPr marL="1143000" indent="-228600" algn="l" eaLnBrk="0" hangingPunct="0">
                  <a:spcBef>
                    <a:spcPct val="20000"/>
                  </a:spcBef>
                  <a:buClr>
                    <a:srgbClr val="FF0000"/>
                  </a:buClr>
                  <a:buFont typeface="Wingdings" pitchFamily="2" charset="2"/>
                  <a:buChar char="§"/>
                  <a:defRPr kumimoji="1" sz="1600">
                    <a:solidFill>
                      <a:schemeClr val="tx1"/>
                    </a:solidFill>
                    <a:latin typeface="굴림" charset="-127"/>
                    <a:ea typeface="굴림" charset="-127"/>
                  </a:defRPr>
                </a:lvl3pPr>
                <a:lvl4pPr marL="1600200" indent="-228600" algn="l" eaLnBrk="0" hangingPunct="0">
                  <a:spcBef>
                    <a:spcPct val="20000"/>
                  </a:spcBef>
                  <a:buChar char="–"/>
                  <a:defRPr kumimoji="1" sz="1400">
                    <a:solidFill>
                      <a:schemeClr val="tx1"/>
                    </a:solidFill>
                    <a:latin typeface="굴림" charset="-127"/>
                    <a:ea typeface="굴림" charset="-127"/>
                  </a:defRPr>
                </a:lvl4pPr>
                <a:lvl5pPr marL="2057400" indent="-228600" algn="l" eaLnBrk="0" hangingPunct="0">
                  <a:spcBef>
                    <a:spcPct val="20000"/>
                  </a:spcBef>
                  <a:buChar char="»"/>
                  <a:defRPr kumimoji="1" sz="14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14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14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14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1400">
                    <a:solidFill>
                      <a:schemeClr val="tx1"/>
                    </a:solidFill>
                    <a:latin typeface="굴림" charset="-127"/>
                    <a:ea typeface="굴림" charset="-127"/>
                  </a:defRPr>
                </a:lvl9pPr>
              </a:lstStyle>
              <a:p>
                <a:pPr algn="ctr" defTabSz="685800" eaLnBrk="1" fontAlgn="base" hangingPunct="1">
                  <a:spcBef>
                    <a:spcPct val="0"/>
                  </a:spcBef>
                  <a:spcAft>
                    <a:spcPct val="0"/>
                  </a:spcAft>
                  <a:buClrTx/>
                  <a:buNone/>
                </a:pPr>
                <a:r>
                  <a:rPr lang="en-US" altLang="ko-KR" sz="1800" dirty="0">
                    <a:solidFill>
                      <a:srgbClr val="000000"/>
                    </a:solidFill>
                    <a:latin typeface="Helvetica" pitchFamily="34" charset="0"/>
                    <a:ea typeface="Microsoft Yi Baiti" pitchFamily="66" charset="0"/>
                    <a:cs typeface="Helvetica" pitchFamily="34" charset="0"/>
                  </a:rPr>
                  <a:t>AI &amp;</a:t>
                </a:r>
              </a:p>
              <a:p>
                <a:pPr algn="ctr" defTabSz="685800" eaLnBrk="1" fontAlgn="base" hangingPunct="1">
                  <a:spcBef>
                    <a:spcPct val="0"/>
                  </a:spcBef>
                  <a:spcAft>
                    <a:spcPct val="0"/>
                  </a:spcAft>
                  <a:buClrTx/>
                  <a:buNone/>
                </a:pPr>
                <a:r>
                  <a:rPr lang="en-US" altLang="ko-KR" sz="1800" dirty="0" err="1">
                    <a:solidFill>
                      <a:srgbClr val="000000"/>
                    </a:solidFill>
                    <a:latin typeface="Helvetica" pitchFamily="34" charset="0"/>
                    <a:ea typeface="Microsoft Yi Baiti" pitchFamily="66" charset="0"/>
                    <a:cs typeface="Helvetica" pitchFamily="34" charset="0"/>
                  </a:rPr>
                  <a:t>BigData</a:t>
                </a:r>
                <a:endParaRPr lang="en-US" altLang="ko-KR" sz="1800" dirty="0">
                  <a:solidFill>
                    <a:srgbClr val="000000"/>
                  </a:solidFill>
                  <a:latin typeface="Helvetica" pitchFamily="34" charset="0"/>
                  <a:ea typeface="Microsoft Yi Baiti" pitchFamily="66" charset="0"/>
                  <a:cs typeface="Helvetica" pitchFamily="34" charset="0"/>
                </a:endParaRPr>
              </a:p>
            </p:txBody>
          </p:sp>
        </p:grpSp>
        <p:sp>
          <p:nvSpPr>
            <p:cNvPr id="40" name="사다리꼴 39"/>
            <p:cNvSpPr/>
            <p:nvPr/>
          </p:nvSpPr>
          <p:spPr>
            <a:xfrm rot="10596010">
              <a:off x="2289006" y="4173777"/>
              <a:ext cx="2597269" cy="230690"/>
            </a:xfrm>
            <a:prstGeom prst="trapezoid">
              <a:avLst>
                <a:gd name="adj" fmla="val 66695"/>
              </a:avLst>
            </a:prstGeom>
            <a:solidFill>
              <a:srgbClr val="FFFF99">
                <a:alpha val="69804"/>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eaLnBrk="0" fontAlgn="base" latinLnBrk="0" hangingPunct="0">
                <a:spcBef>
                  <a:spcPct val="0"/>
                </a:spcBef>
                <a:spcAft>
                  <a:spcPct val="0"/>
                </a:spcAft>
                <a:defRPr/>
              </a:pPr>
              <a:endParaRPr lang="ko-KR" altLang="en-US" sz="1350">
                <a:solidFill>
                  <a:prstClr val="white"/>
                </a:solidFill>
                <a:latin typeface="맑은 고딕"/>
                <a:ea typeface="맑은 고딕" panose="020B0503020000020004" pitchFamily="50" charset="-127"/>
              </a:endParaRPr>
            </a:p>
          </p:txBody>
        </p:sp>
        <p:sp>
          <p:nvSpPr>
            <p:cNvPr id="41" name="육각형 40"/>
            <p:cNvSpPr/>
            <p:nvPr/>
          </p:nvSpPr>
          <p:spPr>
            <a:xfrm>
              <a:off x="3062489" y="3616965"/>
              <a:ext cx="1011335" cy="727181"/>
            </a:xfrm>
            <a:prstGeom prst="hexagon">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defRPr/>
              </a:pPr>
              <a:r>
                <a:rPr lang="en-US" altLang="ko-KR" sz="2000" b="1" dirty="0">
                  <a:solidFill>
                    <a:srgbClr val="000000"/>
                  </a:solidFill>
                  <a:latin typeface="맑은 고딕"/>
                  <a:ea typeface="맑은 고딕" panose="020B0503020000020004" pitchFamily="50" charset="-127"/>
                </a:rPr>
                <a:t>Open </a:t>
              </a:r>
              <a:r>
                <a:rPr lang="en-US" altLang="ko-KR" sz="2000" b="1" dirty="0">
                  <a:solidFill>
                    <a:srgbClr val="3333FF"/>
                  </a:solidFill>
                  <a:latin typeface="맑은 고딕"/>
                  <a:ea typeface="맑은 고딕" panose="020B0503020000020004" pitchFamily="50" charset="-127"/>
                </a:rPr>
                <a:t>Data</a:t>
              </a:r>
              <a:endParaRPr lang="ko-KR" altLang="en-US" sz="2000" b="1" dirty="0">
                <a:solidFill>
                  <a:srgbClr val="3333FF"/>
                </a:solidFill>
                <a:latin typeface="맑은 고딕"/>
                <a:ea typeface="맑은 고딕" panose="020B0503020000020004" pitchFamily="50" charset="-127"/>
              </a:endParaRPr>
            </a:p>
          </p:txBody>
        </p:sp>
      </p:grpSp>
      <p:pic>
        <p:nvPicPr>
          <p:cNvPr id="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6785" y="816621"/>
            <a:ext cx="530667" cy="92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7550" y="845900"/>
            <a:ext cx="848352" cy="86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1904" y="232255"/>
            <a:ext cx="972096" cy="462369"/>
          </a:xfrm>
          <a:prstGeom prst="rect">
            <a:avLst/>
          </a:prstGeom>
          <a:solidFill>
            <a:srgbClr val="FFFF99"/>
          </a:solidFill>
          <a:ln>
            <a:noFill/>
          </a:ln>
          <a:extLst>
            <a:ext uri="{91240B29-F687-4F45-9708-019B960494DF}">
              <a14:hiddenLine xmlns:a14="http://schemas.microsoft.com/office/drawing/2010/main" w="57150">
                <a:solidFill>
                  <a:srgbClr val="000000"/>
                </a:solidFill>
                <a:miter lim="800000"/>
                <a:headEnd/>
                <a:tailEnd/>
              </a14:hiddenLine>
            </a:ext>
          </a:extLst>
        </p:spPr>
      </p:pic>
      <p:pic>
        <p:nvPicPr>
          <p:cNvPr id="45"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8084" y="209076"/>
            <a:ext cx="887618" cy="508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직사각형 45"/>
          <p:cNvSpPr/>
          <p:nvPr/>
        </p:nvSpPr>
        <p:spPr>
          <a:xfrm>
            <a:off x="542133" y="5651409"/>
            <a:ext cx="5181141" cy="348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defRPr/>
            </a:pPr>
            <a:r>
              <a:rPr lang="en-US" altLang="ko-KR" sz="1500" dirty="0" err="1">
                <a:solidFill>
                  <a:srgbClr val="3333FF"/>
                </a:solidFill>
                <a:latin typeface="Helvetica" pitchFamily="34" charset="0"/>
                <a:ea typeface="맑은 고딕" panose="020B0503020000020004" pitchFamily="50" charset="-127"/>
                <a:cs typeface="Helvetica" pitchFamily="34" charset="0"/>
              </a:rPr>
              <a:t>IoT</a:t>
            </a:r>
            <a:r>
              <a:rPr lang="en-US" altLang="ko-KR" sz="1500" dirty="0">
                <a:solidFill>
                  <a:srgbClr val="3333FF"/>
                </a:solidFill>
                <a:latin typeface="Helvetica" pitchFamily="34" charset="0"/>
                <a:ea typeface="맑은 고딕" panose="020B0503020000020004" pitchFamily="50" charset="-127"/>
                <a:cs typeface="Helvetica" pitchFamily="34" charset="0"/>
              </a:rPr>
              <a:t>--Cloud </a:t>
            </a:r>
            <a:r>
              <a:rPr lang="en-US" altLang="ko-KR" sz="1500" dirty="0">
                <a:solidFill>
                  <a:schemeClr val="tx1"/>
                </a:solidFill>
                <a:latin typeface="Helvetica" pitchFamily="34" charset="0"/>
                <a:ea typeface="맑은 고딕" panose="020B0503020000020004" pitchFamily="50" charset="-127"/>
                <a:cs typeface="Helvetica" pitchFamily="34" charset="0"/>
              </a:rPr>
              <a:t>integrated with </a:t>
            </a:r>
            <a:r>
              <a:rPr lang="en-US" altLang="ko-KR" sz="1500" dirty="0" err="1">
                <a:solidFill>
                  <a:schemeClr val="tx1"/>
                </a:solidFill>
                <a:latin typeface="Helvetica" pitchFamily="34" charset="0"/>
                <a:ea typeface="맑은 고딕" panose="020B0503020000020004" pitchFamily="50" charset="-127"/>
                <a:cs typeface="Helvetica" pitchFamily="34" charset="0"/>
              </a:rPr>
              <a:t>Mobile+SDN</a:t>
            </a:r>
            <a:r>
              <a:rPr lang="en-US" altLang="ko-KR" sz="1500" dirty="0">
                <a:solidFill>
                  <a:schemeClr val="tx1"/>
                </a:solidFill>
                <a:latin typeface="Helvetica" pitchFamily="34" charset="0"/>
                <a:ea typeface="맑은 고딕" panose="020B0503020000020004" pitchFamily="50" charset="-127"/>
                <a:cs typeface="Helvetica" pitchFamily="34" charset="0"/>
              </a:rPr>
              <a:t>/NFV</a:t>
            </a:r>
            <a:endParaRPr lang="ko-KR" altLang="en-US" sz="1500" dirty="0">
              <a:solidFill>
                <a:schemeClr val="tx1"/>
              </a:solidFill>
              <a:latin typeface="맑은 고딕"/>
              <a:ea typeface="맑은 고딕" panose="020B0503020000020004" pitchFamily="50" charset="-127"/>
            </a:endParaRPr>
          </a:p>
        </p:txBody>
      </p:sp>
      <p:sp>
        <p:nvSpPr>
          <p:cNvPr id="10" name="직사각형 9"/>
          <p:cNvSpPr/>
          <p:nvPr/>
        </p:nvSpPr>
        <p:spPr>
          <a:xfrm>
            <a:off x="4771523" y="5386192"/>
            <a:ext cx="4200150" cy="1076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r" defTabSz="685800">
              <a:defRPr/>
            </a:pPr>
            <a:r>
              <a:rPr lang="en-US" altLang="ko-KR" sz="2000" dirty="0">
                <a:solidFill>
                  <a:srgbClr val="00B050"/>
                </a:solidFill>
                <a:latin typeface="Helvetica" pitchFamily="34" charset="0"/>
                <a:ea typeface="맑은 고딕" panose="020B0503020000020004" pitchFamily="50" charset="-127"/>
                <a:cs typeface="Helvetica" pitchFamily="34" charset="0"/>
              </a:rPr>
              <a:t>Open Federated, Composable </a:t>
            </a:r>
          </a:p>
          <a:p>
            <a:pPr algn="r" defTabSz="685800">
              <a:defRPr/>
            </a:pPr>
            <a:r>
              <a:rPr lang="en-US" altLang="ko-KR" sz="2000" dirty="0">
                <a:solidFill>
                  <a:srgbClr val="FF0000"/>
                </a:solidFill>
                <a:latin typeface="Helvetica" pitchFamily="34" charset="0"/>
                <a:ea typeface="맑은 고딕" panose="020B0503020000020004" pitchFamily="50" charset="-127"/>
                <a:cs typeface="Helvetica" pitchFamily="34" charset="0"/>
              </a:rPr>
              <a:t>Software-Defined Infrastructure </a:t>
            </a:r>
            <a:r>
              <a:rPr lang="en-US" altLang="ko-KR" sz="2000" dirty="0">
                <a:solidFill>
                  <a:srgbClr val="000000"/>
                </a:solidFill>
                <a:latin typeface="Helvetica" pitchFamily="34" charset="0"/>
                <a:ea typeface="맑은 고딕" panose="020B0503020000020004" pitchFamily="50" charset="-127"/>
                <a:cs typeface="Helvetica" pitchFamily="34" charset="0"/>
              </a:rPr>
              <a:t>(</a:t>
            </a:r>
            <a:r>
              <a:rPr lang="en-US" altLang="ko-KR" sz="2000" dirty="0">
                <a:solidFill>
                  <a:srgbClr val="3333FF"/>
                </a:solidFill>
                <a:latin typeface="Helvetica" pitchFamily="34" charset="0"/>
                <a:ea typeface="맑은 고딕" panose="020B0503020000020004" pitchFamily="50" charset="-127"/>
                <a:cs typeface="Helvetica" pitchFamily="34" charset="0"/>
              </a:rPr>
              <a:t>Resources</a:t>
            </a:r>
            <a:r>
              <a:rPr lang="en-US" altLang="ko-KR" sz="2000" dirty="0">
                <a:solidFill>
                  <a:srgbClr val="000000"/>
                </a:solidFill>
                <a:latin typeface="Helvetica" pitchFamily="34" charset="0"/>
                <a:ea typeface="맑은 고딕" panose="020B0503020000020004" pitchFamily="50" charset="-127"/>
                <a:cs typeface="Helvetica" pitchFamily="34" charset="0"/>
              </a:rPr>
              <a:t>)</a:t>
            </a:r>
            <a:endParaRPr lang="ko-KR" altLang="en-US" sz="1600" dirty="0">
              <a:solidFill>
                <a:srgbClr val="000000"/>
              </a:solidFill>
              <a:latin typeface="Helvetica" pitchFamily="34" charset="0"/>
              <a:ea typeface="맑은 고딕" panose="020B0503020000020004" pitchFamily="50" charset="-127"/>
              <a:cs typeface="Helvetica" pitchFamily="34" charset="0"/>
            </a:endParaRPr>
          </a:p>
        </p:txBody>
      </p:sp>
    </p:spTree>
    <p:extLst>
      <p:ext uri="{BB962C8B-B14F-4D97-AF65-F5344CB8AC3E}">
        <p14:creationId xmlns:p14="http://schemas.microsoft.com/office/powerpoint/2010/main" val="6625325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ctrTitle" idx="4294967295"/>
          </p:nvPr>
        </p:nvSpPr>
        <p:spPr>
          <a:xfrm>
            <a:off x="685800" y="2819400"/>
            <a:ext cx="7772400" cy="1066800"/>
          </a:xfrm>
        </p:spPr>
        <p:txBody>
          <a:bodyPr/>
          <a:lstStyle/>
          <a:p>
            <a:pPr eaLnBrk="1" hangingPunct="1"/>
            <a:r>
              <a:rPr lang="en-US" altLang="ko-KR" sz="8000" smtClean="0"/>
              <a:t>Thank you!</a:t>
            </a:r>
          </a:p>
        </p:txBody>
      </p:sp>
      <p:sp>
        <p:nvSpPr>
          <p:cNvPr id="158723" name="Rectangle 3"/>
          <p:cNvSpPr>
            <a:spLocks noGrp="1" noChangeArrowheads="1"/>
          </p:cNvSpPr>
          <p:nvPr>
            <p:ph type="subTitle" idx="4294967295"/>
          </p:nvPr>
        </p:nvSpPr>
        <p:spPr>
          <a:xfrm>
            <a:off x="1219200" y="4267200"/>
            <a:ext cx="6858000" cy="1371600"/>
          </a:xfrm>
        </p:spPr>
        <p:txBody>
          <a:bodyPr/>
          <a:lstStyle/>
          <a:p>
            <a:pPr marL="0" indent="0" algn="ctr" eaLnBrk="1" hangingPunct="1">
              <a:buFont typeface="Wingdings" pitchFamily="2" charset="2"/>
              <a:buNone/>
            </a:pPr>
            <a:r>
              <a:rPr lang="en-US" altLang="ko-KR" smtClean="0"/>
              <a:t>Send Inquiry to </a:t>
            </a:r>
            <a:r>
              <a:rPr lang="en-US" altLang="ko-KR" smtClean="0">
                <a:hlinkClick r:id="rId2"/>
              </a:rPr>
              <a:t>jongwon@gist.ac.kr</a:t>
            </a:r>
            <a:endParaRPr lang="en-US" altLang="ko-KR" smtClean="0"/>
          </a:p>
          <a:p>
            <a:pPr marL="0" indent="0" algn="ctr" eaLnBrk="1" hangingPunct="1">
              <a:buFont typeface="Wingdings" pitchFamily="2" charset="2"/>
              <a:buNone/>
            </a:pPr>
            <a:endParaRPr lang="en-US" altLang="ko-KR" smtClean="0"/>
          </a:p>
          <a:p>
            <a:pPr marL="0" indent="0" algn="ctr" eaLnBrk="1" hangingPunct="1">
              <a:buFont typeface="Wingdings" pitchFamily="2" charset="2"/>
              <a:buNone/>
            </a:pPr>
            <a:r>
              <a:rPr lang="en-US" altLang="ko-KR" smtClean="0"/>
              <a:t>http://nm.gist.ac.kr</a:t>
            </a:r>
          </a:p>
        </p:txBody>
      </p:sp>
      <p:pic>
        <p:nvPicPr>
          <p:cNvPr id="158724" name="Picture 4" descr="EMB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066800"/>
            <a:ext cx="129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descr="EMB4df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1044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Rectangle 6"/>
          <p:cNvSpPr>
            <a:spLocks noChangeArrowheads="1"/>
          </p:cNvSpPr>
          <p:nvPr/>
        </p:nvSpPr>
        <p:spPr bwMode="auto">
          <a:xfrm>
            <a:off x="2362200" y="1219200"/>
            <a:ext cx="4495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73025" tIns="36512" rIns="73025" bIns="36512">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a:solidFill>
                  <a:srgbClr val="000000"/>
                </a:solidFill>
                <a:ea typeface="휴먼명조" pitchFamily="2" charset="-127"/>
              </a:rPr>
              <a:t>Gwangju Institute of Science &amp; Technology</a:t>
            </a:r>
            <a:endParaRPr lang="en-US" altLang="ko-KR" sz="5400">
              <a:ea typeface="굴림" pitchFamily="50" charset="-127"/>
            </a:endParaRPr>
          </a:p>
        </p:txBody>
      </p:sp>
    </p:spTree>
    <p:extLst>
      <p:ext uri="{BB962C8B-B14F-4D97-AF65-F5344CB8AC3E}">
        <p14:creationId xmlns:p14="http://schemas.microsoft.com/office/powerpoint/2010/main" val="5376423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243" name="슬라이드 번호 개체 틀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9C6DB37C-C85B-44F7-A03B-67DBF69F782C}" type="slidenum">
              <a:rPr lang="en-US" altLang="ko-KR" sz="1200">
                <a:solidFill>
                  <a:srgbClr val="898989"/>
                </a:solidFill>
                <a:ea typeface="굴림" pitchFamily="50" charset="-127"/>
              </a:rPr>
              <a:pPr latinLnBrk="0">
                <a:spcBef>
                  <a:spcPct val="0"/>
                </a:spcBef>
                <a:buFontTx/>
                <a:buNone/>
              </a:pPr>
              <a:t>114</a:t>
            </a:fld>
            <a:r>
              <a:rPr lang="en-US" altLang="ko-KR" sz="1200">
                <a:solidFill>
                  <a:srgbClr val="898989"/>
                </a:solidFill>
                <a:ea typeface="굴림" pitchFamily="50" charset="-127"/>
              </a:rPr>
              <a:t> -</a:t>
            </a:r>
          </a:p>
        </p:txBody>
      </p:sp>
      <p:sp>
        <p:nvSpPr>
          <p:cNvPr id="10" name="제목 5"/>
          <p:cNvSpPr txBox="1">
            <a:spLocks/>
          </p:cNvSpPr>
          <p:nvPr/>
        </p:nvSpPr>
        <p:spPr bwMode="auto">
          <a:xfrm>
            <a:off x="0" y="548680"/>
            <a:ext cx="91440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pPr latinLnBrk="0"/>
            <a:r>
              <a:rPr lang="en-US" altLang="ko-KR" sz="7200" dirty="0" smtClean="0"/>
              <a:t>Chapter 7: </a:t>
            </a:r>
            <a:br>
              <a:rPr lang="en-US" altLang="ko-KR" sz="7200" dirty="0" smtClean="0"/>
            </a:br>
            <a:r>
              <a:rPr lang="en-US" altLang="ko-KR" sz="7200" dirty="0" smtClean="0"/>
              <a:t>Computer System </a:t>
            </a:r>
            <a:br>
              <a:rPr lang="en-US" altLang="ko-KR" sz="7200" dirty="0" smtClean="0"/>
            </a:br>
            <a:r>
              <a:rPr lang="en-US" altLang="ko-KR" sz="7200" dirty="0" err="1" smtClean="0"/>
              <a:t>SmartX</a:t>
            </a:r>
            <a:r>
              <a:rPr lang="en-US" altLang="ko-KR" sz="7200" dirty="0" smtClean="0"/>
              <a:t> Abstraction</a:t>
            </a:r>
            <a:endParaRPr lang="ko-KR" altLang="en-US" sz="4000" dirty="0" smtClean="0"/>
          </a:p>
        </p:txBody>
      </p:sp>
      <p:pic>
        <p:nvPicPr>
          <p:cNvPr id="2" name="그림 1"/>
          <p:cNvPicPr>
            <a:picLocks noChangeAspect="1"/>
          </p:cNvPicPr>
          <p:nvPr/>
        </p:nvPicPr>
        <p:blipFill>
          <a:blip r:embed="rId2"/>
          <a:stretch>
            <a:fillRect/>
          </a:stretch>
        </p:blipFill>
        <p:spPr>
          <a:xfrm>
            <a:off x="2550443" y="3356992"/>
            <a:ext cx="4176464" cy="3116806"/>
          </a:xfrm>
          <a:prstGeom prst="rect">
            <a:avLst/>
          </a:prstGeom>
        </p:spPr>
      </p:pic>
    </p:spTree>
    <p:extLst>
      <p:ext uri="{BB962C8B-B14F-4D97-AF65-F5344CB8AC3E}">
        <p14:creationId xmlns:p14="http://schemas.microsoft.com/office/powerpoint/2010/main" val="6747686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84"/>
            <a:ext cx="8229600" cy="648072"/>
          </a:xfrm>
        </p:spPr>
        <p:txBody>
          <a:bodyPr/>
          <a:lstStyle/>
          <a:p>
            <a:r>
              <a:rPr lang="en-US" altLang="ko-KR" dirty="0" smtClean="0"/>
              <a:t>Chapter Keywords</a:t>
            </a:r>
            <a:endParaRPr lang="ko-KR" altLang="en-US"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115</a:t>
            </a:fld>
            <a:r>
              <a:rPr lang="en-US" altLang="ko-KR" smtClean="0"/>
              <a:t> -</a:t>
            </a:r>
            <a:endParaRPr lang="en-US" altLang="ko-KR"/>
          </a:p>
        </p:txBody>
      </p:sp>
      <p:sp>
        <p:nvSpPr>
          <p:cNvPr id="6" name="TextBox 5"/>
          <p:cNvSpPr txBox="1"/>
          <p:nvPr/>
        </p:nvSpPr>
        <p:spPr>
          <a:xfrm>
            <a:off x="971600" y="2642771"/>
            <a:ext cx="1210588" cy="830997"/>
          </a:xfrm>
          <a:prstGeom prst="rect">
            <a:avLst/>
          </a:prstGeom>
          <a:noFill/>
        </p:spPr>
        <p:txBody>
          <a:bodyPr wrap="none" rtlCol="0">
            <a:spAutoFit/>
          </a:bodyPr>
          <a:lstStyle/>
          <a:p>
            <a:r>
              <a:rPr lang="en-US" altLang="ko-KR" sz="4800" dirty="0" smtClean="0"/>
              <a:t>Box</a:t>
            </a:r>
            <a:endParaRPr lang="ko-KR" altLang="en-US" sz="4800" dirty="0"/>
          </a:p>
        </p:txBody>
      </p:sp>
      <p:sp>
        <p:nvSpPr>
          <p:cNvPr id="7" name="TextBox 6"/>
          <p:cNvSpPr txBox="1"/>
          <p:nvPr/>
        </p:nvSpPr>
        <p:spPr>
          <a:xfrm>
            <a:off x="5436096" y="2492896"/>
            <a:ext cx="2613216" cy="830997"/>
          </a:xfrm>
          <a:prstGeom prst="rect">
            <a:avLst/>
          </a:prstGeom>
          <a:noFill/>
        </p:spPr>
        <p:txBody>
          <a:bodyPr wrap="none" rtlCol="0">
            <a:spAutoFit/>
          </a:bodyPr>
          <a:lstStyle/>
          <a:p>
            <a:r>
              <a:rPr lang="en-US" altLang="ko-KR" sz="4800" dirty="0" smtClean="0"/>
              <a:t>Functions</a:t>
            </a:r>
            <a:endParaRPr lang="ko-KR" altLang="en-US" sz="4800" dirty="0"/>
          </a:p>
        </p:txBody>
      </p:sp>
      <p:sp>
        <p:nvSpPr>
          <p:cNvPr id="9" name="TextBox 8"/>
          <p:cNvSpPr txBox="1"/>
          <p:nvPr/>
        </p:nvSpPr>
        <p:spPr>
          <a:xfrm>
            <a:off x="575409" y="4133021"/>
            <a:ext cx="5161669" cy="830997"/>
          </a:xfrm>
          <a:prstGeom prst="rect">
            <a:avLst/>
          </a:prstGeom>
          <a:noFill/>
        </p:spPr>
        <p:txBody>
          <a:bodyPr wrap="none" rtlCol="0">
            <a:spAutoFit/>
          </a:bodyPr>
          <a:lstStyle/>
          <a:p>
            <a:r>
              <a:rPr lang="en-US" altLang="ko-KR" sz="4800" dirty="0" err="1" smtClean="0"/>
              <a:t>SmartX</a:t>
            </a:r>
            <a:r>
              <a:rPr lang="en-US" altLang="ko-KR" sz="4800" dirty="0" smtClean="0"/>
              <a:t> Automation</a:t>
            </a:r>
            <a:endParaRPr lang="ko-KR" altLang="en-US" sz="4800" dirty="0"/>
          </a:p>
        </p:txBody>
      </p:sp>
      <p:sp>
        <p:nvSpPr>
          <p:cNvPr id="11" name="TextBox 10"/>
          <p:cNvSpPr txBox="1"/>
          <p:nvPr/>
        </p:nvSpPr>
        <p:spPr>
          <a:xfrm>
            <a:off x="2427897" y="1429816"/>
            <a:ext cx="3589957" cy="830997"/>
          </a:xfrm>
          <a:prstGeom prst="rect">
            <a:avLst/>
          </a:prstGeom>
          <a:noFill/>
        </p:spPr>
        <p:txBody>
          <a:bodyPr wrap="none" rtlCol="0">
            <a:spAutoFit/>
          </a:bodyPr>
          <a:lstStyle/>
          <a:p>
            <a:r>
              <a:rPr lang="en-US" altLang="ko-KR" sz="4800" dirty="0" smtClean="0"/>
              <a:t>Inter-Connect</a:t>
            </a:r>
            <a:endParaRPr lang="ko-KR" altLang="en-US" sz="4800" dirty="0"/>
          </a:p>
        </p:txBody>
      </p:sp>
      <p:sp>
        <p:nvSpPr>
          <p:cNvPr id="8" name="TextBox 7"/>
          <p:cNvSpPr txBox="1"/>
          <p:nvPr/>
        </p:nvSpPr>
        <p:spPr>
          <a:xfrm>
            <a:off x="3419872" y="5404608"/>
            <a:ext cx="5093061" cy="830997"/>
          </a:xfrm>
          <a:prstGeom prst="rect">
            <a:avLst/>
          </a:prstGeom>
          <a:noFill/>
        </p:spPr>
        <p:txBody>
          <a:bodyPr wrap="none" rtlCol="0">
            <a:spAutoFit/>
          </a:bodyPr>
          <a:lstStyle/>
          <a:p>
            <a:r>
              <a:rPr lang="en-US" altLang="ko-KR" sz="4800" dirty="0" err="1" smtClean="0"/>
              <a:t>SmartX</a:t>
            </a:r>
            <a:r>
              <a:rPr lang="en-US" altLang="ko-KR" sz="4800" dirty="0" smtClean="0"/>
              <a:t> Playground</a:t>
            </a:r>
            <a:endParaRPr lang="ko-KR" altLang="en-US" sz="4800" dirty="0"/>
          </a:p>
        </p:txBody>
      </p:sp>
    </p:spTree>
    <p:extLst>
      <p:ext uri="{BB962C8B-B14F-4D97-AF65-F5344CB8AC3E}">
        <p14:creationId xmlns:p14="http://schemas.microsoft.com/office/powerpoint/2010/main" val="17065168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242"/>
            <a:ext cx="7775628" cy="1216756"/>
          </a:xfrm>
        </p:spPr>
        <p:txBody>
          <a:bodyPr/>
          <a:lstStyle/>
          <a:p>
            <a:r>
              <a:rPr lang="en-US" altLang="ko-KR" dirty="0" smtClean="0">
                <a:latin typeface="Times New Roman" panose="02020603050405020304" pitchFamily="18" charset="0"/>
                <a:cs typeface="Times New Roman" panose="02020603050405020304" pitchFamily="18" charset="0"/>
              </a:rPr>
              <a:t>Computer System</a:t>
            </a:r>
            <a:r>
              <a:rPr lang="en-US" altLang="ko-KR" sz="2800"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Inter-Connected Functions inside/across Boxes/Sites</a:t>
            </a:r>
            <a:endParaRPr lang="ko-KR" altLang="en-US" dirty="0">
              <a:latin typeface="Times New Roman" panose="02020603050405020304" pitchFamily="18" charset="0"/>
              <a:cs typeface="Times New Roman" panose="02020603050405020304" pitchFamily="18" charset="0"/>
            </a:endParaRPr>
          </a:p>
        </p:txBody>
      </p:sp>
      <p:grpSp>
        <p:nvGrpSpPr>
          <p:cNvPr id="4" name="그룹 3"/>
          <p:cNvGrpSpPr/>
          <p:nvPr/>
        </p:nvGrpSpPr>
        <p:grpSpPr>
          <a:xfrm>
            <a:off x="5209578" y="2636912"/>
            <a:ext cx="2962822" cy="2304256"/>
            <a:chOff x="5209578" y="2636912"/>
            <a:chExt cx="2962822" cy="2304256"/>
          </a:xfrm>
        </p:grpSpPr>
        <p:pic>
          <p:nvPicPr>
            <p:cNvPr id="5"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8686" y="4365080"/>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5682" y="3957962"/>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9524" y="458874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9523" y="419692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ounded Rectangle 107"/>
            <p:cNvSpPr/>
            <p:nvPr/>
          </p:nvSpPr>
          <p:spPr bwMode="auto">
            <a:xfrm>
              <a:off x="7641350" y="2826867"/>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0" name="Rounded Rectangle 107"/>
            <p:cNvSpPr/>
            <p:nvPr/>
          </p:nvSpPr>
          <p:spPr bwMode="auto">
            <a:xfrm>
              <a:off x="7893350" y="2705820"/>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1" name="Rounded Rectangle 107"/>
            <p:cNvSpPr/>
            <p:nvPr/>
          </p:nvSpPr>
          <p:spPr bwMode="auto">
            <a:xfrm>
              <a:off x="7225802" y="3122567"/>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2" name="Rounded Rectangle 107"/>
            <p:cNvSpPr/>
            <p:nvPr/>
          </p:nvSpPr>
          <p:spPr bwMode="auto">
            <a:xfrm>
              <a:off x="7652433" y="3243614"/>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grpSp>
          <p:nvGrpSpPr>
            <p:cNvPr id="13" name="그룹 12"/>
            <p:cNvGrpSpPr/>
            <p:nvPr/>
          </p:nvGrpSpPr>
          <p:grpSpPr>
            <a:xfrm>
              <a:off x="7585842" y="3690810"/>
              <a:ext cx="586558" cy="890318"/>
              <a:chOff x="1475447" y="4869160"/>
              <a:chExt cx="586558" cy="1059704"/>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5" name="Rounded Rectangle 107"/>
              <p:cNvSpPr/>
              <p:nvPr/>
            </p:nvSpPr>
            <p:spPr bwMode="auto">
              <a:xfrm>
                <a:off x="1783164" y="486916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grpSp>
        <p:sp>
          <p:nvSpPr>
            <p:cNvPr id="22" name="TextBox 21"/>
            <p:cNvSpPr txBox="1"/>
            <p:nvPr/>
          </p:nvSpPr>
          <p:spPr>
            <a:xfrm>
              <a:off x="5209578" y="3249310"/>
              <a:ext cx="2468946"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4000" b="0" i="0" u="none" strike="noStrike" kern="1200" cap="none" spc="0" normalizeH="0" baseline="0" noProof="0" dirty="0" smtClean="0">
                  <a:ln>
                    <a:noFill/>
                  </a:ln>
                  <a:solidFill>
                    <a:srgbClr val="000000"/>
                  </a:solidFill>
                  <a:effectLst/>
                  <a:uLnTx/>
                  <a:uFillTx/>
                  <a:latin typeface="Comic Sans MS" pitchFamily="66" charset="0"/>
                  <a:ea typeface="굴림" pitchFamily="50" charset="-127"/>
                  <a:cs typeface="+mn-cs"/>
                </a:rPr>
                <a:t>Functions</a:t>
              </a:r>
              <a:endParaRPr kumimoji="1" lang="ko-KR" altLang="en-US" sz="4000" b="0" i="0" u="none" strike="noStrike" kern="1200" cap="none" spc="0" normalizeH="0" baseline="0" noProof="0" dirty="0">
                <a:ln>
                  <a:noFill/>
                </a:ln>
                <a:solidFill>
                  <a:srgbClr val="000000"/>
                </a:solidFill>
                <a:effectLst/>
                <a:uLnTx/>
                <a:uFillTx/>
                <a:latin typeface="Comic Sans MS" pitchFamily="66" charset="0"/>
                <a:ea typeface="굴림" pitchFamily="50" charset="-127"/>
                <a:cs typeface="+mn-cs"/>
              </a:endParaRPr>
            </a:p>
          </p:txBody>
        </p:sp>
        <p:grpSp>
          <p:nvGrpSpPr>
            <p:cNvPr id="26" name="그룹 25"/>
            <p:cNvGrpSpPr/>
            <p:nvPr/>
          </p:nvGrpSpPr>
          <p:grpSpPr>
            <a:xfrm>
              <a:off x="6049978" y="2636912"/>
              <a:ext cx="959800" cy="572340"/>
              <a:chOff x="6279179" y="2087103"/>
              <a:chExt cx="1813896" cy="620755"/>
            </a:xfrm>
          </p:grpSpPr>
          <p:sp>
            <p:nvSpPr>
              <p:cNvPr id="39" name="원통 38"/>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ko-KR" altLang="en-US" sz="2400" b="0" i="0" u="none" strike="noStrike" kern="0" cap="none" spc="0" normalizeH="0" baseline="0" noProof="0" smtClean="0">
                  <a:ln>
                    <a:noFill/>
                  </a:ln>
                  <a:solidFill>
                    <a:srgbClr val="000000"/>
                  </a:solidFill>
                  <a:effectLst/>
                  <a:uLnTx/>
                  <a:uFillTx/>
                  <a:latin typeface="Comic Sans MS" pitchFamily="66" charset="0"/>
                  <a:ea typeface="굴림" pitchFamily="50" charset="-127"/>
                  <a:cs typeface="+mn-cs"/>
                </a:endParaRPr>
              </a:p>
            </p:txBody>
          </p:sp>
          <p:sp>
            <p:nvSpPr>
              <p:cNvPr id="40" name="원통 39"/>
              <p:cNvSpPr/>
              <p:nvPr/>
            </p:nvSpPr>
            <p:spPr>
              <a:xfrm>
                <a:off x="7302529" y="243224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ko-KR" altLang="en-US" sz="2400" b="0" i="0" u="none" strike="noStrike" kern="0" cap="none" spc="0" normalizeH="0" baseline="0" noProof="0" smtClean="0">
                  <a:ln>
                    <a:noFill/>
                  </a:ln>
                  <a:solidFill>
                    <a:srgbClr val="000000"/>
                  </a:solidFill>
                  <a:effectLst/>
                  <a:uLnTx/>
                  <a:uFillTx/>
                  <a:latin typeface="Comic Sans MS" pitchFamily="66" charset="0"/>
                  <a:ea typeface="굴림" pitchFamily="50" charset="-127"/>
                  <a:cs typeface="+mn-cs"/>
                </a:endParaRPr>
              </a:p>
            </p:txBody>
          </p:sp>
          <p:sp>
            <p:nvSpPr>
              <p:cNvPr id="41" name="원통 40"/>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ko-KR" altLang="en-US" sz="2400" b="0" i="0" u="none" strike="noStrike" kern="0" cap="none" spc="0" normalizeH="0" baseline="0" noProof="0" smtClean="0">
                  <a:ln>
                    <a:noFill/>
                  </a:ln>
                  <a:solidFill>
                    <a:srgbClr val="000000"/>
                  </a:solidFill>
                  <a:effectLst/>
                  <a:uLnTx/>
                  <a:uFillTx/>
                  <a:latin typeface="Comic Sans MS" pitchFamily="66" charset="0"/>
                  <a:ea typeface="굴림" pitchFamily="50" charset="-127"/>
                  <a:cs typeface="+mn-cs"/>
                </a:endParaRPr>
              </a:p>
            </p:txBody>
          </p:sp>
        </p:grpSp>
      </p:grpSp>
      <p:grpSp>
        <p:nvGrpSpPr>
          <p:cNvPr id="3" name="그룹 2"/>
          <p:cNvGrpSpPr/>
          <p:nvPr/>
        </p:nvGrpSpPr>
        <p:grpSpPr>
          <a:xfrm>
            <a:off x="2933502" y="5479874"/>
            <a:ext cx="3619902" cy="1389713"/>
            <a:chOff x="2933502" y="5479874"/>
            <a:chExt cx="3619902" cy="1389713"/>
          </a:xfrm>
        </p:grpSpPr>
        <p:sp>
          <p:nvSpPr>
            <p:cNvPr id="23" name="TextBox 22"/>
            <p:cNvSpPr txBox="1"/>
            <p:nvPr/>
          </p:nvSpPr>
          <p:spPr>
            <a:xfrm>
              <a:off x="2933502" y="6161701"/>
              <a:ext cx="3619902"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4000" b="0" i="0" u="none" strike="noStrike" kern="1200" cap="none" spc="0" normalizeH="0" baseline="0" noProof="0" dirty="0" smtClean="0">
                  <a:ln>
                    <a:noFill/>
                  </a:ln>
                  <a:solidFill>
                    <a:srgbClr val="000000"/>
                  </a:solidFill>
                  <a:effectLst/>
                  <a:uLnTx/>
                  <a:uFillTx/>
                  <a:latin typeface="Comic Sans MS" pitchFamily="66" charset="0"/>
                  <a:ea typeface="굴림" pitchFamily="50" charset="-127"/>
                  <a:cs typeface="+mn-cs"/>
                </a:rPr>
                <a:t>Inter-Connect</a:t>
              </a:r>
              <a:endParaRPr kumimoji="1" lang="ko-KR" altLang="en-US" sz="4000" b="0" i="0" u="none" strike="noStrike" kern="1200" cap="none" spc="0" normalizeH="0" baseline="0" noProof="0" dirty="0">
                <a:ln>
                  <a:noFill/>
                </a:ln>
                <a:solidFill>
                  <a:srgbClr val="000000"/>
                </a:solidFill>
                <a:effectLst/>
                <a:uLnTx/>
                <a:uFillTx/>
                <a:latin typeface="Comic Sans MS" pitchFamily="66" charset="0"/>
                <a:ea typeface="굴림" pitchFamily="50" charset="-127"/>
                <a:cs typeface="+mn-cs"/>
              </a:endParaRPr>
            </a:p>
          </p:txBody>
        </p:sp>
        <p:cxnSp>
          <p:nvCxnSpPr>
            <p:cNvPr id="63" name="꺾인 연결선 62"/>
            <p:cNvCxnSpPr/>
            <p:nvPr/>
          </p:nvCxnSpPr>
          <p:spPr>
            <a:xfrm>
              <a:off x="3078353" y="5479874"/>
              <a:ext cx="3077666" cy="457200"/>
            </a:xfrm>
            <a:prstGeom prst="bentConnector3">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1798254" y="1520573"/>
            <a:ext cx="5977374" cy="4788747"/>
            <a:chOff x="1798254" y="1520573"/>
            <a:chExt cx="5977374" cy="4788747"/>
          </a:xfrm>
        </p:grpSpPr>
        <p:cxnSp>
          <p:nvCxnSpPr>
            <p:cNvPr id="20" name="직선 연결선 19"/>
            <p:cNvCxnSpPr/>
            <p:nvPr/>
          </p:nvCxnSpPr>
          <p:spPr>
            <a:xfrm>
              <a:off x="3707904" y="1520573"/>
              <a:ext cx="1512168" cy="478874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798254" y="1679504"/>
              <a:ext cx="5977374" cy="523220"/>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800" b="0" i="0" u="none" strike="noStrike" kern="1200" cap="none" spc="0" normalizeH="0" baseline="0" noProof="0" dirty="0" smtClean="0">
                  <a:ln>
                    <a:noFill/>
                  </a:ln>
                  <a:solidFill>
                    <a:srgbClr val="3333FF"/>
                  </a:solidFill>
                  <a:effectLst/>
                  <a:uLnTx/>
                  <a:uFillTx/>
                  <a:latin typeface="Comic Sans MS" pitchFamily="66" charset="0"/>
                  <a:ea typeface="굴림" pitchFamily="50" charset="-127"/>
                  <a:cs typeface="+mn-cs"/>
                </a:rPr>
                <a:t>Resources – Workloads - Services</a:t>
              </a:r>
              <a:endParaRPr kumimoji="1" lang="ko-KR" altLang="en-US" sz="2800" b="0" i="0" u="none" strike="noStrike" kern="1200" cap="none" spc="0" normalizeH="0" baseline="0" noProof="0" dirty="0">
                <a:ln>
                  <a:noFill/>
                </a:ln>
                <a:solidFill>
                  <a:srgbClr val="3333FF"/>
                </a:solidFill>
                <a:effectLst/>
                <a:uLnTx/>
                <a:uFillTx/>
                <a:latin typeface="Comic Sans MS" pitchFamily="66" charset="0"/>
                <a:ea typeface="굴림" pitchFamily="50" charset="-127"/>
                <a:cs typeface="+mn-cs"/>
              </a:endParaRPr>
            </a:p>
          </p:txBody>
        </p:sp>
      </p:grpSp>
      <p:pic>
        <p:nvPicPr>
          <p:cNvPr id="32" name="그림 31"/>
          <p:cNvPicPr>
            <a:picLocks noChangeAspect="1"/>
          </p:cNvPicPr>
          <p:nvPr/>
        </p:nvPicPr>
        <p:blipFill>
          <a:blip r:embed="rId3"/>
          <a:stretch>
            <a:fillRect/>
          </a:stretch>
        </p:blipFill>
        <p:spPr>
          <a:xfrm>
            <a:off x="7854398" y="20149"/>
            <a:ext cx="1264882" cy="1129770"/>
          </a:xfrm>
          <a:prstGeom prst="rect">
            <a:avLst/>
          </a:prstGeom>
        </p:spPr>
      </p:pic>
      <p:grpSp>
        <p:nvGrpSpPr>
          <p:cNvPr id="24" name="그룹 23"/>
          <p:cNvGrpSpPr/>
          <p:nvPr/>
        </p:nvGrpSpPr>
        <p:grpSpPr>
          <a:xfrm>
            <a:off x="0" y="2444623"/>
            <a:ext cx="3707904" cy="2496545"/>
            <a:chOff x="0" y="2444623"/>
            <a:chExt cx="3707904" cy="2496545"/>
          </a:xfrm>
        </p:grpSpPr>
        <p:sp>
          <p:nvSpPr>
            <p:cNvPr id="21" name="TextBox 20"/>
            <p:cNvSpPr txBox="1"/>
            <p:nvPr/>
          </p:nvSpPr>
          <p:spPr>
            <a:xfrm>
              <a:off x="2123728" y="3392921"/>
              <a:ext cx="108074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4000" b="0" i="0" u="none" strike="noStrike" kern="1200" cap="none" spc="0" normalizeH="0" baseline="0" noProof="0" dirty="0" smtClean="0">
                  <a:ln>
                    <a:noFill/>
                  </a:ln>
                  <a:solidFill>
                    <a:srgbClr val="000000"/>
                  </a:solidFill>
                  <a:effectLst/>
                  <a:uLnTx/>
                  <a:uFillTx/>
                  <a:latin typeface="Comic Sans MS" pitchFamily="66" charset="0"/>
                  <a:ea typeface="굴림" pitchFamily="50" charset="-127"/>
                  <a:cs typeface="+mn-cs"/>
                </a:rPr>
                <a:t>Box</a:t>
              </a:r>
              <a:endParaRPr kumimoji="1" lang="ko-KR" altLang="en-US" sz="4000" b="0" i="0" u="none" strike="noStrike" kern="1200" cap="none" spc="0" normalizeH="0" baseline="0" noProof="0" dirty="0">
                <a:ln>
                  <a:noFill/>
                </a:ln>
                <a:solidFill>
                  <a:srgbClr val="000000"/>
                </a:solidFill>
                <a:effectLst/>
                <a:uLnTx/>
                <a:uFillTx/>
                <a:latin typeface="Comic Sans MS" pitchFamily="66" charset="0"/>
                <a:ea typeface="굴림" pitchFamily="50" charset="-127"/>
                <a:cs typeface="+mn-cs"/>
              </a:endParaRPr>
            </a:p>
          </p:txBody>
        </p:sp>
        <p:pic>
          <p:nvPicPr>
            <p:cNvPr id="61"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96" y="2588639"/>
              <a:ext cx="2229117" cy="2232248"/>
            </a:xfrm>
            <a:prstGeom prst="rect">
              <a:avLst/>
            </a:prstGeom>
            <a:noFill/>
            <a:extLst/>
          </p:spPr>
        </p:pic>
        <p:sp>
          <p:nvSpPr>
            <p:cNvPr id="65" name="순서도: 준비 64"/>
            <p:cNvSpPr/>
            <p:nvPr/>
          </p:nvSpPr>
          <p:spPr>
            <a:xfrm>
              <a:off x="0" y="2444623"/>
              <a:ext cx="3707904" cy="2448272"/>
            </a:xfrm>
            <a:prstGeom prst="flowChartPreparation">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000000"/>
                </a:solidFill>
                <a:effectLst/>
                <a:uLnTx/>
                <a:uFillTx/>
                <a:latin typeface="맑은 고딕"/>
                <a:ea typeface="맑은 고딕" panose="020B0503020000020004" pitchFamily="50" charset="-127"/>
                <a:cs typeface="+mn-cs"/>
              </a:endParaRPr>
            </a:p>
          </p:txBody>
        </p:sp>
        <p:sp>
          <p:nvSpPr>
            <p:cNvPr id="66" name="TextBox 65"/>
            <p:cNvSpPr txBox="1"/>
            <p:nvPr/>
          </p:nvSpPr>
          <p:spPr>
            <a:xfrm>
              <a:off x="711705" y="4356393"/>
              <a:ext cx="822661"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3200" b="0" i="0" u="none" strike="noStrike" kern="1200" cap="none" spc="0" normalizeH="0" baseline="0" noProof="0" dirty="0" smtClean="0">
                  <a:ln>
                    <a:noFill/>
                  </a:ln>
                  <a:solidFill>
                    <a:srgbClr val="3333FF"/>
                  </a:solidFill>
                  <a:effectLst/>
                  <a:uLnTx/>
                  <a:uFillTx/>
                  <a:latin typeface="Comic Sans MS" pitchFamily="66" charset="0"/>
                  <a:ea typeface="굴림" pitchFamily="50" charset="-127"/>
                  <a:cs typeface="+mn-cs"/>
                </a:rPr>
                <a:t>Site</a:t>
              </a:r>
              <a:endParaRPr kumimoji="1" lang="ko-KR" altLang="en-US" sz="3200" b="0" i="0" u="none" strike="noStrike" kern="1200" cap="none" spc="0" normalizeH="0" baseline="0" noProof="0" dirty="0">
                <a:ln>
                  <a:noFill/>
                </a:ln>
                <a:solidFill>
                  <a:srgbClr val="3333FF"/>
                </a:solidFill>
                <a:effectLst/>
                <a:uLnTx/>
                <a:uFillTx/>
                <a:latin typeface="Comic Sans MS" pitchFamily="66" charset="0"/>
                <a:ea typeface="굴림" pitchFamily="50" charset="-127"/>
                <a:cs typeface="+mn-cs"/>
              </a:endParaRPr>
            </a:p>
          </p:txBody>
        </p:sp>
        <p:pic>
          <p:nvPicPr>
            <p:cNvPr id="33" name="Picture 4" descr="C:\Users\jongwon\Pictures\Linux-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3627" y="2506513"/>
              <a:ext cx="882799" cy="8827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569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242"/>
            <a:ext cx="7775628" cy="1216756"/>
          </a:xfrm>
        </p:spPr>
        <p:txBody>
          <a:bodyPr/>
          <a:lstStyle/>
          <a:p>
            <a:r>
              <a:rPr lang="en-US" altLang="ko-KR" dirty="0" smtClean="0">
                <a:latin typeface="Times New Roman" panose="02020603050405020304" pitchFamily="18" charset="0"/>
                <a:cs typeface="Times New Roman" panose="02020603050405020304" pitchFamily="18" charset="0"/>
              </a:rPr>
              <a:t>Computer System</a:t>
            </a:r>
            <a:r>
              <a:rPr lang="en-US" altLang="ko-KR" sz="2800"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Inter-Connected Functions inside/across Boxes/Sites</a:t>
            </a:r>
            <a:endParaRPr lang="ko-KR" altLang="en-US" dirty="0">
              <a:latin typeface="Times New Roman" panose="02020603050405020304" pitchFamily="18" charset="0"/>
              <a:cs typeface="Times New Roman" panose="02020603050405020304" pitchFamily="18" charset="0"/>
            </a:endParaRPr>
          </a:p>
        </p:txBody>
      </p:sp>
      <p:pic>
        <p:nvPicPr>
          <p:cNvPr id="32" name="그림 31"/>
          <p:cNvPicPr>
            <a:picLocks noChangeAspect="1"/>
          </p:cNvPicPr>
          <p:nvPr/>
        </p:nvPicPr>
        <p:blipFill>
          <a:blip r:embed="rId2"/>
          <a:stretch>
            <a:fillRect/>
          </a:stretch>
        </p:blipFill>
        <p:spPr>
          <a:xfrm>
            <a:off x="7854398" y="20149"/>
            <a:ext cx="1264882" cy="1129770"/>
          </a:xfrm>
          <a:prstGeom prst="rect">
            <a:avLst/>
          </a:prstGeom>
        </p:spPr>
      </p:pic>
      <p:pic>
        <p:nvPicPr>
          <p:cNvPr id="3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0338" y="4415247"/>
            <a:ext cx="765718" cy="79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4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1200" y="5637497"/>
            <a:ext cx="551848" cy="527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167" y="1313453"/>
            <a:ext cx="1485905" cy="1485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4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69" y="1376446"/>
            <a:ext cx="1515403" cy="151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45" name="Picture 195" descr="OVS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1629" y="4677265"/>
            <a:ext cx="243330" cy="25455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6" name="Picture 195" descr="OVS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8738" y="4383201"/>
            <a:ext cx="243330" cy="25455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7" name="Picture 195" descr="OVS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04960" y="4838817"/>
            <a:ext cx="243330" cy="25455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8" name="Picture 195" descr="OVS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8990" y="4470586"/>
            <a:ext cx="243330" cy="254558"/>
          </a:xfrm>
          <a:prstGeom prst="rect">
            <a:avLst/>
          </a:prstGeom>
          <a:solidFill>
            <a:srgbClr val="0070C0"/>
          </a:solidFill>
          <a:ln w="28575">
            <a:solidFill>
              <a:srgbClr val="FF0000"/>
            </a:solidFill>
            <a:miter lim="800000"/>
            <a:headEnd/>
            <a:tailEnd/>
          </a:ln>
          <a:extLst/>
        </p:spPr>
      </p:pic>
      <p:sp>
        <p:nvSpPr>
          <p:cNvPr id="49" name="Rounded Rectangle 107"/>
          <p:cNvSpPr/>
          <p:nvPr/>
        </p:nvSpPr>
        <p:spPr bwMode="auto">
          <a:xfrm>
            <a:off x="7876087" y="3566206"/>
            <a:ext cx="186262" cy="174865"/>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50" name="Rounded Rectangle 107"/>
          <p:cNvSpPr/>
          <p:nvPr/>
        </p:nvSpPr>
        <p:spPr bwMode="auto">
          <a:xfrm>
            <a:off x="8050866" y="3478774"/>
            <a:ext cx="186262" cy="174865"/>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51" name="Rounded Rectangle 107"/>
          <p:cNvSpPr/>
          <p:nvPr/>
        </p:nvSpPr>
        <p:spPr bwMode="auto">
          <a:xfrm>
            <a:off x="7587876" y="3779792"/>
            <a:ext cx="186262" cy="174865"/>
          </a:xfrm>
          <a:prstGeom prst="roundRect">
            <a:avLst/>
          </a:prstGeom>
          <a:solidFill>
            <a:srgbClr val="92D050"/>
          </a:solidFill>
          <a:ln w="5715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52" name="Rounded Rectangle 107"/>
          <p:cNvSpPr/>
          <p:nvPr/>
        </p:nvSpPr>
        <p:spPr bwMode="auto">
          <a:xfrm>
            <a:off x="7883774" y="3867225"/>
            <a:ext cx="186262" cy="174865"/>
          </a:xfrm>
          <a:prstGeom prst="roundRect">
            <a:avLst/>
          </a:prstGeom>
          <a:solidFill>
            <a:srgbClr val="92D050"/>
          </a:solidFill>
          <a:ln w="5715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grpSp>
        <p:nvGrpSpPr>
          <p:cNvPr id="53" name="그룹 52"/>
          <p:cNvGrpSpPr/>
          <p:nvPr/>
        </p:nvGrpSpPr>
        <p:grpSpPr>
          <a:xfrm>
            <a:off x="7837589" y="4190235"/>
            <a:ext cx="406819" cy="643081"/>
            <a:chOff x="1475447" y="4869160"/>
            <a:chExt cx="586558" cy="1059704"/>
          </a:xfrm>
        </p:grpSpPr>
        <p:sp>
          <p:nvSpPr>
            <p:cNvPr id="5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55" name="Rounded Rectangle 107"/>
            <p:cNvSpPr/>
            <p:nvPr/>
          </p:nvSpPr>
          <p:spPr bwMode="auto">
            <a:xfrm>
              <a:off x="1783164" y="4869160"/>
              <a:ext cx="268556" cy="242093"/>
            </a:xfrm>
            <a:prstGeom prst="roundRect">
              <a:avLst/>
            </a:prstGeom>
            <a:solidFill>
              <a:srgbClr val="FFFF00"/>
            </a:solidFill>
            <a:ln w="5715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5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5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5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5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grpSp>
      <p:sp>
        <p:nvSpPr>
          <p:cNvPr id="60" name="TextBox 59"/>
          <p:cNvSpPr txBox="1"/>
          <p:nvPr/>
        </p:nvSpPr>
        <p:spPr>
          <a:xfrm>
            <a:off x="3368522" y="3030051"/>
            <a:ext cx="1116331" cy="830997"/>
          </a:xfrm>
          <a:prstGeom prst="rect">
            <a:avLst/>
          </a:prstGeom>
          <a:noFill/>
        </p:spPr>
        <p:txBody>
          <a:bodyPr wrap="none" rtlCol="0">
            <a:spAutoFit/>
          </a:bodyPr>
          <a:lstStyle/>
          <a:p>
            <a:r>
              <a:rPr lang="en-US" altLang="ko-KR" sz="2000" dirty="0" smtClean="0">
                <a:solidFill>
                  <a:srgbClr val="FF0000"/>
                </a:solidFill>
              </a:rPr>
              <a:t>Secured</a:t>
            </a:r>
          </a:p>
          <a:p>
            <a:r>
              <a:rPr lang="en-US" altLang="ko-KR" sz="2800" dirty="0" smtClean="0">
                <a:solidFill>
                  <a:schemeClr val="tx1"/>
                </a:solidFill>
              </a:rPr>
              <a:t>Boxes</a:t>
            </a:r>
            <a:endParaRPr lang="ko-KR" altLang="en-US" sz="2800" dirty="0">
              <a:solidFill>
                <a:schemeClr val="tx1"/>
              </a:solidFill>
            </a:endParaRPr>
          </a:p>
        </p:txBody>
      </p:sp>
      <p:sp>
        <p:nvSpPr>
          <p:cNvPr id="62" name="TextBox 61"/>
          <p:cNvSpPr txBox="1"/>
          <p:nvPr/>
        </p:nvSpPr>
        <p:spPr>
          <a:xfrm>
            <a:off x="5580112" y="3871338"/>
            <a:ext cx="1741182" cy="523220"/>
          </a:xfrm>
          <a:prstGeom prst="rect">
            <a:avLst/>
          </a:prstGeom>
          <a:noFill/>
        </p:spPr>
        <p:txBody>
          <a:bodyPr wrap="none" rtlCol="0">
            <a:spAutoFit/>
          </a:bodyPr>
          <a:lstStyle/>
          <a:p>
            <a:r>
              <a:rPr lang="en-US" altLang="ko-KR" sz="2800" dirty="0">
                <a:solidFill>
                  <a:schemeClr val="tx1"/>
                </a:solidFill>
              </a:rPr>
              <a:t>Functions</a:t>
            </a:r>
            <a:endParaRPr lang="ko-KR" altLang="en-US" sz="2800" dirty="0">
              <a:solidFill>
                <a:schemeClr val="tx1"/>
              </a:solidFill>
            </a:endParaRPr>
          </a:p>
        </p:txBody>
      </p:sp>
      <p:sp>
        <p:nvSpPr>
          <p:cNvPr id="64" name="TextBox 63"/>
          <p:cNvSpPr txBox="1"/>
          <p:nvPr/>
        </p:nvSpPr>
        <p:spPr>
          <a:xfrm>
            <a:off x="3291529" y="5211364"/>
            <a:ext cx="2396746" cy="523220"/>
          </a:xfrm>
          <a:prstGeom prst="rect">
            <a:avLst/>
          </a:prstGeom>
          <a:noFill/>
        </p:spPr>
        <p:txBody>
          <a:bodyPr wrap="none" rtlCol="0">
            <a:spAutoFit/>
          </a:bodyPr>
          <a:lstStyle/>
          <a:p>
            <a:r>
              <a:rPr lang="en-US" altLang="ko-KR" sz="2800" dirty="0">
                <a:solidFill>
                  <a:schemeClr val="tx1"/>
                </a:solidFill>
              </a:rPr>
              <a:t>Inter-Connect</a:t>
            </a:r>
            <a:endParaRPr lang="ko-KR" altLang="en-US" sz="2800" dirty="0">
              <a:solidFill>
                <a:schemeClr val="tx1"/>
              </a:solidFill>
            </a:endParaRPr>
          </a:p>
        </p:txBody>
      </p:sp>
      <p:grpSp>
        <p:nvGrpSpPr>
          <p:cNvPr id="67" name="그룹 66"/>
          <p:cNvGrpSpPr/>
          <p:nvPr/>
        </p:nvGrpSpPr>
        <p:grpSpPr>
          <a:xfrm>
            <a:off x="6772360" y="3429000"/>
            <a:ext cx="665688" cy="413404"/>
            <a:chOff x="6279179" y="2087103"/>
            <a:chExt cx="1813896" cy="620755"/>
          </a:xfrm>
        </p:grpSpPr>
        <p:sp>
          <p:nvSpPr>
            <p:cNvPr id="68" name="원통 67"/>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sz="1200" kern="0">
                <a:solidFill>
                  <a:schemeClr val="tx1"/>
                </a:solidFill>
              </a:endParaRPr>
            </a:p>
          </p:txBody>
        </p:sp>
        <p:sp>
          <p:nvSpPr>
            <p:cNvPr id="69" name="원통 68"/>
            <p:cNvSpPr/>
            <p:nvPr/>
          </p:nvSpPr>
          <p:spPr>
            <a:xfrm>
              <a:off x="7302529" y="2432248"/>
              <a:ext cx="790546" cy="275610"/>
            </a:xfrm>
            <a:prstGeom prst="can">
              <a:avLst>
                <a:gd name="adj" fmla="val 38567"/>
              </a:avLst>
            </a:prstGeom>
            <a:solidFill>
              <a:srgbClr val="0070C0"/>
            </a:solidFill>
            <a:ln w="28575" cap="flat" cmpd="sng" algn="ctr">
              <a:solidFill>
                <a:srgbClr val="FF0000"/>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sz="1200" kern="0">
                <a:solidFill>
                  <a:schemeClr val="tx1"/>
                </a:solidFill>
              </a:endParaRPr>
            </a:p>
          </p:txBody>
        </p:sp>
        <p:sp>
          <p:nvSpPr>
            <p:cNvPr id="70" name="원통 69"/>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sz="1200" kern="0">
                <a:solidFill>
                  <a:schemeClr val="tx1"/>
                </a:solidFill>
              </a:endParaRPr>
            </a:p>
          </p:txBody>
        </p:sp>
      </p:grpSp>
      <p:pic>
        <p:nvPicPr>
          <p:cNvPr id="71" name="Picture 4" descr="C:\Users\sunny\Desktop\제목 없음.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9809" y="3390954"/>
            <a:ext cx="1546047" cy="1612363"/>
          </a:xfrm>
          <a:prstGeom prst="rect">
            <a:avLst/>
          </a:prstGeom>
          <a:noFill/>
          <a:extLst/>
        </p:spPr>
      </p:pic>
      <p:cxnSp>
        <p:nvCxnSpPr>
          <p:cNvPr id="72" name="꺾인 연결선 71"/>
          <p:cNvCxnSpPr/>
          <p:nvPr/>
        </p:nvCxnSpPr>
        <p:spPr>
          <a:xfrm>
            <a:off x="2601522" y="5817337"/>
            <a:ext cx="1478228" cy="330238"/>
          </a:xfrm>
          <a:prstGeom prst="bentConnector3">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3" name="순서도: 준비 72"/>
          <p:cNvSpPr/>
          <p:nvPr/>
        </p:nvSpPr>
        <p:spPr>
          <a:xfrm>
            <a:off x="604107" y="3286931"/>
            <a:ext cx="3130059" cy="1768398"/>
          </a:xfrm>
          <a:prstGeom prst="flowChartPreparation">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74" name="TextBox 73"/>
          <p:cNvSpPr txBox="1"/>
          <p:nvPr/>
        </p:nvSpPr>
        <p:spPr>
          <a:xfrm>
            <a:off x="1471371" y="4701126"/>
            <a:ext cx="610552" cy="400110"/>
          </a:xfrm>
          <a:prstGeom prst="rect">
            <a:avLst/>
          </a:prstGeom>
          <a:noFill/>
        </p:spPr>
        <p:txBody>
          <a:bodyPr wrap="none" rtlCol="0">
            <a:spAutoFit/>
          </a:bodyPr>
          <a:lstStyle/>
          <a:p>
            <a:r>
              <a:rPr lang="en-US" altLang="ko-KR" sz="2000" dirty="0">
                <a:solidFill>
                  <a:srgbClr val="3333FF"/>
                </a:solidFill>
              </a:rPr>
              <a:t>Site</a:t>
            </a:r>
            <a:endParaRPr lang="ko-KR" altLang="en-US" sz="2000" dirty="0">
              <a:solidFill>
                <a:srgbClr val="3333FF"/>
              </a:solidFill>
            </a:endParaRPr>
          </a:p>
        </p:txBody>
      </p:sp>
      <p:cxnSp>
        <p:nvCxnSpPr>
          <p:cNvPr id="75" name="꺾인 연결선 74"/>
          <p:cNvCxnSpPr/>
          <p:nvPr/>
        </p:nvCxnSpPr>
        <p:spPr>
          <a:xfrm>
            <a:off x="1187624" y="5783492"/>
            <a:ext cx="998087" cy="220158"/>
          </a:xfrm>
          <a:prstGeom prst="bentConnector3">
            <a:avLst/>
          </a:prstGeom>
          <a:ln w="1016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꺾인 연결선 75"/>
          <p:cNvCxnSpPr/>
          <p:nvPr/>
        </p:nvCxnSpPr>
        <p:spPr>
          <a:xfrm>
            <a:off x="4549277" y="5835504"/>
            <a:ext cx="1913273" cy="330238"/>
          </a:xfrm>
          <a:prstGeom prst="bentConnector3">
            <a:avLst/>
          </a:prstGeom>
          <a:ln w="127000" cmpd="tri">
            <a:solidFill>
              <a:srgbClr val="7030A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a:off x="1280536" y="3337367"/>
            <a:ext cx="525455" cy="33023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a:off x="1512561" y="3204502"/>
            <a:ext cx="562527" cy="33023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67544" y="2924945"/>
            <a:ext cx="2247920" cy="400110"/>
          </a:xfrm>
          <a:prstGeom prst="rect">
            <a:avLst/>
          </a:prstGeom>
          <a:noFill/>
        </p:spPr>
        <p:txBody>
          <a:bodyPr wrap="square" rtlCol="0">
            <a:spAutoFit/>
          </a:bodyPr>
          <a:lstStyle/>
          <a:p>
            <a:pPr algn="ctr"/>
            <a:r>
              <a:rPr lang="en-US" altLang="ko-KR" sz="2000" dirty="0" smtClean="0">
                <a:solidFill>
                  <a:srgbClr val="3333FF"/>
                </a:solidFill>
              </a:rPr>
              <a:t>P+M, C, D ports</a:t>
            </a:r>
            <a:endParaRPr lang="ko-KR" altLang="en-US" sz="2000" dirty="0">
              <a:solidFill>
                <a:srgbClr val="3333FF"/>
              </a:solidFill>
            </a:endParaRPr>
          </a:p>
        </p:txBody>
      </p:sp>
      <p:sp>
        <p:nvSpPr>
          <p:cNvPr id="80" name="TextBox 79"/>
          <p:cNvSpPr txBox="1"/>
          <p:nvPr/>
        </p:nvSpPr>
        <p:spPr>
          <a:xfrm>
            <a:off x="1334591" y="6355620"/>
            <a:ext cx="6742438" cy="400110"/>
          </a:xfrm>
          <a:prstGeom prst="rect">
            <a:avLst/>
          </a:prstGeom>
          <a:solidFill>
            <a:schemeClr val="bg1"/>
          </a:solidFill>
        </p:spPr>
        <p:txBody>
          <a:bodyPr wrap="square" rtlCol="0">
            <a:spAutoFit/>
          </a:bodyPr>
          <a:lstStyle/>
          <a:p>
            <a:pPr algn="ctr"/>
            <a:r>
              <a:rPr lang="en-US" altLang="ko-KR" sz="2000" dirty="0" smtClean="0">
                <a:solidFill>
                  <a:schemeClr val="tx1"/>
                </a:solidFill>
              </a:rPr>
              <a:t>Normal</a:t>
            </a:r>
            <a:r>
              <a:rPr lang="en-US" altLang="ko-KR" sz="2000" dirty="0" smtClean="0">
                <a:solidFill>
                  <a:srgbClr val="3333FF"/>
                </a:solidFill>
              </a:rPr>
              <a:t> </a:t>
            </a:r>
            <a:r>
              <a:rPr lang="en-US" altLang="ko-KR" sz="2000" dirty="0" smtClean="0">
                <a:solidFill>
                  <a:srgbClr val="3333FF"/>
                </a:solidFill>
                <a:sym typeface="Wingdings" panose="05000000000000000000" pitchFamily="2" charset="2"/>
              </a:rPr>
              <a:t> </a:t>
            </a:r>
            <a:r>
              <a:rPr lang="en-US" altLang="ko-KR" sz="2000" dirty="0" smtClean="0">
                <a:solidFill>
                  <a:srgbClr val="FF0000"/>
                </a:solidFill>
                <a:sym typeface="Wingdings" panose="05000000000000000000" pitchFamily="2" charset="2"/>
              </a:rPr>
              <a:t>Secured</a:t>
            </a:r>
            <a:r>
              <a:rPr lang="en-US" altLang="ko-KR" sz="2000" dirty="0" smtClean="0">
                <a:solidFill>
                  <a:srgbClr val="3333FF"/>
                </a:solidFill>
                <a:sym typeface="Wingdings" panose="05000000000000000000" pitchFamily="2" charset="2"/>
              </a:rPr>
              <a:t>  </a:t>
            </a:r>
            <a:r>
              <a:rPr lang="en-US" altLang="ko-KR" sz="2000" dirty="0" smtClean="0">
                <a:solidFill>
                  <a:srgbClr val="7030A0"/>
                </a:solidFill>
                <a:sym typeface="Wingdings" panose="05000000000000000000" pitchFamily="2" charset="2"/>
              </a:rPr>
              <a:t>Tag/Steer/Mapped</a:t>
            </a:r>
            <a:endParaRPr lang="ko-KR" altLang="en-US" sz="2000" dirty="0">
              <a:solidFill>
                <a:srgbClr val="7030A0"/>
              </a:solidFill>
            </a:endParaRPr>
          </a:p>
        </p:txBody>
      </p:sp>
      <p:sp>
        <p:nvSpPr>
          <p:cNvPr id="81" name="TextBox 80"/>
          <p:cNvSpPr txBox="1"/>
          <p:nvPr/>
        </p:nvSpPr>
        <p:spPr>
          <a:xfrm>
            <a:off x="6944964" y="5491903"/>
            <a:ext cx="1531606" cy="646331"/>
          </a:xfrm>
          <a:prstGeom prst="rect">
            <a:avLst/>
          </a:prstGeom>
          <a:noFill/>
        </p:spPr>
        <p:txBody>
          <a:bodyPr wrap="square" rtlCol="0">
            <a:spAutoFit/>
          </a:bodyPr>
          <a:lstStyle/>
          <a:p>
            <a:pPr algn="ctr"/>
            <a:r>
              <a:rPr lang="en-US" altLang="ko-KR" dirty="0" smtClean="0"/>
              <a:t>Discover &amp; Connect</a:t>
            </a:r>
            <a:endParaRPr lang="ko-KR" altLang="en-US" dirty="0"/>
          </a:p>
        </p:txBody>
      </p:sp>
      <p:sp>
        <p:nvSpPr>
          <p:cNvPr id="82" name="TextBox 81"/>
          <p:cNvSpPr txBox="1"/>
          <p:nvPr/>
        </p:nvSpPr>
        <p:spPr>
          <a:xfrm>
            <a:off x="4549277" y="2996952"/>
            <a:ext cx="4594723" cy="400110"/>
          </a:xfrm>
          <a:prstGeom prst="rect">
            <a:avLst/>
          </a:prstGeom>
          <a:noFill/>
        </p:spPr>
        <p:txBody>
          <a:bodyPr wrap="square" rtlCol="0">
            <a:spAutoFit/>
          </a:bodyPr>
          <a:lstStyle/>
          <a:p>
            <a:pPr algn="ctr"/>
            <a:r>
              <a:rPr lang="en-US" altLang="ko-KR" sz="2000" dirty="0" smtClean="0">
                <a:solidFill>
                  <a:srgbClr val="FF0000"/>
                </a:solidFill>
              </a:rPr>
              <a:t>Secured</a:t>
            </a:r>
            <a:r>
              <a:rPr lang="en-US" altLang="ko-KR" sz="2000" dirty="0" smtClean="0">
                <a:solidFill>
                  <a:srgbClr val="3333FF"/>
                </a:solidFill>
              </a:rPr>
              <a:t> BM/Container/VM Functions</a:t>
            </a:r>
            <a:endParaRPr lang="ko-KR" altLang="en-US" sz="2000" dirty="0">
              <a:solidFill>
                <a:srgbClr val="3333FF"/>
              </a:solidFill>
            </a:endParaRPr>
          </a:p>
        </p:txBody>
      </p:sp>
      <p:pic>
        <p:nvPicPr>
          <p:cNvPr id="83" name="Picture 4" descr="C:\Users\jongwon\Pictures\Linux-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59161" y="3692225"/>
            <a:ext cx="888903" cy="888903"/>
          </a:xfrm>
          <a:prstGeom prst="rect">
            <a:avLst/>
          </a:prstGeom>
          <a:noFill/>
          <a:extLst>
            <a:ext uri="{909E8E84-426E-40DD-AFC4-6F175D3DCCD1}">
              <a14:hiddenFill xmlns:a14="http://schemas.microsoft.com/office/drawing/2010/main">
                <a:solidFill>
                  <a:srgbClr val="FFFFFF"/>
                </a:solidFill>
              </a14:hiddenFill>
            </a:ext>
          </a:extLst>
        </p:spPr>
      </p:pic>
      <p:sp>
        <p:nvSpPr>
          <p:cNvPr id="84" name="직사각형 83"/>
          <p:cNvSpPr/>
          <p:nvPr/>
        </p:nvSpPr>
        <p:spPr>
          <a:xfrm>
            <a:off x="395537" y="2924944"/>
            <a:ext cx="8332514" cy="3830785"/>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5" name="Picture 40" descr="Magnifying Glass (Glasses) Icon #079837"/>
          <p:cNvPicPr>
            <a:picLocks noChangeAspect="1" noChangeArrowheads="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07118">
            <a:off x="7495792" y="1358298"/>
            <a:ext cx="1523172" cy="1523174"/>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1403648" y="2303774"/>
            <a:ext cx="2409634" cy="523220"/>
          </a:xfrm>
          <a:prstGeom prst="rect">
            <a:avLst/>
          </a:prstGeom>
          <a:noFill/>
        </p:spPr>
        <p:txBody>
          <a:bodyPr wrap="none" rtlCol="0">
            <a:spAutoFit/>
          </a:bodyPr>
          <a:lstStyle/>
          <a:p>
            <a:r>
              <a:rPr lang="en-US" altLang="ko-KR" sz="2800" dirty="0" smtClean="0">
                <a:solidFill>
                  <a:srgbClr val="FF0000"/>
                </a:solidFill>
              </a:rPr>
              <a:t>Configuration</a:t>
            </a:r>
            <a:endParaRPr lang="ko-KR" altLang="en-US" sz="2800" dirty="0">
              <a:solidFill>
                <a:srgbClr val="FF0000"/>
              </a:solidFill>
            </a:endParaRPr>
          </a:p>
        </p:txBody>
      </p:sp>
      <p:sp>
        <p:nvSpPr>
          <p:cNvPr id="87" name="TextBox 86"/>
          <p:cNvSpPr txBox="1"/>
          <p:nvPr/>
        </p:nvSpPr>
        <p:spPr>
          <a:xfrm>
            <a:off x="6496263" y="2274472"/>
            <a:ext cx="1524776" cy="523220"/>
          </a:xfrm>
          <a:prstGeom prst="rect">
            <a:avLst/>
          </a:prstGeom>
          <a:noFill/>
        </p:spPr>
        <p:txBody>
          <a:bodyPr wrap="none" rtlCol="0">
            <a:spAutoFit/>
          </a:bodyPr>
          <a:lstStyle/>
          <a:p>
            <a:r>
              <a:rPr lang="en-US" altLang="ko-KR" sz="2800" dirty="0" smtClean="0">
                <a:solidFill>
                  <a:srgbClr val="FF0000"/>
                </a:solidFill>
              </a:rPr>
              <a:t>Visibility</a:t>
            </a:r>
            <a:endParaRPr lang="ko-KR" altLang="en-US" sz="2800" dirty="0">
              <a:solidFill>
                <a:srgbClr val="FF0000"/>
              </a:solidFill>
            </a:endParaRPr>
          </a:p>
        </p:txBody>
      </p:sp>
      <p:sp>
        <p:nvSpPr>
          <p:cNvPr id="88" name="TextBox 87"/>
          <p:cNvSpPr txBox="1"/>
          <p:nvPr/>
        </p:nvSpPr>
        <p:spPr>
          <a:xfrm>
            <a:off x="4679085" y="2303774"/>
            <a:ext cx="1383456" cy="523220"/>
          </a:xfrm>
          <a:prstGeom prst="rect">
            <a:avLst/>
          </a:prstGeom>
          <a:noFill/>
        </p:spPr>
        <p:txBody>
          <a:bodyPr wrap="none" rtlCol="0">
            <a:spAutoFit/>
          </a:bodyPr>
          <a:lstStyle/>
          <a:p>
            <a:r>
              <a:rPr lang="en-US" altLang="ko-KR" sz="2800" dirty="0" smtClean="0">
                <a:solidFill>
                  <a:srgbClr val="FF0000"/>
                </a:solidFill>
              </a:rPr>
              <a:t>Control</a:t>
            </a:r>
            <a:endParaRPr lang="ko-KR" altLang="en-US" sz="2800" dirty="0">
              <a:solidFill>
                <a:srgbClr val="FF0000"/>
              </a:solidFill>
            </a:endParaRPr>
          </a:p>
        </p:txBody>
      </p:sp>
      <p:pic>
        <p:nvPicPr>
          <p:cNvPr id="89" name="Picture 4" descr="C:\Users\sunny\Desktop\제목 없음.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1970" y="3791977"/>
            <a:ext cx="566907" cy="591224"/>
          </a:xfrm>
          <a:prstGeom prst="rect">
            <a:avLst/>
          </a:prstGeom>
          <a:noFill/>
          <a:ln>
            <a:noFill/>
          </a:ln>
          <a:extLst/>
        </p:spPr>
      </p:pic>
      <p:pic>
        <p:nvPicPr>
          <p:cNvPr id="90" name="Picture 4" descr="C:\Users\sunny\Desktop\제목 없음.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4597" y="4041537"/>
            <a:ext cx="566907" cy="591224"/>
          </a:xfrm>
          <a:prstGeom prst="rect">
            <a:avLst/>
          </a:prstGeom>
          <a:solidFill>
            <a:schemeClr val="bg1"/>
          </a:solidFill>
          <a:ln>
            <a:noFill/>
          </a:ln>
          <a:extLst/>
        </p:spPr>
      </p:pic>
      <p:pic>
        <p:nvPicPr>
          <p:cNvPr id="91" name="Picture 4" descr="C:\Users\sunny\Desktop\제목 없음.png"/>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75515" y="3501008"/>
            <a:ext cx="1254634" cy="1412479"/>
          </a:xfrm>
          <a:prstGeom prst="rect">
            <a:avLst/>
          </a:prstGeom>
          <a:noFill/>
          <a:effectLst>
            <a:softEdge rad="12700"/>
          </a:effectLst>
          <a:extLst/>
        </p:spPr>
      </p:pic>
      <p:pic>
        <p:nvPicPr>
          <p:cNvPr id="92" name="Picture 4" descr="http://3.bp.blogspot.com/-O8-5mLyL_jI/TpsyPNgpIvI/AAAAAAAAABU/vtUtTpF0mDI/s200/Lock-icon.png">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13726" y="4558296"/>
            <a:ext cx="407800" cy="40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4735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대각선 방향의 모서리가 잘린 사각형 63"/>
          <p:cNvSpPr/>
          <p:nvPr/>
        </p:nvSpPr>
        <p:spPr>
          <a:xfrm>
            <a:off x="3740469" y="3068960"/>
            <a:ext cx="2415707" cy="2685405"/>
          </a:xfrm>
          <a:prstGeom prst="snip2DiagRect">
            <a:avLst>
              <a:gd name="adj1" fmla="val 0"/>
              <a:gd name="adj2" fmla="val 50000"/>
            </a:avLst>
          </a:prstGeom>
          <a:solidFill>
            <a:schemeClr val="accent3">
              <a:lumMod val="20000"/>
              <a:lumOff val="80000"/>
            </a:schemeClr>
          </a:solid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1" y="-1"/>
            <a:ext cx="7546351" cy="1091993"/>
          </a:xfrm>
        </p:spPr>
        <p:txBody>
          <a:bodyPr lIns="0" rIns="0" anchor="ctr">
            <a:noAutofit/>
          </a:bodyPr>
          <a:lstStyle/>
          <a:p>
            <a:pPr>
              <a:lnSpc>
                <a:spcPct val="75000"/>
              </a:lnSpc>
            </a:pPr>
            <a:r>
              <a:rPr lang="en-US" altLang="ko-KR" dirty="0"/>
              <a:t>Computer System</a:t>
            </a:r>
            <a:r>
              <a:rPr lang="en-US" altLang="ko-KR" sz="2800" dirty="0"/>
              <a:t>: </a:t>
            </a:r>
            <a:r>
              <a:rPr lang="en-US" altLang="ko-KR" dirty="0"/>
              <a:t>Inter-Connected Functions inside/across </a:t>
            </a:r>
            <a:r>
              <a:rPr lang="en-US" altLang="ko-KR" dirty="0" smtClean="0"/>
              <a:t>Boxes/Sites</a:t>
            </a:r>
            <a:endParaRPr lang="ko-KR" altLang="en-US" sz="4000" b="1" dirty="0">
              <a:effectLst/>
            </a:endParaRPr>
          </a:p>
        </p:txBody>
      </p:sp>
      <p:sp>
        <p:nvSpPr>
          <p:cNvPr id="23" name="TextBox 22"/>
          <p:cNvSpPr txBox="1"/>
          <p:nvPr/>
        </p:nvSpPr>
        <p:spPr>
          <a:xfrm>
            <a:off x="683568" y="2564904"/>
            <a:ext cx="2654060" cy="584775"/>
          </a:xfrm>
          <a:prstGeom prst="rect">
            <a:avLst/>
          </a:prstGeom>
          <a:noFill/>
        </p:spPr>
        <p:txBody>
          <a:bodyPr wrap="none" rtlCol="0">
            <a:spAutoFit/>
          </a:bodyPr>
          <a:lstStyle/>
          <a:p>
            <a:r>
              <a:rPr lang="en-US" altLang="ko-KR" sz="3200" b="1" dirty="0">
                <a:solidFill>
                  <a:schemeClr val="tx1"/>
                </a:solidFill>
                <a:latin typeface="Times New Roman" panose="02020603050405020304" pitchFamily="18" charset="0"/>
                <a:cs typeface="Times New Roman" panose="02020603050405020304" pitchFamily="18" charset="0"/>
              </a:rPr>
              <a:t>Inter-Connect</a:t>
            </a:r>
            <a:endParaRPr lang="ko-KR" altLang="en-US" sz="3200" b="1" dirty="0">
              <a:solidFill>
                <a:schemeClr val="tx1"/>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6646402" y="2587764"/>
            <a:ext cx="1915909" cy="584775"/>
          </a:xfrm>
          <a:prstGeom prst="rect">
            <a:avLst/>
          </a:prstGeom>
          <a:noFill/>
        </p:spPr>
        <p:txBody>
          <a:bodyPr wrap="none" rtlCol="0">
            <a:spAutoFit/>
          </a:bodyPr>
          <a:lstStyle/>
          <a:p>
            <a:r>
              <a:rPr lang="en-US" altLang="ko-KR" sz="3200" b="1" dirty="0">
                <a:solidFill>
                  <a:schemeClr val="tx1"/>
                </a:solidFill>
                <a:latin typeface="Times New Roman" panose="02020603050405020304" pitchFamily="18" charset="0"/>
                <a:cs typeface="Times New Roman" panose="02020603050405020304" pitchFamily="18" charset="0"/>
              </a:rPr>
              <a:t>Functions</a:t>
            </a:r>
            <a:endParaRPr lang="ko-KR" altLang="en-US" sz="3200" b="1" dirty="0">
              <a:solidFill>
                <a:schemeClr val="tx1"/>
              </a:solidFill>
              <a:latin typeface="Times New Roman" panose="02020603050405020304" pitchFamily="18" charset="0"/>
              <a:cs typeface="Times New Roman" panose="02020603050405020304" pitchFamily="18" charset="0"/>
            </a:endParaRPr>
          </a:p>
        </p:txBody>
      </p:sp>
      <p:grpSp>
        <p:nvGrpSpPr>
          <p:cNvPr id="51" name="그룹 50"/>
          <p:cNvGrpSpPr/>
          <p:nvPr/>
        </p:nvGrpSpPr>
        <p:grpSpPr>
          <a:xfrm>
            <a:off x="6034915" y="3423493"/>
            <a:ext cx="1345397" cy="1292559"/>
            <a:chOff x="6034915" y="4396442"/>
            <a:chExt cx="1345397" cy="1292559"/>
          </a:xfrm>
        </p:grpSpPr>
        <p:pic>
          <p:nvPicPr>
            <p:cNvPr id="5" name="Picture 195" descr="OVS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4915" y="5315045"/>
              <a:ext cx="365801" cy="37395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95" descr="OVS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4361" y="4396442"/>
              <a:ext cx="365801" cy="37395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4401949"/>
              <a:ext cx="365801" cy="37395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95" descr="OVS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4511" y="4892089"/>
              <a:ext cx="365801" cy="373956"/>
            </a:xfrm>
            <a:prstGeom prst="rect">
              <a:avLst/>
            </a:prstGeom>
            <a:solidFill>
              <a:srgbClr val="0070C0"/>
            </a:solidFill>
            <a:ln w="28575">
              <a:solidFill>
                <a:srgbClr val="FF0000"/>
              </a:solidFill>
              <a:miter lim="800000"/>
              <a:headEnd/>
              <a:tailEnd/>
            </a:ln>
            <a:extLst/>
          </p:spPr>
        </p:pic>
      </p:grpSp>
      <p:grpSp>
        <p:nvGrpSpPr>
          <p:cNvPr id="55" name="그룹 54"/>
          <p:cNvGrpSpPr/>
          <p:nvPr/>
        </p:nvGrpSpPr>
        <p:grpSpPr>
          <a:xfrm>
            <a:off x="7546351" y="3429000"/>
            <a:ext cx="976029" cy="2088228"/>
            <a:chOff x="7546351" y="3118872"/>
            <a:chExt cx="976029" cy="2088228"/>
          </a:xfrm>
        </p:grpSpPr>
        <p:sp>
          <p:nvSpPr>
            <p:cNvPr id="9" name="Rounded Rectangle 107"/>
            <p:cNvSpPr/>
            <p:nvPr/>
          </p:nvSpPr>
          <p:spPr bwMode="auto">
            <a:xfrm>
              <a:off x="7979622" y="3300342"/>
              <a:ext cx="280010" cy="256884"/>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10" name="Rounded Rectangle 107"/>
            <p:cNvSpPr/>
            <p:nvPr/>
          </p:nvSpPr>
          <p:spPr bwMode="auto">
            <a:xfrm>
              <a:off x="8242370" y="3171901"/>
              <a:ext cx="280010" cy="256884"/>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11" name="Rounded Rectangle 107"/>
            <p:cNvSpPr/>
            <p:nvPr/>
          </p:nvSpPr>
          <p:spPr bwMode="auto">
            <a:xfrm>
              <a:off x="7546351" y="3118872"/>
              <a:ext cx="280010" cy="256884"/>
            </a:xfrm>
            <a:prstGeom prst="roundRect">
              <a:avLst/>
            </a:prstGeom>
            <a:solidFill>
              <a:srgbClr val="92D050"/>
            </a:solidFill>
            <a:ln w="5715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12" name="Rounded Rectangle 107"/>
            <p:cNvSpPr/>
            <p:nvPr/>
          </p:nvSpPr>
          <p:spPr bwMode="auto">
            <a:xfrm>
              <a:off x="7558638" y="3493770"/>
              <a:ext cx="280010" cy="256884"/>
            </a:xfrm>
            <a:prstGeom prst="roundRect">
              <a:avLst/>
            </a:prstGeom>
            <a:solidFill>
              <a:srgbClr val="92D050"/>
            </a:solidFill>
            <a:ln w="5715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grpSp>
          <p:nvGrpSpPr>
            <p:cNvPr id="13" name="그룹 12"/>
            <p:cNvGrpSpPr/>
            <p:nvPr/>
          </p:nvGrpSpPr>
          <p:grpSpPr>
            <a:xfrm>
              <a:off x="7604357" y="4198993"/>
              <a:ext cx="891044" cy="1008107"/>
              <a:chOff x="1207412" y="4798049"/>
              <a:chExt cx="854593" cy="1130815"/>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15" name="Rounded Rectangle 107"/>
              <p:cNvSpPr/>
              <p:nvPr/>
            </p:nvSpPr>
            <p:spPr bwMode="auto">
              <a:xfrm>
                <a:off x="1207412" y="4798049"/>
                <a:ext cx="268556" cy="242093"/>
              </a:xfrm>
              <a:prstGeom prst="roundRect">
                <a:avLst/>
              </a:prstGeom>
              <a:solidFill>
                <a:srgbClr val="FFFF00"/>
              </a:solidFill>
              <a:ln w="5715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000" b="1" dirty="0">
                  <a:solidFill>
                    <a:schemeClr val="tx1"/>
                  </a:solidFill>
                </a:endParaRPr>
              </a:p>
            </p:txBody>
          </p:sp>
        </p:grpSp>
      </p:grpSp>
      <p:grpSp>
        <p:nvGrpSpPr>
          <p:cNvPr id="26" name="그룹 25"/>
          <p:cNvGrpSpPr/>
          <p:nvPr/>
        </p:nvGrpSpPr>
        <p:grpSpPr>
          <a:xfrm>
            <a:off x="6444209" y="4527510"/>
            <a:ext cx="985252" cy="827314"/>
            <a:chOff x="6353284" y="1754351"/>
            <a:chExt cx="1785826" cy="845631"/>
          </a:xfrm>
        </p:grpSpPr>
        <p:sp>
          <p:nvSpPr>
            <p:cNvPr id="39" name="원통 38"/>
            <p:cNvSpPr/>
            <p:nvPr/>
          </p:nvSpPr>
          <p:spPr>
            <a:xfrm>
              <a:off x="6353284" y="2087103"/>
              <a:ext cx="790547"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sz="1200" kern="0">
                <a:solidFill>
                  <a:schemeClr val="tx1"/>
                </a:solidFill>
              </a:endParaRPr>
            </a:p>
          </p:txBody>
        </p:sp>
        <p:sp>
          <p:nvSpPr>
            <p:cNvPr id="40" name="원통 39"/>
            <p:cNvSpPr/>
            <p:nvPr/>
          </p:nvSpPr>
          <p:spPr>
            <a:xfrm>
              <a:off x="7302529" y="1754351"/>
              <a:ext cx="790546" cy="275611"/>
            </a:xfrm>
            <a:prstGeom prst="can">
              <a:avLst>
                <a:gd name="adj" fmla="val 38567"/>
              </a:avLst>
            </a:prstGeom>
            <a:solidFill>
              <a:srgbClr val="0070C0"/>
            </a:solidFill>
            <a:ln w="28575" cap="flat" cmpd="sng" algn="ctr">
              <a:solidFill>
                <a:srgbClr val="FF0000"/>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sz="1200" kern="0">
                <a:solidFill>
                  <a:schemeClr val="tx1"/>
                </a:solidFill>
              </a:endParaRPr>
            </a:p>
          </p:txBody>
        </p:sp>
        <p:sp>
          <p:nvSpPr>
            <p:cNvPr id="41" name="원통 40"/>
            <p:cNvSpPr/>
            <p:nvPr/>
          </p:nvSpPr>
          <p:spPr>
            <a:xfrm>
              <a:off x="7348565" y="2324372"/>
              <a:ext cx="790545"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sz="1200" kern="0">
                <a:solidFill>
                  <a:schemeClr val="tx1"/>
                </a:solidFill>
              </a:endParaRPr>
            </a:p>
          </p:txBody>
        </p:sp>
      </p:grpSp>
      <p:cxnSp>
        <p:nvCxnSpPr>
          <p:cNvPr id="31" name="꺾인 연결선 30"/>
          <p:cNvCxnSpPr/>
          <p:nvPr/>
        </p:nvCxnSpPr>
        <p:spPr>
          <a:xfrm>
            <a:off x="600329" y="3738518"/>
            <a:ext cx="1589060" cy="135071"/>
          </a:xfrm>
          <a:prstGeom prst="bentConnector3">
            <a:avLst/>
          </a:prstGeom>
          <a:ln w="1016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꺾인 연결선 31"/>
          <p:cNvCxnSpPr/>
          <p:nvPr/>
        </p:nvCxnSpPr>
        <p:spPr>
          <a:xfrm>
            <a:off x="2973911" y="3861048"/>
            <a:ext cx="3542305" cy="208940"/>
          </a:xfrm>
          <a:prstGeom prst="bentConnector3">
            <a:avLst/>
          </a:prstGeom>
          <a:ln w="127000" cmpd="tri">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79512" y="3306470"/>
            <a:ext cx="1716961" cy="338554"/>
          </a:xfrm>
          <a:prstGeom prst="rect">
            <a:avLst/>
          </a:prstGeom>
          <a:noFill/>
          <a:ln>
            <a:noFill/>
          </a:ln>
        </p:spPr>
        <p:txBody>
          <a:bodyPr wrap="square" rtlCol="0">
            <a:spAutoFit/>
          </a:bodyPr>
          <a:lstStyle/>
          <a:p>
            <a:pPr algn="ctr"/>
            <a:r>
              <a:rPr lang="en-US" altLang="ko-KR" sz="1600" dirty="0" smtClean="0">
                <a:solidFill>
                  <a:schemeClr val="tx1"/>
                </a:solidFill>
              </a:rPr>
              <a:t>Normal</a:t>
            </a:r>
            <a:endParaRPr lang="ko-KR" altLang="en-US" sz="1600" dirty="0">
              <a:solidFill>
                <a:srgbClr val="7030A0"/>
              </a:solidFill>
            </a:endParaRPr>
          </a:p>
        </p:txBody>
      </p:sp>
      <p:grpSp>
        <p:nvGrpSpPr>
          <p:cNvPr id="33" name="그룹 32"/>
          <p:cNvGrpSpPr/>
          <p:nvPr/>
        </p:nvGrpSpPr>
        <p:grpSpPr>
          <a:xfrm>
            <a:off x="1528548" y="966243"/>
            <a:ext cx="5682838" cy="1308824"/>
            <a:chOff x="1197193" y="1326217"/>
            <a:chExt cx="6750963" cy="1593791"/>
          </a:xfrm>
        </p:grpSpPr>
        <p:pic>
          <p:nvPicPr>
            <p:cNvPr id="46" name="Picture 14"/>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139952" y="1524549"/>
              <a:ext cx="1365961" cy="136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44" name="Picture 7"/>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597500" y="1556792"/>
              <a:ext cx="1363216" cy="136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45" name="Picture 40" descr="Magnifying Glass (Glasses) Icon #079837"/>
            <p:cNvPicPr>
              <a:picLocks noChangeAspect="1" noChangeArrowheads="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007118">
              <a:off x="6420212" y="1326217"/>
              <a:ext cx="1487622" cy="1487624"/>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197193" y="1916832"/>
              <a:ext cx="2113014" cy="523220"/>
            </a:xfrm>
            <a:prstGeom prst="rect">
              <a:avLst/>
            </a:prstGeom>
            <a:noFill/>
          </p:spPr>
          <p:txBody>
            <a:bodyPr wrap="none" rtlCol="0">
              <a:spAutoFit/>
            </a:bodyPr>
            <a:lstStyle/>
            <a:p>
              <a:r>
                <a:rPr lang="en-US" altLang="ko-KR" sz="2800" b="1" dirty="0" smtClean="0">
                  <a:solidFill>
                    <a:schemeClr val="tx1"/>
                  </a:solidFill>
                  <a:latin typeface="Times New Roman" panose="02020603050405020304" pitchFamily="18" charset="0"/>
                  <a:cs typeface="Times New Roman" panose="02020603050405020304" pitchFamily="18" charset="0"/>
                </a:rPr>
                <a:t>Provisioning</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6380611" y="1916832"/>
              <a:ext cx="1567545" cy="523220"/>
            </a:xfrm>
            <a:prstGeom prst="rect">
              <a:avLst/>
            </a:prstGeom>
            <a:noFill/>
          </p:spPr>
          <p:txBody>
            <a:bodyPr wrap="none" rtlCol="0">
              <a:spAutoFit/>
            </a:bodyPr>
            <a:lstStyle/>
            <a:p>
              <a:r>
                <a:rPr lang="en-US" altLang="ko-KR" sz="2800" b="1" dirty="0" smtClean="0">
                  <a:solidFill>
                    <a:schemeClr val="tx1"/>
                  </a:solidFill>
                  <a:latin typeface="Times New Roman" panose="02020603050405020304" pitchFamily="18" charset="0"/>
                  <a:cs typeface="Times New Roman" panose="02020603050405020304" pitchFamily="18" charset="0"/>
                </a:rPr>
                <a:t>Visibility</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3883762" y="1916832"/>
              <a:ext cx="2010422" cy="523220"/>
            </a:xfrm>
            <a:prstGeom prst="rect">
              <a:avLst/>
            </a:prstGeom>
            <a:noFill/>
          </p:spPr>
          <p:txBody>
            <a:bodyPr wrap="none" rtlCol="0">
              <a:spAutoFit/>
            </a:bodyPr>
            <a:lstStyle/>
            <a:p>
              <a:r>
                <a:rPr lang="en-US" altLang="ko-KR" sz="2800" b="1" dirty="0" smtClean="0">
                  <a:solidFill>
                    <a:schemeClr val="tx1"/>
                  </a:solidFill>
                  <a:latin typeface="Times New Roman" panose="02020603050405020304" pitchFamily="18" charset="0"/>
                  <a:cs typeface="Times New Roman" panose="02020603050405020304" pitchFamily="18" charset="0"/>
                </a:rPr>
                <a:t>Orchestrate</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grpSp>
      <p:grpSp>
        <p:nvGrpSpPr>
          <p:cNvPr id="38" name="그룹 37"/>
          <p:cNvGrpSpPr/>
          <p:nvPr/>
        </p:nvGrpSpPr>
        <p:grpSpPr>
          <a:xfrm>
            <a:off x="467544" y="4365104"/>
            <a:ext cx="3384376" cy="2088232"/>
            <a:chOff x="819982" y="4365104"/>
            <a:chExt cx="3205732" cy="2088232"/>
          </a:xfrm>
        </p:grpSpPr>
        <p:sp>
          <p:nvSpPr>
            <p:cNvPr id="21" name="TextBox 20"/>
            <p:cNvSpPr txBox="1"/>
            <p:nvPr/>
          </p:nvSpPr>
          <p:spPr>
            <a:xfrm>
              <a:off x="819982" y="4365104"/>
              <a:ext cx="1212191" cy="584775"/>
            </a:xfrm>
            <a:prstGeom prst="rect">
              <a:avLst/>
            </a:prstGeom>
            <a:noFill/>
          </p:spPr>
          <p:txBody>
            <a:bodyPr wrap="none" rtlCol="0">
              <a:spAutoFit/>
            </a:bodyPr>
            <a:lstStyle/>
            <a:p>
              <a:r>
                <a:rPr lang="en-US" altLang="ko-KR" sz="3200" b="1" dirty="0" smtClean="0">
                  <a:solidFill>
                    <a:schemeClr val="tx1"/>
                  </a:solidFill>
                  <a:latin typeface="Times New Roman" panose="02020603050405020304" pitchFamily="18" charset="0"/>
                  <a:cs typeface="Times New Roman" panose="02020603050405020304" pitchFamily="18" charset="0"/>
                </a:rPr>
                <a:t>Boxes</a:t>
              </a:r>
              <a:endParaRPr lang="ko-KR" altLang="en-US" sz="3200" b="1" dirty="0">
                <a:solidFill>
                  <a:schemeClr val="tx1"/>
                </a:solidFill>
                <a:latin typeface="Times New Roman" panose="02020603050405020304" pitchFamily="18" charset="0"/>
                <a:cs typeface="Times New Roman" panose="02020603050405020304" pitchFamily="18" charset="0"/>
              </a:endParaRPr>
            </a:p>
          </p:txBody>
        </p:sp>
        <p:pic>
          <p:nvPicPr>
            <p:cNvPr id="61" name="Picture 4" descr="C:\Users\sunny\Desktop\제목 없음.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9270" y="4716052"/>
              <a:ext cx="1546047" cy="1612363"/>
            </a:xfrm>
            <a:prstGeom prst="rect">
              <a:avLst/>
            </a:prstGeom>
            <a:noFill/>
            <a:extLst/>
          </p:spPr>
        </p:pic>
        <p:sp>
          <p:nvSpPr>
            <p:cNvPr id="66" name="TextBox 65"/>
            <p:cNvSpPr txBox="1"/>
            <p:nvPr/>
          </p:nvSpPr>
          <p:spPr>
            <a:xfrm>
              <a:off x="1403648" y="6053226"/>
              <a:ext cx="610552" cy="400110"/>
            </a:xfrm>
            <a:prstGeom prst="rect">
              <a:avLst/>
            </a:prstGeom>
            <a:noFill/>
          </p:spPr>
          <p:txBody>
            <a:bodyPr wrap="none" rtlCol="0">
              <a:spAutoFit/>
            </a:bodyPr>
            <a:lstStyle/>
            <a:p>
              <a:r>
                <a:rPr lang="en-US" altLang="ko-KR" sz="2000" dirty="0">
                  <a:solidFill>
                    <a:srgbClr val="3333FF"/>
                  </a:solidFill>
                </a:rPr>
                <a:t>Site</a:t>
              </a:r>
              <a:endParaRPr lang="ko-KR" altLang="en-US" sz="2000" dirty="0">
                <a:solidFill>
                  <a:srgbClr val="3333FF"/>
                </a:solidFill>
              </a:endParaRPr>
            </a:p>
          </p:txBody>
        </p:sp>
        <p:sp>
          <p:nvSpPr>
            <p:cNvPr id="36" name="TextBox 35"/>
            <p:cNvSpPr txBox="1"/>
            <p:nvPr/>
          </p:nvSpPr>
          <p:spPr>
            <a:xfrm>
              <a:off x="3147818" y="4797152"/>
              <a:ext cx="877896" cy="338554"/>
            </a:xfrm>
            <a:prstGeom prst="rect">
              <a:avLst/>
            </a:prstGeom>
            <a:noFill/>
          </p:spPr>
          <p:txBody>
            <a:bodyPr wrap="square" rtlCol="0">
              <a:spAutoFit/>
            </a:bodyPr>
            <a:lstStyle/>
            <a:p>
              <a:pPr algn="ctr"/>
              <a:r>
                <a:rPr lang="en-US" altLang="ko-KR" sz="1600" dirty="0" smtClean="0">
                  <a:solidFill>
                    <a:srgbClr val="3333FF"/>
                  </a:solidFill>
                </a:rPr>
                <a:t>Ports</a:t>
              </a:r>
              <a:endParaRPr lang="ko-KR" altLang="en-US" sz="1600" dirty="0">
                <a:solidFill>
                  <a:srgbClr val="3333FF"/>
                </a:solidFill>
              </a:endParaRPr>
            </a:p>
          </p:txBody>
        </p:sp>
        <p:pic>
          <p:nvPicPr>
            <p:cNvPr id="52"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1431" y="5117075"/>
              <a:ext cx="566907" cy="591224"/>
            </a:xfrm>
            <a:prstGeom prst="rect">
              <a:avLst/>
            </a:prstGeom>
            <a:noFill/>
            <a:ln>
              <a:noFill/>
            </a:ln>
            <a:extLst/>
          </p:spPr>
        </p:pic>
        <p:pic>
          <p:nvPicPr>
            <p:cNvPr id="53"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4058" y="5366635"/>
              <a:ext cx="566907" cy="591224"/>
            </a:xfrm>
            <a:prstGeom prst="rect">
              <a:avLst/>
            </a:prstGeom>
            <a:solidFill>
              <a:schemeClr val="bg1"/>
            </a:solidFill>
            <a:ln>
              <a:noFill/>
            </a:ln>
            <a:extLst/>
          </p:spPr>
        </p:pic>
        <p:pic>
          <p:nvPicPr>
            <p:cNvPr id="54" name="Picture 4" descr="C:\Users\sunny\Desktop\제목 없음.png"/>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54976" y="4826106"/>
              <a:ext cx="1254634" cy="1412479"/>
            </a:xfrm>
            <a:prstGeom prst="rect">
              <a:avLst/>
            </a:prstGeom>
            <a:noFill/>
            <a:effectLst>
              <a:softEdge rad="12700"/>
            </a:effectLst>
            <a:extLst/>
          </p:spPr>
        </p:pic>
        <p:sp>
          <p:nvSpPr>
            <p:cNvPr id="4" name="타원 3"/>
            <p:cNvSpPr/>
            <p:nvPr/>
          </p:nvSpPr>
          <p:spPr>
            <a:xfrm>
              <a:off x="2755220" y="4599637"/>
              <a:ext cx="222488" cy="19751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p:cNvSpPr/>
            <p:nvPr/>
          </p:nvSpPr>
          <p:spPr>
            <a:xfrm>
              <a:off x="3028048" y="4736574"/>
              <a:ext cx="222488" cy="19751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한쪽 모서리가 잘린 사각형 24"/>
          <p:cNvSpPr/>
          <p:nvPr/>
        </p:nvSpPr>
        <p:spPr>
          <a:xfrm>
            <a:off x="179512" y="2420888"/>
            <a:ext cx="5256584" cy="4176463"/>
          </a:xfrm>
          <a:prstGeom prst="snip1Rect">
            <a:avLst>
              <a:gd name="adj" fmla="val 50000"/>
            </a:avLst>
          </a:prstGeom>
          <a:noFill/>
          <a:ln w="571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p:cNvSpPr txBox="1"/>
          <p:nvPr/>
        </p:nvSpPr>
        <p:spPr>
          <a:xfrm>
            <a:off x="1521624" y="3306470"/>
            <a:ext cx="2402304" cy="338554"/>
          </a:xfrm>
          <a:prstGeom prst="rect">
            <a:avLst/>
          </a:prstGeom>
          <a:noFill/>
          <a:ln>
            <a:noFill/>
          </a:ln>
        </p:spPr>
        <p:txBody>
          <a:bodyPr wrap="square" rtlCol="0">
            <a:spAutoFit/>
          </a:bodyPr>
          <a:lstStyle/>
          <a:p>
            <a:pPr algn="ctr"/>
            <a:r>
              <a:rPr lang="en-US" altLang="ko-KR" sz="1600" dirty="0" smtClean="0">
                <a:solidFill>
                  <a:schemeClr val="tx1"/>
                </a:solidFill>
                <a:sym typeface="Wingdings" panose="05000000000000000000" pitchFamily="2" charset="2"/>
              </a:rPr>
              <a:t>Tag/Steer/Mapped</a:t>
            </a:r>
            <a:endParaRPr lang="ko-KR" altLang="en-US" sz="1600" dirty="0">
              <a:solidFill>
                <a:schemeClr val="tx1"/>
              </a:solidFill>
            </a:endParaRPr>
          </a:p>
        </p:txBody>
      </p:sp>
      <p:sp>
        <p:nvSpPr>
          <p:cNvPr id="62" name="한쪽 모서리가 잘린 사각형 61"/>
          <p:cNvSpPr/>
          <p:nvPr/>
        </p:nvSpPr>
        <p:spPr>
          <a:xfrm rot="10800000">
            <a:off x="4745062" y="2420888"/>
            <a:ext cx="4219419" cy="4176460"/>
          </a:xfrm>
          <a:prstGeom prst="snip1Rect">
            <a:avLst>
              <a:gd name="adj" fmla="val 50000"/>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3048402" y="5949280"/>
            <a:ext cx="5786928" cy="584775"/>
          </a:xfrm>
          <a:prstGeom prst="rect">
            <a:avLst/>
          </a:prstGeom>
          <a:solidFill>
            <a:schemeClr val="bg1">
              <a:alpha val="60000"/>
            </a:schemeClr>
          </a:solidFill>
        </p:spPr>
        <p:txBody>
          <a:bodyPr wrap="square" rtlCol="0">
            <a:spAutoFit/>
          </a:bodyPr>
          <a:lstStyle/>
          <a:p>
            <a:pPr algn="ctr"/>
            <a:r>
              <a:rPr lang="en-US" altLang="ko-KR" sz="3200" b="1" dirty="0">
                <a:solidFill>
                  <a:srgbClr val="FF0000"/>
                </a:solidFill>
                <a:latin typeface="Times New Roman" panose="02020603050405020304" pitchFamily="18" charset="0"/>
                <a:cs typeface="Times New Roman" panose="02020603050405020304" pitchFamily="18" charset="0"/>
              </a:rPr>
              <a:t>p</a:t>
            </a:r>
            <a:r>
              <a:rPr lang="en-US" altLang="ko-KR" b="1" dirty="0">
                <a:solidFill>
                  <a:schemeClr val="tx1"/>
                </a:solidFill>
                <a:latin typeface="Times New Roman" panose="02020603050405020304" pitchFamily="18" charset="0"/>
                <a:cs typeface="Times New Roman" panose="02020603050405020304" pitchFamily="18" charset="0"/>
              </a:rPr>
              <a:t>(</a:t>
            </a:r>
            <a:r>
              <a:rPr lang="en-US" altLang="ko-KR" b="1" dirty="0" err="1">
                <a:solidFill>
                  <a:schemeClr val="tx1"/>
                </a:solidFill>
                <a:latin typeface="Times New Roman" panose="02020603050405020304" pitchFamily="18" charset="0"/>
                <a:cs typeface="Times New Roman" panose="02020603050405020304" pitchFamily="18" charset="0"/>
              </a:rPr>
              <a:t>Baremetal</a:t>
            </a:r>
            <a:r>
              <a:rPr lang="en-US" altLang="ko-KR" b="1" dirty="0">
                <a:solidFill>
                  <a:schemeClr val="tx1"/>
                </a:solidFill>
                <a:latin typeface="Times New Roman" panose="02020603050405020304" pitchFamily="18" charset="0"/>
                <a:cs typeface="Times New Roman" panose="02020603050405020304" pitchFamily="18" charset="0"/>
              </a:rPr>
              <a:t>)</a:t>
            </a:r>
            <a:r>
              <a:rPr lang="en-US" altLang="ko-KR" sz="3200" b="1" dirty="0">
                <a:solidFill>
                  <a:schemeClr val="tx1"/>
                </a:solidFill>
                <a:latin typeface="Times New Roman" panose="02020603050405020304" pitchFamily="18" charset="0"/>
                <a:cs typeface="Times New Roman" panose="02020603050405020304" pitchFamily="18" charset="0"/>
              </a:rPr>
              <a:t> </a:t>
            </a:r>
            <a:r>
              <a:rPr lang="en-US" altLang="ko-KR" sz="3200" b="1" dirty="0" smtClean="0">
                <a:solidFill>
                  <a:schemeClr val="tx1"/>
                </a:solidFill>
                <a:latin typeface="Times New Roman" panose="02020603050405020304" pitchFamily="18" charset="0"/>
                <a:cs typeface="Times New Roman" panose="02020603050405020304" pitchFamily="18" charset="0"/>
              </a:rPr>
              <a:t>+ </a:t>
            </a:r>
            <a:r>
              <a:rPr lang="en-US" altLang="ko-KR" sz="3200" b="1" dirty="0" smtClean="0">
                <a:solidFill>
                  <a:srgbClr val="FF0000"/>
                </a:solidFill>
                <a:latin typeface="Times New Roman" panose="02020603050405020304" pitchFamily="18" charset="0"/>
                <a:cs typeface="Times New Roman" panose="02020603050405020304" pitchFamily="18" charset="0"/>
              </a:rPr>
              <a:t>v</a:t>
            </a:r>
            <a:r>
              <a:rPr lang="en-US" altLang="ko-KR" b="1" dirty="0" smtClean="0">
                <a:solidFill>
                  <a:schemeClr val="tx1"/>
                </a:solidFill>
                <a:latin typeface="Times New Roman" panose="02020603050405020304" pitchFamily="18" charset="0"/>
                <a:cs typeface="Times New Roman" panose="02020603050405020304" pitchFamily="18" charset="0"/>
              </a:rPr>
              <a:t>(VM)</a:t>
            </a:r>
            <a:r>
              <a:rPr lang="en-US" altLang="ko-KR" sz="3200" b="1" dirty="0" smtClean="0">
                <a:solidFill>
                  <a:schemeClr val="tx1"/>
                </a:solidFill>
                <a:latin typeface="Times New Roman" panose="02020603050405020304" pitchFamily="18" charset="0"/>
                <a:cs typeface="Times New Roman" panose="02020603050405020304" pitchFamily="18" charset="0"/>
              </a:rPr>
              <a:t> + </a:t>
            </a:r>
            <a:r>
              <a:rPr lang="en-US" altLang="ko-KR" sz="3200" b="1" dirty="0" smtClean="0">
                <a:solidFill>
                  <a:srgbClr val="FF0000"/>
                </a:solidFill>
                <a:latin typeface="Times New Roman" panose="02020603050405020304" pitchFamily="18" charset="0"/>
                <a:cs typeface="Times New Roman" panose="02020603050405020304" pitchFamily="18" charset="0"/>
              </a:rPr>
              <a:t>c</a:t>
            </a:r>
            <a:r>
              <a:rPr lang="en-US" altLang="ko-KR" b="1" dirty="0" smtClean="0">
                <a:solidFill>
                  <a:schemeClr val="tx1"/>
                </a:solidFill>
                <a:latin typeface="Times New Roman" panose="02020603050405020304" pitchFamily="18" charset="0"/>
                <a:cs typeface="Times New Roman" panose="02020603050405020304" pitchFamily="18" charset="0"/>
              </a:rPr>
              <a:t>(Container)</a:t>
            </a:r>
            <a:endParaRPr lang="ko-KR" altLang="en-US" sz="3200" b="1" dirty="0">
              <a:solidFill>
                <a:schemeClr val="tx1"/>
              </a:solidFill>
              <a:latin typeface="Times New Roman" panose="02020603050405020304" pitchFamily="18" charset="0"/>
              <a:cs typeface="Times New Roman" panose="02020603050405020304" pitchFamily="18" charset="0"/>
            </a:endParaRPr>
          </a:p>
        </p:txBody>
      </p:sp>
      <p:pic>
        <p:nvPicPr>
          <p:cNvPr id="63" name="그림 62"/>
          <p:cNvPicPr>
            <a:picLocks noChangeAspect="1"/>
          </p:cNvPicPr>
          <p:nvPr/>
        </p:nvPicPr>
        <p:blipFill>
          <a:blip r:embed="rId11"/>
          <a:stretch>
            <a:fillRect/>
          </a:stretch>
        </p:blipFill>
        <p:spPr>
          <a:xfrm>
            <a:off x="7854398" y="20149"/>
            <a:ext cx="1264882" cy="1129770"/>
          </a:xfrm>
          <a:prstGeom prst="rect">
            <a:avLst/>
          </a:prstGeom>
        </p:spPr>
      </p:pic>
    </p:spTree>
    <p:extLst>
      <p:ext uri="{BB962C8B-B14F-4D97-AF65-F5344CB8AC3E}">
        <p14:creationId xmlns:p14="http://schemas.microsoft.com/office/powerpoint/2010/main" val="27043460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088" y="1664367"/>
            <a:ext cx="1878757" cy="721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21" t="12878" r="8394" b="12843"/>
          <a:stretch/>
        </p:blipFill>
        <p:spPr bwMode="auto">
          <a:xfrm>
            <a:off x="22156" y="6067648"/>
            <a:ext cx="1815613" cy="756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126032"/>
            <a:ext cx="4817768" cy="4759352"/>
          </a:xfrm>
          <a:prstGeom prst="rect">
            <a:avLst/>
          </a:prstGeom>
          <a:noFill/>
          <a:extLst/>
        </p:spPr>
      </p:pic>
      <p:sp>
        <p:nvSpPr>
          <p:cNvPr id="2" name="제목 1"/>
          <p:cNvSpPr>
            <a:spLocks noGrp="1"/>
          </p:cNvSpPr>
          <p:nvPr>
            <p:ph type="title"/>
          </p:nvPr>
        </p:nvSpPr>
        <p:spPr>
          <a:xfrm>
            <a:off x="0" y="-2242"/>
            <a:ext cx="7668344" cy="1343010"/>
          </a:xfrm>
        </p:spPr>
        <p:txBody>
          <a:bodyPr>
            <a:normAutofit/>
          </a:bodyPr>
          <a:lstStyle/>
          <a:p>
            <a:r>
              <a:rPr lang="en-US" altLang="ko-KR" dirty="0"/>
              <a:t>Computer System: Inter-Connected Functions inside/across </a:t>
            </a:r>
            <a:r>
              <a:rPr lang="en-US" altLang="ko-KR" dirty="0" smtClean="0"/>
              <a:t>Boxes/Sites</a:t>
            </a:r>
            <a:endParaRPr lang="ko-KR" altLang="en-US" dirty="0"/>
          </a:p>
        </p:txBody>
      </p:sp>
      <p:pic>
        <p:nvPicPr>
          <p:cNvPr id="6" name="Picture 195" descr="OVS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65407" y="3857916"/>
            <a:ext cx="588507" cy="50530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51097" y="5208609"/>
            <a:ext cx="588507" cy="50530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ounded Rectangle 107"/>
          <p:cNvSpPr/>
          <p:nvPr/>
        </p:nvSpPr>
        <p:spPr bwMode="auto">
          <a:xfrm>
            <a:off x="3903089" y="4966879"/>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0" name="Rounded Rectangle 107"/>
          <p:cNvSpPr/>
          <p:nvPr/>
        </p:nvSpPr>
        <p:spPr bwMode="auto">
          <a:xfrm>
            <a:off x="3851964" y="4583812"/>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1" name="Rounded Rectangle 107"/>
          <p:cNvSpPr/>
          <p:nvPr/>
        </p:nvSpPr>
        <p:spPr bwMode="auto">
          <a:xfrm>
            <a:off x="3626101" y="5744894"/>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2" name="Rounded Rectangle 107"/>
          <p:cNvSpPr/>
          <p:nvPr/>
        </p:nvSpPr>
        <p:spPr bwMode="auto">
          <a:xfrm>
            <a:off x="3986242" y="5870414"/>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nvGrpSpPr>
          <p:cNvPr id="13" name="그룹 12"/>
          <p:cNvGrpSpPr/>
          <p:nvPr/>
        </p:nvGrpSpPr>
        <p:grpSpPr>
          <a:xfrm>
            <a:off x="2727988" y="4077072"/>
            <a:ext cx="801826" cy="1255935"/>
            <a:chOff x="1475447" y="5038546"/>
            <a:chExt cx="586558" cy="1062301"/>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5" name="Rounded Rectangle 107"/>
            <p:cNvSpPr/>
            <p:nvPr/>
          </p:nvSpPr>
          <p:spPr bwMode="auto">
            <a:xfrm>
              <a:off x="1783164" y="5858754"/>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sp>
        <p:nvSpPr>
          <p:cNvPr id="23" name="TextBox 22"/>
          <p:cNvSpPr txBox="1"/>
          <p:nvPr/>
        </p:nvSpPr>
        <p:spPr>
          <a:xfrm>
            <a:off x="7010665" y="6001962"/>
            <a:ext cx="2081595" cy="605294"/>
          </a:xfrm>
          <a:prstGeom prst="rect">
            <a:avLst/>
          </a:prstGeom>
          <a:noFill/>
        </p:spPr>
        <p:txBody>
          <a:bodyPr wrap="none" rtlCol="0">
            <a:spAutoFit/>
          </a:bodyPr>
          <a:lstStyle/>
          <a:p>
            <a:pPr algn="ctr">
              <a:lnSpc>
                <a:spcPts val="2000"/>
              </a:lnSpc>
            </a:pPr>
            <a:r>
              <a:rPr lang="en-US" altLang="ko-KR" sz="2400" dirty="0" smtClean="0">
                <a:solidFill>
                  <a:schemeClr val="tx1"/>
                </a:solidFill>
              </a:rPr>
              <a:t>physical</a:t>
            </a:r>
          </a:p>
          <a:p>
            <a:pPr algn="ctr">
              <a:lnSpc>
                <a:spcPts val="2000"/>
              </a:lnSpc>
            </a:pPr>
            <a:r>
              <a:rPr lang="en-US" altLang="ko-KR" sz="2400" dirty="0" smtClean="0">
                <a:solidFill>
                  <a:schemeClr val="tx1"/>
                </a:solidFill>
              </a:rPr>
              <a:t>Inter-Connect</a:t>
            </a:r>
            <a:endParaRPr lang="ko-KR" altLang="en-US" sz="2400" dirty="0">
              <a:solidFill>
                <a:schemeClr val="tx1"/>
              </a:solidFill>
            </a:endParaRPr>
          </a:p>
        </p:txBody>
      </p:sp>
      <p:grpSp>
        <p:nvGrpSpPr>
          <p:cNvPr id="26" name="그룹 25"/>
          <p:cNvGrpSpPr/>
          <p:nvPr/>
        </p:nvGrpSpPr>
        <p:grpSpPr>
          <a:xfrm>
            <a:off x="3791205" y="2544313"/>
            <a:ext cx="2182855" cy="957073"/>
            <a:chOff x="6279179" y="2087103"/>
            <a:chExt cx="1813896" cy="620755"/>
          </a:xfrm>
        </p:grpSpPr>
        <p:sp>
          <p:nvSpPr>
            <p:cNvPr id="39" name="원통 38"/>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40" name="원통 39"/>
            <p:cNvSpPr/>
            <p:nvPr/>
          </p:nvSpPr>
          <p:spPr>
            <a:xfrm>
              <a:off x="7302529" y="243224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41" name="원통 40"/>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grpSp>
      <p:cxnSp>
        <p:nvCxnSpPr>
          <p:cNvPr id="63" name="꺾인 연결선 62"/>
          <p:cNvCxnSpPr/>
          <p:nvPr/>
        </p:nvCxnSpPr>
        <p:spPr>
          <a:xfrm>
            <a:off x="7132574" y="5205326"/>
            <a:ext cx="1660233" cy="394469"/>
          </a:xfrm>
          <a:prstGeom prst="bentConnector3">
            <a:avLst/>
          </a:prstGeom>
          <a:ln w="101600">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꺾인 연결선 37"/>
          <p:cNvCxnSpPr/>
          <p:nvPr/>
        </p:nvCxnSpPr>
        <p:spPr>
          <a:xfrm>
            <a:off x="5012322" y="3056103"/>
            <a:ext cx="2071725" cy="1781351"/>
          </a:xfrm>
          <a:prstGeom prst="bentConnector3">
            <a:avLst>
              <a:gd name="adj1" fmla="val 11090"/>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2" name="Picture 4" descr="C:\Users\jongwon\Pictures\Linux-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3650" y="1599720"/>
            <a:ext cx="1889869" cy="1889869"/>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꺾인 연결선 42"/>
          <p:cNvCxnSpPr/>
          <p:nvPr/>
        </p:nvCxnSpPr>
        <p:spPr>
          <a:xfrm flipV="1">
            <a:off x="4120520" y="4825905"/>
            <a:ext cx="2963527" cy="776848"/>
          </a:xfrm>
          <a:prstGeom prst="bentConnector3">
            <a:avLst>
              <a:gd name="adj1" fmla="val 37820"/>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7" cstate="print">
            <a:duotone>
              <a:prstClr val="black"/>
              <a:srgbClr val="5AB3DA">
                <a:tint val="45000"/>
                <a:satMod val="400000"/>
              </a:srgbClr>
            </a:duotone>
            <a:extLst>
              <a:ext uri="{28A0092B-C50C-407E-A947-70E740481C1C}">
                <a14:useLocalDpi xmlns:a14="http://schemas.microsoft.com/office/drawing/2010/main" val="0"/>
              </a:ext>
            </a:extLst>
          </a:blip>
          <a:stretch>
            <a:fillRect/>
          </a:stretch>
        </p:blipFill>
        <p:spPr>
          <a:xfrm>
            <a:off x="6359661" y="4537441"/>
            <a:ext cx="535880" cy="543272"/>
          </a:xfrm>
          <a:prstGeom prst="rect">
            <a:avLst/>
          </a:prstGeom>
        </p:spPr>
      </p:pic>
      <p:pic>
        <p:nvPicPr>
          <p:cNvPr id="56" name="그림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802" y="5022064"/>
            <a:ext cx="659294" cy="659294"/>
          </a:xfrm>
          <a:prstGeom prst="rect">
            <a:avLst/>
          </a:prstGeom>
          <a:noFill/>
        </p:spPr>
      </p:pic>
      <p:pic>
        <p:nvPicPr>
          <p:cNvPr id="57" name="그림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72636" y="4033577"/>
            <a:ext cx="659294" cy="659294"/>
          </a:xfrm>
          <a:prstGeom prst="rect">
            <a:avLst/>
          </a:prstGeom>
          <a:noFill/>
        </p:spPr>
      </p:pic>
      <p:sp>
        <p:nvSpPr>
          <p:cNvPr id="58" name="Rounded Rectangle 107"/>
          <p:cNvSpPr/>
          <p:nvPr/>
        </p:nvSpPr>
        <p:spPr bwMode="auto">
          <a:xfrm>
            <a:off x="4120520" y="4799125"/>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59" name="TextBox 58"/>
          <p:cNvSpPr txBox="1"/>
          <p:nvPr/>
        </p:nvSpPr>
        <p:spPr>
          <a:xfrm>
            <a:off x="4392467" y="5784673"/>
            <a:ext cx="2161683" cy="605294"/>
          </a:xfrm>
          <a:prstGeom prst="rect">
            <a:avLst/>
          </a:prstGeom>
          <a:solidFill>
            <a:srgbClr val="FFFFFF">
              <a:alpha val="80000"/>
            </a:srgbClr>
          </a:solidFill>
        </p:spPr>
        <p:txBody>
          <a:bodyPr wrap="square" rtlCol="0">
            <a:spAutoFit/>
          </a:bodyPr>
          <a:lstStyle/>
          <a:p>
            <a:pPr algn="ctr">
              <a:lnSpc>
                <a:spcPts val="2000"/>
              </a:lnSpc>
            </a:pPr>
            <a:r>
              <a:rPr lang="en-US" altLang="ko-KR" sz="2400" dirty="0" smtClean="0">
                <a:solidFill>
                  <a:srgbClr val="FF0000"/>
                </a:solidFill>
              </a:rPr>
              <a:t>virtual</a:t>
            </a:r>
          </a:p>
          <a:p>
            <a:pPr algn="ctr">
              <a:lnSpc>
                <a:spcPts val="2000"/>
              </a:lnSpc>
            </a:pPr>
            <a:r>
              <a:rPr lang="en-US" altLang="ko-KR" sz="2400" dirty="0" smtClean="0">
                <a:solidFill>
                  <a:srgbClr val="FF0000"/>
                </a:solidFill>
              </a:rPr>
              <a:t>Inter-Connect</a:t>
            </a:r>
            <a:endParaRPr lang="ko-KR" altLang="en-US" sz="2400" dirty="0">
              <a:solidFill>
                <a:srgbClr val="FF0000"/>
              </a:solidFill>
            </a:endParaRPr>
          </a:p>
        </p:txBody>
      </p:sp>
      <p:pic>
        <p:nvPicPr>
          <p:cNvPr id="2053" name="Picture 5" descr="https://dpdksummit.com/shared/images/logo-dpdk-summi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366" y="4702956"/>
            <a:ext cx="1523997" cy="42671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jongwon\AppData\Local\Temp\_AZTMP2_\odp-logos-brand\OpenDataPlane-branding_ODP 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6876" y="5126724"/>
            <a:ext cx="1578344" cy="5644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jongwon\Desktop\Open_Virtualization_Alliance_logo_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09173" y="1488294"/>
            <a:ext cx="1502373" cy="6264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3.bp.blogspot.com/-O8-5mLyL_jI/TpsyPNgpIvI/AAAAAAAAABU/vtUtTpF0mDI/s200/Lock-icon.png">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06119" y="3884632"/>
            <a:ext cx="1156586" cy="1156586"/>
          </a:xfrm>
          <a:prstGeom prst="rect">
            <a:avLst/>
          </a:prstGeom>
          <a:noFill/>
          <a:extLst>
            <a:ext uri="{909E8E84-426E-40DD-AFC4-6F175D3DCCD1}">
              <a14:hiddenFill xmlns:a14="http://schemas.microsoft.com/office/drawing/2010/main">
                <a:solidFill>
                  <a:srgbClr val="FFFFFF"/>
                </a:solidFill>
              </a14:hiddenFill>
            </a:ext>
          </a:extLst>
        </p:spPr>
      </p:pic>
      <p:pic>
        <p:nvPicPr>
          <p:cNvPr id="45" name="그림 44"/>
          <p:cNvPicPr>
            <a:picLocks noChangeAspect="1"/>
          </p:cNvPicPr>
          <p:nvPr/>
        </p:nvPicPr>
        <p:blipFill>
          <a:blip r:embed="rId14"/>
          <a:stretch>
            <a:fillRect/>
          </a:stretch>
        </p:blipFill>
        <p:spPr>
          <a:xfrm>
            <a:off x="7854398" y="20149"/>
            <a:ext cx="1264882" cy="1129770"/>
          </a:xfrm>
          <a:prstGeom prst="rect">
            <a:avLst/>
          </a:prstGeom>
        </p:spPr>
      </p:pic>
      <p:grpSp>
        <p:nvGrpSpPr>
          <p:cNvPr id="3" name="그룹 2"/>
          <p:cNvGrpSpPr/>
          <p:nvPr/>
        </p:nvGrpSpPr>
        <p:grpSpPr>
          <a:xfrm>
            <a:off x="141942" y="3860975"/>
            <a:ext cx="2194811" cy="367447"/>
            <a:chOff x="154747" y="4630931"/>
            <a:chExt cx="2194811" cy="367447"/>
          </a:xfrm>
        </p:grpSpPr>
        <p:pic>
          <p:nvPicPr>
            <p:cNvPr id="64" name="Picture 8" descr="C:\Users\jongwon\Desktop\io_visor_project_logo_300dpi-0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4747" y="4674101"/>
              <a:ext cx="1120032" cy="292778"/>
            </a:xfrm>
            <a:prstGeom prst="rect">
              <a:avLst/>
            </a:prstGeom>
            <a:noFill/>
            <a:extLst>
              <a:ext uri="{909E8E84-426E-40DD-AFC4-6F175D3DCCD1}">
                <a14:hiddenFill xmlns:a14="http://schemas.microsoft.com/office/drawing/2010/main">
                  <a:solidFill>
                    <a:srgbClr val="FFFFFF"/>
                  </a:solidFill>
                </a14:hiddenFill>
              </a:ext>
            </a:extLst>
          </p:spPr>
        </p:pic>
        <p:sp>
          <p:nvSpPr>
            <p:cNvPr id="47" name="직사각형 46"/>
            <p:cNvSpPr/>
            <p:nvPr/>
          </p:nvSpPr>
          <p:spPr>
            <a:xfrm>
              <a:off x="1744905" y="4630931"/>
              <a:ext cx="604653" cy="338554"/>
            </a:xfrm>
            <a:prstGeom prst="rect">
              <a:avLst/>
            </a:prstGeom>
            <a:noFill/>
          </p:spPr>
          <p:txBody>
            <a:bodyPr wrap="none" lIns="91440" tIns="45720" rIns="91440" bIns="45720">
              <a:spAutoFit/>
            </a:bodyPr>
            <a:lstStyle/>
            <a:p>
              <a:pPr algn="ctr"/>
              <a:r>
                <a:rPr lang="en-US" altLang="ko-KR"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XDP</a:t>
              </a:r>
              <a:endParaRPr lang="en-US" altLang="ko-KR"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nvGrpSpPr>
            <p:cNvPr id="48" name="그룹 47"/>
            <p:cNvGrpSpPr/>
            <p:nvPr/>
          </p:nvGrpSpPr>
          <p:grpSpPr>
            <a:xfrm>
              <a:off x="1383494" y="4632476"/>
              <a:ext cx="367658" cy="365902"/>
              <a:chOff x="5417386" y="5470199"/>
              <a:chExt cx="1122546" cy="987245"/>
            </a:xfrm>
          </p:grpSpPr>
          <p:pic>
            <p:nvPicPr>
              <p:cNvPr id="52" name="그림 5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17386" y="5570628"/>
                <a:ext cx="1122546" cy="886816"/>
              </a:xfrm>
              <a:prstGeom prst="rect">
                <a:avLst/>
              </a:prstGeom>
            </p:spPr>
          </p:pic>
          <p:sp>
            <p:nvSpPr>
              <p:cNvPr id="53" name="TextBox 52"/>
              <p:cNvSpPr txBox="1"/>
              <p:nvPr/>
            </p:nvSpPr>
            <p:spPr>
              <a:xfrm>
                <a:off x="5854900" y="5470199"/>
                <a:ext cx="656326" cy="252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ko-KR"/>
                </a:defPPr>
                <a:lvl1pPr algn="ctr">
                  <a:defRPr sz="16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b="1" dirty="0" err="1">
                    <a:solidFill>
                      <a:schemeClr val="tx1"/>
                    </a:solidFill>
                  </a:rPr>
                  <a:t>eBPF</a:t>
                </a:r>
                <a:endParaRPr lang="en-US" altLang="ko-KR" sz="700" b="1" dirty="0">
                  <a:solidFill>
                    <a:schemeClr val="tx1"/>
                  </a:solidFill>
                </a:endParaRPr>
              </a:p>
            </p:txBody>
          </p:sp>
        </p:grpSp>
      </p:grpSp>
      <p:pic>
        <p:nvPicPr>
          <p:cNvPr id="49" name="그림 48"/>
          <p:cNvPicPr>
            <a:picLocks noChangeAspect="1"/>
          </p:cNvPicPr>
          <p:nvPr/>
        </p:nvPicPr>
        <p:blipFill>
          <a:blip r:embed="rId17"/>
          <a:stretch>
            <a:fillRect/>
          </a:stretch>
        </p:blipFill>
        <p:spPr>
          <a:xfrm>
            <a:off x="1162712" y="5709058"/>
            <a:ext cx="938850" cy="340715"/>
          </a:xfrm>
          <a:prstGeom prst="rect">
            <a:avLst/>
          </a:prstGeom>
        </p:spPr>
      </p:pic>
      <p:pic>
        <p:nvPicPr>
          <p:cNvPr id="54" name="Picture 4" descr="Open Containers Initiative"/>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6546" y="2179753"/>
            <a:ext cx="2150188" cy="45605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descr="C:\Users\jongwon\Pictures\vswitch.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6864" y="3123297"/>
            <a:ext cx="1015273" cy="65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1263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web.ornl.gov/info/ornlreview/v45_3_12/images/a04_p10_l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063" y="907441"/>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 y="0"/>
            <a:ext cx="6948265" cy="1412776"/>
          </a:xfrm>
        </p:spPr>
        <p:txBody>
          <a:bodyPr/>
          <a:lstStyle/>
          <a:p>
            <a:r>
              <a:rPr lang="en-US" altLang="ko-KR" sz="4000" dirty="0" smtClean="0"/>
              <a:t>Compute Box: Computers &amp; Computer (Server) Clusters</a:t>
            </a:r>
            <a:endParaRPr lang="ko-KR" altLang="en-US" sz="4000" dirty="0"/>
          </a:p>
        </p:txBody>
      </p:sp>
      <p:grpSp>
        <p:nvGrpSpPr>
          <p:cNvPr id="6" name="Group 7"/>
          <p:cNvGrpSpPr>
            <a:grpSpLocks noChangeAspect="1"/>
          </p:cNvGrpSpPr>
          <p:nvPr/>
        </p:nvGrpSpPr>
        <p:grpSpPr bwMode="auto">
          <a:xfrm>
            <a:off x="7191019" y="185283"/>
            <a:ext cx="1701435" cy="1011469"/>
            <a:chOff x="5108707" y="4860713"/>
            <a:chExt cx="2743199" cy="1630081"/>
          </a:xfrm>
        </p:grpSpPr>
        <p:grpSp>
          <p:nvGrpSpPr>
            <p:cNvPr id="7" name="Group 314"/>
            <p:cNvGrpSpPr>
              <a:grpSpLocks/>
            </p:cNvGrpSpPr>
            <p:nvPr/>
          </p:nvGrpSpPr>
          <p:grpSpPr bwMode="auto">
            <a:xfrm>
              <a:off x="5108707" y="5759274"/>
              <a:ext cx="2743199" cy="731520"/>
              <a:chOff x="5108707" y="5759274"/>
              <a:chExt cx="2743199" cy="731520"/>
            </a:xfrm>
          </p:grpSpPr>
          <p:sp>
            <p:nvSpPr>
              <p:cNvPr id="9" name="Rectangle 316"/>
              <p:cNvSpPr/>
              <p:nvPr/>
            </p:nvSpPr>
            <p:spPr>
              <a:xfrm>
                <a:off x="5108707" y="5760167"/>
                <a:ext cx="2743199" cy="730627"/>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10" name="Oval 317"/>
              <p:cNvSpPr/>
              <p:nvPr/>
            </p:nvSpPr>
            <p:spPr>
              <a:xfrm>
                <a:off x="5233926" y="5827118"/>
                <a:ext cx="90276" cy="902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11" name="Oval 318"/>
              <p:cNvSpPr/>
              <p:nvPr/>
            </p:nvSpPr>
            <p:spPr>
              <a:xfrm>
                <a:off x="5364972" y="5827118"/>
                <a:ext cx="90274" cy="902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12" name="Oval 319"/>
              <p:cNvSpPr/>
              <p:nvPr/>
            </p:nvSpPr>
            <p:spPr>
              <a:xfrm>
                <a:off x="5496015" y="5827118"/>
                <a:ext cx="90276" cy="902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cxnSp>
            <p:nvCxnSpPr>
              <p:cNvPr id="13" name="Straight Connector 320"/>
              <p:cNvCxnSpPr/>
              <p:nvPr/>
            </p:nvCxnSpPr>
            <p:spPr>
              <a:xfrm>
                <a:off x="5233926" y="6129847"/>
                <a:ext cx="1062918" cy="0"/>
              </a:xfrm>
              <a:prstGeom prst="line">
                <a:avLst/>
              </a:prstGeom>
              <a:ln>
                <a:solidFill>
                  <a:srgbClr val="F8F8F8"/>
                </a:solidFill>
              </a:ln>
            </p:spPr>
            <p:style>
              <a:lnRef idx="1">
                <a:schemeClr val="accent1"/>
              </a:lnRef>
              <a:fillRef idx="0">
                <a:schemeClr val="accent1"/>
              </a:fillRef>
              <a:effectRef idx="0">
                <a:schemeClr val="accent1"/>
              </a:effectRef>
              <a:fontRef idx="minor">
                <a:schemeClr val="tx1"/>
              </a:fontRef>
            </p:style>
          </p:cxnSp>
          <p:cxnSp>
            <p:nvCxnSpPr>
              <p:cNvPr id="14" name="Straight Connector 321"/>
              <p:cNvCxnSpPr/>
              <p:nvPr/>
            </p:nvCxnSpPr>
            <p:spPr>
              <a:xfrm>
                <a:off x="5233926" y="6217173"/>
                <a:ext cx="1062918" cy="0"/>
              </a:xfrm>
              <a:prstGeom prst="line">
                <a:avLst/>
              </a:prstGeom>
              <a:ln>
                <a:solidFill>
                  <a:srgbClr val="F8F8F8"/>
                </a:solidFill>
              </a:ln>
            </p:spPr>
            <p:style>
              <a:lnRef idx="1">
                <a:schemeClr val="accent1"/>
              </a:lnRef>
              <a:fillRef idx="0">
                <a:schemeClr val="accent1"/>
              </a:fillRef>
              <a:effectRef idx="0">
                <a:schemeClr val="accent1"/>
              </a:effectRef>
              <a:fontRef idx="minor">
                <a:schemeClr val="tx1"/>
              </a:fontRef>
            </p:style>
          </p:cxnSp>
          <p:cxnSp>
            <p:nvCxnSpPr>
              <p:cNvPr id="15" name="Straight Connector 322"/>
              <p:cNvCxnSpPr/>
              <p:nvPr/>
            </p:nvCxnSpPr>
            <p:spPr>
              <a:xfrm>
                <a:off x="5233926" y="6304499"/>
                <a:ext cx="1062918" cy="0"/>
              </a:xfrm>
              <a:prstGeom prst="line">
                <a:avLst/>
              </a:prstGeom>
              <a:ln>
                <a:solidFill>
                  <a:srgbClr val="F8F8F8"/>
                </a:solidFill>
              </a:ln>
            </p:spPr>
            <p:style>
              <a:lnRef idx="1">
                <a:schemeClr val="accent1"/>
              </a:lnRef>
              <a:fillRef idx="0">
                <a:schemeClr val="accent1"/>
              </a:fillRef>
              <a:effectRef idx="0">
                <a:schemeClr val="accent1"/>
              </a:effectRef>
              <a:fontRef idx="minor">
                <a:schemeClr val="tx1"/>
              </a:fontRef>
            </p:style>
          </p:cxnSp>
          <p:sp>
            <p:nvSpPr>
              <p:cNvPr id="16" name="Rounded Rectangle 323"/>
              <p:cNvSpPr/>
              <p:nvPr/>
            </p:nvSpPr>
            <p:spPr>
              <a:xfrm>
                <a:off x="6861792" y="5827118"/>
                <a:ext cx="914400" cy="90236"/>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17" name="Rectangle 324"/>
              <p:cNvSpPr/>
              <p:nvPr/>
            </p:nvSpPr>
            <p:spPr>
              <a:xfrm>
                <a:off x="6620086" y="6025056"/>
                <a:ext cx="90276"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18" name="Rectangle 325"/>
              <p:cNvSpPr/>
              <p:nvPr/>
            </p:nvSpPr>
            <p:spPr>
              <a:xfrm>
                <a:off x="6797725" y="6025056"/>
                <a:ext cx="90274"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19" name="Rectangle 326"/>
              <p:cNvSpPr/>
              <p:nvPr/>
            </p:nvSpPr>
            <p:spPr>
              <a:xfrm>
                <a:off x="6972452" y="6025056"/>
                <a:ext cx="93187"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20" name="Rectangle 327"/>
              <p:cNvSpPr/>
              <p:nvPr/>
            </p:nvSpPr>
            <p:spPr>
              <a:xfrm>
                <a:off x="7150089" y="6025056"/>
                <a:ext cx="90276"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21" name="Rectangle 328"/>
              <p:cNvSpPr/>
              <p:nvPr/>
            </p:nvSpPr>
            <p:spPr>
              <a:xfrm>
                <a:off x="7327728" y="6025056"/>
                <a:ext cx="90274"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22" name="Rectangle 329"/>
              <p:cNvSpPr/>
              <p:nvPr/>
            </p:nvSpPr>
            <p:spPr>
              <a:xfrm>
                <a:off x="7502454" y="6025056"/>
                <a:ext cx="93187"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23" name="Rectangle 330"/>
              <p:cNvSpPr/>
              <p:nvPr/>
            </p:nvSpPr>
            <p:spPr>
              <a:xfrm>
                <a:off x="7680091" y="6025056"/>
                <a:ext cx="90276"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grpSp>
        <p:sp>
          <p:nvSpPr>
            <p:cNvPr id="8" name="Trapezoid 315"/>
            <p:cNvSpPr/>
            <p:nvPr/>
          </p:nvSpPr>
          <p:spPr>
            <a:xfrm>
              <a:off x="5155301" y="4860713"/>
              <a:ext cx="2650012" cy="823772"/>
            </a:xfrm>
            <a:prstGeom prst="trapezoid">
              <a:avLst>
                <a:gd name="adj" fmla="val 46125"/>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grpSp>
      <p:pic>
        <p:nvPicPr>
          <p:cNvPr id="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564130"/>
            <a:ext cx="2576207" cy="1713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3824" y="5584164"/>
            <a:ext cx="618649" cy="645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kx="-3284103" algn="br" rotWithShape="0">
                    <a:srgbClr val="2F4D71">
                      <a:alpha val="50000"/>
                    </a:srgbClr>
                  </a:outerShdw>
                </a:effectLst>
              </a14:hiddenEffects>
            </a:ext>
          </a:extLst>
        </p:spPr>
      </p:pic>
      <p:grpSp>
        <p:nvGrpSpPr>
          <p:cNvPr id="3" name="그룹 2"/>
          <p:cNvGrpSpPr/>
          <p:nvPr/>
        </p:nvGrpSpPr>
        <p:grpSpPr>
          <a:xfrm>
            <a:off x="242808" y="3902202"/>
            <a:ext cx="2574875" cy="2354726"/>
            <a:chOff x="1565077" y="2991239"/>
            <a:chExt cx="3582987" cy="3584575"/>
          </a:xfrm>
        </p:grpSpPr>
        <p:pic>
          <p:nvPicPr>
            <p:cNvPr id="27"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5077" y="2991239"/>
              <a:ext cx="3582987" cy="358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6680" y="5445224"/>
              <a:ext cx="918890" cy="882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78" y="2399465"/>
            <a:ext cx="1655446" cy="1250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descr="samsung smartphone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8016" y="4279929"/>
            <a:ext cx="2095314" cy="228239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559376" y="3919932"/>
            <a:ext cx="4735226" cy="461665"/>
          </a:xfrm>
          <a:prstGeom prst="rect">
            <a:avLst/>
          </a:prstGeom>
          <a:noFill/>
        </p:spPr>
        <p:txBody>
          <a:bodyPr wrap="square" rtlCol="0">
            <a:spAutoFit/>
          </a:bodyPr>
          <a:lstStyle/>
          <a:p>
            <a:pPr algn="ctr"/>
            <a:r>
              <a:rPr lang="en-US" altLang="ko-KR" sz="1200" dirty="0"/>
              <a:t>https://www.clubic.com/pro/it-business/calcul-distribue/actualite-601866-supercalculateur-tianhe-2-premier-top500.html</a:t>
            </a:r>
            <a:endParaRPr lang="ko-KR" altLang="en-US" sz="1200" dirty="0"/>
          </a:p>
        </p:txBody>
      </p:sp>
      <p:sp>
        <p:nvSpPr>
          <p:cNvPr id="32" name="TextBox 31"/>
          <p:cNvSpPr txBox="1"/>
          <p:nvPr/>
        </p:nvSpPr>
        <p:spPr>
          <a:xfrm>
            <a:off x="-1" y="3650159"/>
            <a:ext cx="2483769" cy="461665"/>
          </a:xfrm>
          <a:prstGeom prst="rect">
            <a:avLst/>
          </a:prstGeom>
          <a:noFill/>
        </p:spPr>
        <p:txBody>
          <a:bodyPr wrap="square" rtlCol="0">
            <a:spAutoFit/>
          </a:bodyPr>
          <a:lstStyle/>
          <a:p>
            <a:pPr algn="ctr"/>
            <a:r>
              <a:rPr lang="en-US" altLang="ko-KR" sz="1200" dirty="0"/>
              <a:t>https://</a:t>
            </a:r>
            <a:r>
              <a:rPr lang="en-US" altLang="ko-KR" sz="1200" dirty="0" smtClean="0"/>
              <a:t>www.engadget.com/2014/03/31/intel-sd-card-sized-edison-change</a:t>
            </a:r>
            <a:r>
              <a:rPr lang="en-US" altLang="ko-KR" sz="1200" dirty="0"/>
              <a:t>/</a:t>
            </a:r>
            <a:endParaRPr lang="ko-KR" altLang="en-US" sz="1200" dirty="0"/>
          </a:p>
        </p:txBody>
      </p:sp>
      <p:sp>
        <p:nvSpPr>
          <p:cNvPr id="33" name="TextBox 32"/>
          <p:cNvSpPr txBox="1"/>
          <p:nvPr/>
        </p:nvSpPr>
        <p:spPr>
          <a:xfrm>
            <a:off x="265519" y="5998576"/>
            <a:ext cx="2483769" cy="461665"/>
          </a:xfrm>
          <a:prstGeom prst="rect">
            <a:avLst/>
          </a:prstGeom>
          <a:noFill/>
        </p:spPr>
        <p:txBody>
          <a:bodyPr wrap="square" rtlCol="0">
            <a:spAutoFit/>
          </a:bodyPr>
          <a:lstStyle/>
          <a:p>
            <a:pPr algn="ctr"/>
            <a:r>
              <a:rPr lang="en-US" altLang="ko-KR" sz="1200" dirty="0"/>
              <a:t>https://commons.wikimedia.org/wiki/File:Arduino_Ethernet_Board.jpg</a:t>
            </a:r>
            <a:endParaRPr lang="ko-KR" altLang="en-US" sz="1200" dirty="0"/>
          </a:p>
        </p:txBody>
      </p:sp>
      <p:sp>
        <p:nvSpPr>
          <p:cNvPr id="34" name="TextBox 33"/>
          <p:cNvSpPr txBox="1"/>
          <p:nvPr/>
        </p:nvSpPr>
        <p:spPr>
          <a:xfrm>
            <a:off x="3146908" y="6282728"/>
            <a:ext cx="2834102" cy="276999"/>
          </a:xfrm>
          <a:prstGeom prst="rect">
            <a:avLst/>
          </a:prstGeom>
          <a:noFill/>
        </p:spPr>
        <p:txBody>
          <a:bodyPr wrap="square" rtlCol="0">
            <a:spAutoFit/>
          </a:bodyPr>
          <a:lstStyle/>
          <a:p>
            <a:pPr algn="ctr"/>
            <a:r>
              <a:rPr lang="en-US" altLang="ko-KR" sz="1200" dirty="0"/>
              <a:t>https://gl.wikipedia.org/wiki/Raspberry_Pi</a:t>
            </a:r>
            <a:endParaRPr lang="ko-KR" altLang="en-US" sz="1200" dirty="0"/>
          </a:p>
        </p:txBody>
      </p:sp>
      <p:sp>
        <p:nvSpPr>
          <p:cNvPr id="35" name="TextBox 34"/>
          <p:cNvSpPr txBox="1"/>
          <p:nvPr/>
        </p:nvSpPr>
        <p:spPr>
          <a:xfrm>
            <a:off x="6158622" y="6396335"/>
            <a:ext cx="2834102" cy="461665"/>
          </a:xfrm>
          <a:prstGeom prst="rect">
            <a:avLst/>
          </a:prstGeom>
          <a:noFill/>
        </p:spPr>
        <p:txBody>
          <a:bodyPr wrap="square" rtlCol="0">
            <a:spAutoFit/>
          </a:bodyPr>
          <a:lstStyle/>
          <a:p>
            <a:pPr algn="ctr"/>
            <a:r>
              <a:rPr lang="en-US" altLang="ko-KR" sz="1200" dirty="0"/>
              <a:t>https://hatewait.ru/product/samsung_galaxy_a8_2018_black.aspx</a:t>
            </a:r>
            <a:endParaRPr lang="ko-KR" altLang="en-US" sz="1200" dirty="0"/>
          </a:p>
        </p:txBody>
      </p:sp>
    </p:spTree>
    <p:extLst>
      <p:ext uri="{BB962C8B-B14F-4D97-AF65-F5344CB8AC3E}">
        <p14:creationId xmlns:p14="http://schemas.microsoft.com/office/powerpoint/2010/main" val="311249235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 y="-2242"/>
            <a:ext cx="7596337" cy="1343010"/>
          </a:xfrm>
        </p:spPr>
        <p:txBody>
          <a:bodyPr>
            <a:noAutofit/>
          </a:bodyPr>
          <a:lstStyle/>
          <a:p>
            <a:r>
              <a:rPr lang="en-US" altLang="ko-KR" dirty="0"/>
              <a:t>Computer System: Inter-Connected Functions inside/across </a:t>
            </a:r>
            <a:r>
              <a:rPr lang="en-US" altLang="ko-KR" dirty="0" smtClean="0"/>
              <a:t>Boxes/Sites</a:t>
            </a:r>
            <a:endParaRPr lang="ko-KR" altLang="en-US" sz="24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
          </p:nvPr>
        </p:nvSpPr>
        <p:spPr>
          <a:xfrm>
            <a:off x="8676456" y="6609382"/>
            <a:ext cx="467544" cy="276002"/>
          </a:xfrm>
          <a:prstGeom prst="rect">
            <a:avLst/>
          </a:prstGeom>
        </p:spPr>
        <p:txBody>
          <a:bodyPr/>
          <a:lstStyle/>
          <a:p>
            <a:pPr>
              <a:defRPr/>
            </a:pPr>
            <a:fld id="{673D5B7D-3ECE-475F-8169-8F7696AEADFB}" type="slidenum">
              <a:rPr lang="ko-KR" altLang="en-US" smtClean="0"/>
              <a:pPr>
                <a:defRPr/>
              </a:pPr>
              <a:t>120</a:t>
            </a:fld>
            <a:endParaRPr lang="ko-KR" altLang="en-US" dirty="0"/>
          </a:p>
        </p:txBody>
      </p:sp>
      <p:pic>
        <p:nvPicPr>
          <p:cNvPr id="4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5648" y="4149080"/>
            <a:ext cx="5217144" cy="256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모서리가 둥근 직사각형 48"/>
          <p:cNvSpPr/>
          <p:nvPr/>
        </p:nvSpPr>
        <p:spPr>
          <a:xfrm>
            <a:off x="4984119" y="3645024"/>
            <a:ext cx="3513918"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Across Clusters</a:t>
            </a:r>
            <a:endParaRPr lang="ko-KR" altLang="en-US" sz="2800" b="1" dirty="0">
              <a:solidFill>
                <a:schemeClr val="tx1"/>
              </a:solidFill>
            </a:endParaRPr>
          </a:p>
        </p:txBody>
      </p:sp>
      <p:grpSp>
        <p:nvGrpSpPr>
          <p:cNvPr id="6" name="그룹 5"/>
          <p:cNvGrpSpPr/>
          <p:nvPr/>
        </p:nvGrpSpPr>
        <p:grpSpPr>
          <a:xfrm>
            <a:off x="107504" y="2924944"/>
            <a:ext cx="5882778" cy="2686248"/>
            <a:chOff x="129382" y="1556792"/>
            <a:chExt cx="5882778" cy="2686248"/>
          </a:xfrm>
        </p:grpSpPr>
        <p:pic>
          <p:nvPicPr>
            <p:cNvPr id="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82" y="1626986"/>
              <a:ext cx="3864610" cy="261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모서리가 둥근 직사각형 51"/>
            <p:cNvSpPr/>
            <p:nvPr/>
          </p:nvSpPr>
          <p:spPr>
            <a:xfrm>
              <a:off x="3410020" y="1556792"/>
              <a:ext cx="2602140"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Inside a Box</a:t>
              </a:r>
              <a:endParaRPr lang="ko-KR" altLang="en-US" sz="2800" b="1" dirty="0">
                <a:solidFill>
                  <a:schemeClr val="tx1"/>
                </a:solidFill>
              </a:endParaRPr>
            </a:p>
          </p:txBody>
        </p:sp>
      </p:grpSp>
      <p:sp>
        <p:nvSpPr>
          <p:cNvPr id="53" name="TextBox 52"/>
          <p:cNvSpPr txBox="1"/>
          <p:nvPr/>
        </p:nvSpPr>
        <p:spPr>
          <a:xfrm>
            <a:off x="1691680" y="1591056"/>
            <a:ext cx="5688632" cy="954107"/>
          </a:xfrm>
          <a:prstGeom prst="rect">
            <a:avLst/>
          </a:prstGeom>
          <a:solidFill>
            <a:schemeClr val="bg1">
              <a:alpha val="60000"/>
            </a:schemeClr>
          </a:solidFill>
          <a:ln>
            <a:solidFill>
              <a:schemeClr val="accent1"/>
            </a:solidFill>
          </a:ln>
        </p:spPr>
        <p:txBody>
          <a:bodyPr wrap="square" rtlCol="0">
            <a:spAutoFit/>
          </a:bodyPr>
          <a:lstStyle/>
          <a:p>
            <a:pPr algn="ctr"/>
            <a:r>
              <a:rPr lang="en-US" altLang="ko-KR" sz="2800" b="1" dirty="0" err="1">
                <a:solidFill>
                  <a:srgbClr val="3333FF"/>
                </a:solidFill>
                <a:latin typeface="Times New Roman" panose="02020603050405020304" pitchFamily="18" charset="0"/>
                <a:cs typeface="Times New Roman" panose="02020603050405020304" pitchFamily="18" charset="0"/>
              </a:rPr>
              <a:t>p</a:t>
            </a:r>
            <a:r>
              <a:rPr lang="en-US" altLang="ko-KR" sz="2800" b="1" dirty="0" err="1" smtClean="0">
                <a:solidFill>
                  <a:srgbClr val="3333FF"/>
                </a:solidFill>
                <a:latin typeface="Times New Roman" panose="02020603050405020304" pitchFamily="18" charset="0"/>
                <a:cs typeface="Times New Roman" panose="02020603050405020304" pitchFamily="18" charset="0"/>
              </a:rPr>
              <a:t>+v+c</a:t>
            </a:r>
            <a:r>
              <a:rPr lang="en-US" altLang="ko-KR" sz="2800" b="1" dirty="0" smtClean="0">
                <a:solidFill>
                  <a:srgbClr val="3333FF"/>
                </a:solidFill>
                <a:latin typeface="Times New Roman" panose="02020603050405020304" pitchFamily="18" charset="0"/>
                <a:cs typeface="Times New Roman" panose="02020603050405020304" pitchFamily="18" charset="0"/>
              </a:rPr>
              <a:t> Harmonization Challenge:</a:t>
            </a:r>
          </a:p>
          <a:p>
            <a:pPr algn="ctr"/>
            <a:r>
              <a:rPr lang="en-US" altLang="ko-KR" sz="2800" b="1" dirty="0" smtClean="0">
                <a:solidFill>
                  <a:srgbClr val="FF0000"/>
                </a:solidFill>
                <a:latin typeface="Times New Roman" panose="02020603050405020304" pitchFamily="18" charset="0"/>
                <a:cs typeface="Times New Roman" panose="02020603050405020304" pitchFamily="18" charset="0"/>
              </a:rPr>
              <a:t>p</a:t>
            </a:r>
            <a:r>
              <a:rPr lang="en-US" altLang="ko-KR" sz="2000" b="1" dirty="0" smtClean="0">
                <a:solidFill>
                  <a:schemeClr val="tx1"/>
                </a:solidFill>
                <a:latin typeface="Times New Roman" panose="02020603050405020304" pitchFamily="18" charset="0"/>
                <a:cs typeface="Times New Roman" panose="02020603050405020304" pitchFamily="18" charset="0"/>
              </a:rPr>
              <a:t>(</a:t>
            </a:r>
            <a:r>
              <a:rPr lang="en-US" altLang="ko-KR" sz="2000" b="1" dirty="0" err="1" smtClean="0">
                <a:solidFill>
                  <a:schemeClr val="tx1"/>
                </a:solidFill>
                <a:latin typeface="Times New Roman" panose="02020603050405020304" pitchFamily="18" charset="0"/>
                <a:cs typeface="Times New Roman" panose="02020603050405020304" pitchFamily="18" charset="0"/>
              </a:rPr>
              <a:t>Baremetal</a:t>
            </a:r>
            <a:r>
              <a:rPr lang="en-US" altLang="ko-KR" sz="20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v</a:t>
            </a:r>
            <a:r>
              <a:rPr lang="en-US" altLang="ko-KR" sz="2000" b="1" dirty="0" smtClean="0">
                <a:solidFill>
                  <a:schemeClr val="tx1"/>
                </a:solidFill>
                <a:latin typeface="Times New Roman" panose="02020603050405020304" pitchFamily="18" charset="0"/>
                <a:cs typeface="Times New Roman" panose="02020603050405020304" pitchFamily="18" charset="0"/>
              </a:rPr>
              <a:t>(VM)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c</a:t>
            </a:r>
            <a:r>
              <a:rPr lang="en-US" altLang="ko-KR" sz="2000" b="1" dirty="0" smtClean="0">
                <a:solidFill>
                  <a:schemeClr val="tx1"/>
                </a:solidFill>
                <a:latin typeface="Times New Roman" panose="02020603050405020304" pitchFamily="18" charset="0"/>
                <a:cs typeface="Times New Roman" panose="02020603050405020304" pitchFamily="18" charset="0"/>
              </a:rPr>
              <a:t>(Container)</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pic>
        <p:nvPicPr>
          <p:cNvPr id="15" name="그림 14"/>
          <p:cNvPicPr>
            <a:picLocks noChangeAspect="1"/>
          </p:cNvPicPr>
          <p:nvPr/>
        </p:nvPicPr>
        <p:blipFill>
          <a:blip r:embed="rId4"/>
          <a:stretch>
            <a:fillRect/>
          </a:stretch>
        </p:blipFill>
        <p:spPr>
          <a:xfrm>
            <a:off x="7854398" y="20149"/>
            <a:ext cx="1264882" cy="1129770"/>
          </a:xfrm>
          <a:prstGeom prst="rect">
            <a:avLst/>
          </a:prstGeom>
        </p:spPr>
      </p:pic>
    </p:spTree>
    <p:extLst>
      <p:ext uri="{BB962C8B-B14F-4D97-AF65-F5344CB8AC3E}">
        <p14:creationId xmlns:p14="http://schemas.microsoft.com/office/powerpoint/2010/main" val="15667317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
          <p:cNvSpPr txBox="1">
            <a:spLocks noChangeArrowheads="1"/>
          </p:cNvSpPr>
          <p:nvPr/>
        </p:nvSpPr>
        <p:spPr bwMode="auto">
          <a:xfrm>
            <a:off x="17501" y="3154"/>
            <a:ext cx="7495337" cy="1261884"/>
          </a:xfrm>
          <a:prstGeom prst="rect">
            <a:avLst/>
          </a:prstGeom>
          <a:solidFill>
            <a:srgbClr val="FFFFF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itchFamily="50" charset="-127"/>
                <a:cs typeface="Times New Roman" panose="02020603050405020304" pitchFamily="18" charset="0"/>
              </a:rPr>
              <a:t>SmartX </a:t>
            </a:r>
            <a:r>
              <a:rPr kumimoji="0" lang="en-US" altLang="ko-KR" sz="4000"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itchFamily="50" charset="-127"/>
                <a:cs typeface="Times New Roman" panose="02020603050405020304" pitchFamily="18" charset="0"/>
              </a:rPr>
              <a:t>IoT</a:t>
            </a:r>
            <a:r>
              <a:rPr kumimoji="0" lang="en-US" altLang="ko-KR" sz="4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itchFamily="50" charset="-127"/>
                <a:cs typeface="Times New Roman" panose="02020603050405020304" pitchFamily="18" charset="0"/>
              </a:rPr>
              <a:t>-Cloud </a:t>
            </a:r>
            <a:r>
              <a:rPr kumimoji="0" lang="en-US" altLang="ko-KR" sz="4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itchFamily="50" charset="-127"/>
                <a:cs typeface="Times New Roman" panose="02020603050405020304" pitchFamily="18" charset="0"/>
              </a:rPr>
              <a:t>Services </a:t>
            </a:r>
            <a:r>
              <a:rPr kumimoji="0" lang="en-US" altLang="ko-KR" sz="36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itchFamily="50" charset="-127"/>
                <a:cs typeface="Times New Roman" panose="02020603050405020304" pitchFamily="18" charset="0"/>
              </a:rPr>
              <a:t>with </a:t>
            </a:r>
            <a:r>
              <a:rPr kumimoji="0" lang="en-US" altLang="ko-KR" sz="3600"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itchFamily="50" charset="-127"/>
                <a:cs typeface="Times New Roman" panose="02020603050405020304" pitchFamily="18" charset="0"/>
              </a:rPr>
              <a:t>Micoservices</a:t>
            </a:r>
            <a:r>
              <a:rPr kumimoji="0" lang="en-US"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itchFamily="50" charset="-127"/>
                <a:cs typeface="Times New Roman" panose="02020603050405020304" pitchFamily="18" charset="0"/>
              </a:rPr>
              <a:t>-based SaaS Applications</a:t>
            </a:r>
            <a:endParaRPr kumimoji="0" lang="ko-KR" altLang="en-US" sz="4000" b="0" i="0" u="none" strike="noStrike" kern="1200" cap="none" spc="0" normalizeH="0" baseline="0" noProof="0" dirty="0">
              <a:ln>
                <a:noFill/>
              </a:ln>
              <a:solidFill>
                <a:prstClr val="black"/>
              </a:solidFill>
              <a:effectLst/>
              <a:uLnTx/>
              <a:uFillTx/>
              <a:latin typeface="Times New Roman" pitchFamily="18" charset="0"/>
              <a:ea typeface="굴림" pitchFamily="50" charset="-127"/>
              <a:cs typeface="Times New Roman" pitchFamily="18" charset="0"/>
            </a:endParaRPr>
          </a:p>
        </p:txBody>
      </p:sp>
      <p:pic>
        <p:nvPicPr>
          <p:cNvPr id="3" name="그림 2"/>
          <p:cNvPicPr>
            <a:picLocks noChangeAspect="1"/>
          </p:cNvPicPr>
          <p:nvPr/>
        </p:nvPicPr>
        <p:blipFill>
          <a:blip r:embed="rId2"/>
          <a:stretch>
            <a:fillRect/>
          </a:stretch>
        </p:blipFill>
        <p:spPr>
          <a:xfrm>
            <a:off x="1786079" y="4468922"/>
            <a:ext cx="3680069" cy="2350126"/>
          </a:xfrm>
          <a:prstGeom prst="rect">
            <a:avLst/>
          </a:prstGeom>
        </p:spPr>
      </p:pic>
      <p:pic>
        <p:nvPicPr>
          <p:cNvPr id="56" name="그림 55"/>
          <p:cNvPicPr>
            <a:picLocks noChangeAspect="1"/>
          </p:cNvPicPr>
          <p:nvPr/>
        </p:nvPicPr>
        <p:blipFill>
          <a:blip r:embed="rId3"/>
          <a:stretch>
            <a:fillRect/>
          </a:stretch>
        </p:blipFill>
        <p:spPr>
          <a:xfrm>
            <a:off x="323251" y="1426693"/>
            <a:ext cx="4392765" cy="2743475"/>
          </a:xfrm>
          <a:prstGeom prst="rect">
            <a:avLst/>
          </a:prstGeom>
        </p:spPr>
      </p:pic>
      <p:pic>
        <p:nvPicPr>
          <p:cNvPr id="57" name="Picture 2" descr="Shifter logo 300x"/>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12838" y="3580089"/>
            <a:ext cx="518619" cy="6606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5"/>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04087" y="3062068"/>
            <a:ext cx="1203961" cy="1203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descr="lxd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59510" y="4748210"/>
            <a:ext cx="915746" cy="84375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436096" y="5559623"/>
            <a:ext cx="244048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Machine containers</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65" name="TextBox 64"/>
          <p:cNvSpPr txBox="1"/>
          <p:nvPr/>
        </p:nvSpPr>
        <p:spPr>
          <a:xfrm>
            <a:off x="6844132" y="4641440"/>
            <a:ext cx="2374649"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application containers</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67" name="TextBox 66"/>
          <p:cNvSpPr txBox="1"/>
          <p:nvPr/>
        </p:nvSpPr>
        <p:spPr>
          <a:xfrm>
            <a:off x="5556579" y="4071070"/>
            <a:ext cx="2148750"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Process containers</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pic>
        <p:nvPicPr>
          <p:cNvPr id="157708" name="Picture 12" descr="Xen-KVM logo"/>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54211"/>
          <a:stretch/>
        </p:blipFill>
        <p:spPr bwMode="auto">
          <a:xfrm>
            <a:off x="6372199" y="5890726"/>
            <a:ext cx="2008591" cy="711252"/>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7637109" y="5124869"/>
            <a:ext cx="1548680" cy="519116"/>
          </a:xfrm>
          <a:prstGeom prst="rect">
            <a:avLst/>
          </a:prstGeom>
          <a:noFill/>
        </p:spPr>
        <p:txBody>
          <a:bodyPr wrap="square" rtlCol="0">
            <a:spAutoFit/>
          </a:bodyPr>
          <a:lstStyle/>
          <a:p>
            <a:pPr marL="0" marR="0" lvl="0" indent="0" algn="ctr" defTabSz="914400" rtl="0" eaLnBrk="1" fontAlgn="auto" latinLnBrk="1" hangingPunct="1">
              <a:lnSpc>
                <a:spcPts val="1600"/>
              </a:lnSpc>
              <a:spcBef>
                <a:spcPts val="0"/>
              </a:spcBef>
              <a:spcAft>
                <a:spcPts val="0"/>
              </a:spcAft>
              <a:buClrTx/>
              <a:buSzTx/>
              <a:buFontTx/>
              <a:buNone/>
              <a:tabLst/>
              <a:defRPr/>
            </a:pPr>
            <a:r>
              <a:rPr kumimoji="0" lang="en-US" altLang="ko-KR" sz="2000" b="0" i="0" u="none" strike="noStrike" kern="1200" cap="none" spc="0" normalizeH="0" baseline="0" noProof="0" dirty="0" smtClean="0">
                <a:ln>
                  <a:noFill/>
                </a:ln>
                <a:solidFill>
                  <a:srgbClr val="FF0000"/>
                </a:solidFill>
                <a:effectLst/>
                <a:uLnTx/>
                <a:uFillTx/>
                <a:latin typeface="Calibri" panose="020F0502020204030204" pitchFamily="34" charset="0"/>
                <a:ea typeface="맑은 고딕" panose="020B0503020000020004" pitchFamily="50" charset="-127"/>
                <a:cs typeface="Calibri" panose="020F0502020204030204" pitchFamily="34" charset="0"/>
              </a:rPr>
              <a:t>(Monster containers)</a:t>
            </a:r>
            <a:endParaRPr kumimoji="0" lang="ko-KR" altLang="en-US" sz="20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70" name="TextBox 69"/>
          <p:cNvSpPr txBox="1"/>
          <p:nvPr/>
        </p:nvSpPr>
        <p:spPr>
          <a:xfrm>
            <a:off x="6534452" y="6488668"/>
            <a:ext cx="187699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VM hypervisors</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pic>
        <p:nvPicPr>
          <p:cNvPr id="19" name="Picture 2" descr="lbnl_singularity_logo"/>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4727" y="3845108"/>
            <a:ext cx="1400503" cy="7912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encrypted-tbn2.gstatic.com/images?q=tbn:ANd9GcTpJMc-H-yuu_pnn8CMdf1j7IGtJsNPo4noZxtP_-uz-5DJ8l4G">
            <a:hlinkClick r:id="rId9"/>
          </p:cNvPr>
          <p:cNvPicPr>
            <a:picLocks noChangeAspect="1" noChangeArrowheads="1"/>
          </p:cNvPicPr>
          <p:nvPr/>
        </p:nvPicPr>
        <p:blipFill>
          <a:blip r:embed="rId10">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347688" y="4521550"/>
            <a:ext cx="1182319" cy="1070413"/>
          </a:xfrm>
          <a:prstGeom prst="rect">
            <a:avLst/>
          </a:prstGeom>
          <a:noFill/>
          <a:extLst>
            <a:ext uri="{909E8E84-426E-40DD-AFC4-6F175D3DCCD1}">
              <a14:hiddenFill xmlns:a14="http://schemas.microsoft.com/office/drawing/2010/main">
                <a:solidFill>
                  <a:srgbClr val="FFFFFF"/>
                </a:solidFill>
              </a14:hiddenFill>
            </a:ext>
          </a:extLst>
        </p:spPr>
      </p:pic>
      <p:pic>
        <p:nvPicPr>
          <p:cNvPr id="136194" name="Picture 2" descr="mesos에 대한 이미지 검색결과"/>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68290"/>
          <a:stretch/>
        </p:blipFill>
        <p:spPr bwMode="auto">
          <a:xfrm>
            <a:off x="967809" y="5928955"/>
            <a:ext cx="394787" cy="452353"/>
          </a:xfrm>
          <a:prstGeom prst="rect">
            <a:avLst/>
          </a:prstGeom>
          <a:noFill/>
          <a:extLst>
            <a:ext uri="{909E8E84-426E-40DD-AFC4-6F175D3DCCD1}">
              <a14:hiddenFill xmlns:a14="http://schemas.microsoft.com/office/drawing/2010/main">
                <a:solidFill>
                  <a:srgbClr val="FFFFFF"/>
                </a:solidFill>
              </a14:hiddenFill>
            </a:ext>
          </a:extLst>
        </p:spPr>
      </p:pic>
      <p:pic>
        <p:nvPicPr>
          <p:cNvPr id="136196" name="Picture 4" descr="docker swarm에 대한 이미지 검색결과"/>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507" y="5643985"/>
            <a:ext cx="740731" cy="616312"/>
          </a:xfrm>
          <a:prstGeom prst="rect">
            <a:avLst/>
          </a:prstGeom>
          <a:noFill/>
          <a:extLst>
            <a:ext uri="{909E8E84-426E-40DD-AFC4-6F175D3DCCD1}">
              <a14:hiddenFill xmlns:a14="http://schemas.microsoft.com/office/drawing/2010/main">
                <a:solidFill>
                  <a:srgbClr val="FFFFFF"/>
                </a:solidFill>
              </a14:hiddenFill>
            </a:ext>
          </a:extLst>
        </p:spPr>
      </p:pic>
      <p:pic>
        <p:nvPicPr>
          <p:cNvPr id="22" name="그림 21"/>
          <p:cNvPicPr>
            <a:picLocks noChangeAspect="1"/>
          </p:cNvPicPr>
          <p:nvPr/>
        </p:nvPicPr>
        <p:blipFill>
          <a:blip r:embed="rId13"/>
          <a:stretch>
            <a:fillRect/>
          </a:stretch>
        </p:blipFill>
        <p:spPr>
          <a:xfrm>
            <a:off x="7854398" y="20149"/>
            <a:ext cx="1264882" cy="1129770"/>
          </a:xfrm>
          <a:prstGeom prst="rect">
            <a:avLst/>
          </a:prstGeom>
        </p:spPr>
      </p:pic>
      <p:sp>
        <p:nvSpPr>
          <p:cNvPr id="23" name="TextBox 22"/>
          <p:cNvSpPr txBox="1"/>
          <p:nvPr/>
        </p:nvSpPr>
        <p:spPr>
          <a:xfrm>
            <a:off x="5652120" y="1430852"/>
            <a:ext cx="3389145" cy="1631216"/>
          </a:xfrm>
          <a:prstGeom prst="rect">
            <a:avLst/>
          </a:prstGeom>
          <a:solidFill>
            <a:schemeClr val="bg1">
              <a:alpha val="60000"/>
            </a:schemeClr>
          </a:solidFill>
          <a:ln w="28575">
            <a:solidFill>
              <a:schemeClr val="accent1"/>
            </a:solidFill>
          </a:ln>
        </p:spPr>
        <p:txBody>
          <a:bodyPr wrap="square" rtlCol="0">
            <a:spAutoFit/>
          </a:bodyPr>
          <a:lstStyle/>
          <a:p>
            <a:pPr algn="ctr">
              <a:lnSpc>
                <a:spcPts val="4000"/>
              </a:lnSpc>
              <a:defRPr/>
            </a:pPr>
            <a:r>
              <a:rPr kumimoji="0" lang="en-US" altLang="ko-KR" sz="3600" b="1" i="0" u="none" strike="noStrike" kern="1200" cap="none" spc="0" normalizeH="0" baseline="0" noProof="0" dirty="0">
                <a:ln>
                  <a:noFill/>
                </a:ln>
                <a:solidFill>
                  <a:srgbClr val="FF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p</a:t>
            </a:r>
            <a:r>
              <a:rPr kumimoji="0" lang="en-US" altLang="ko-KR" sz="20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t>
            </a:r>
            <a:r>
              <a:rPr kumimoji="0" lang="en-US" altLang="ko-KR" sz="2000" b="1"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Baremetal</a:t>
            </a:r>
            <a:r>
              <a:rPr kumimoji="0" lang="en-US" altLang="ko-KR" sz="20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t>
            </a:r>
            <a:r>
              <a:rPr kumimoji="0" lang="en-US" altLang="ko-KR" sz="36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a:t>
            </a:r>
            <a:endParaRPr kumimoji="0" lang="en-US" altLang="ko-KR" sz="36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a:p>
            <a:pPr algn="ctr">
              <a:lnSpc>
                <a:spcPts val="4000"/>
              </a:lnSpc>
              <a:defRPr/>
            </a:pPr>
            <a:r>
              <a:rPr lang="en-US" altLang="ko-KR" sz="3200" b="1" dirty="0" smtClean="0">
                <a:solidFill>
                  <a:prstClr val="black"/>
                </a:solidFill>
                <a:latin typeface="Times New Roman" panose="02020603050405020304" pitchFamily="18" charset="0"/>
                <a:cs typeface="Times New Roman" panose="02020603050405020304" pitchFamily="18" charset="0"/>
              </a:rPr>
              <a:t>+ </a:t>
            </a:r>
            <a:r>
              <a:rPr lang="en-US" altLang="ko-KR" sz="4400" b="1" dirty="0">
                <a:solidFill>
                  <a:srgbClr val="FF0000"/>
                </a:solidFill>
                <a:latin typeface="Times New Roman" panose="02020603050405020304" pitchFamily="18" charset="0"/>
                <a:cs typeface="Times New Roman" panose="02020603050405020304" pitchFamily="18" charset="0"/>
              </a:rPr>
              <a:t>c</a:t>
            </a:r>
            <a:r>
              <a:rPr lang="en-US" altLang="ko-KR" sz="3600" b="1" dirty="0">
                <a:solidFill>
                  <a:prstClr val="black"/>
                </a:solidFill>
                <a:latin typeface="Times New Roman" panose="02020603050405020304" pitchFamily="18" charset="0"/>
                <a:cs typeface="Times New Roman" panose="02020603050405020304" pitchFamily="18" charset="0"/>
              </a:rPr>
              <a:t>(Container)</a:t>
            </a:r>
            <a:endParaRPr lang="ko-KR" altLang="en-US" sz="3200" b="1" dirty="0">
              <a:solidFill>
                <a:prstClr val="black"/>
              </a:solidFill>
              <a:latin typeface="Times New Roman" panose="02020603050405020304" pitchFamily="18" charset="0"/>
              <a:cs typeface="Times New Roman" panose="02020603050405020304" pitchFamily="18" charset="0"/>
            </a:endParaRPr>
          </a:p>
          <a:p>
            <a:pPr marL="0" marR="0" lvl="0" indent="0" algn="ctr" defTabSz="914400" rtl="0" eaLnBrk="1" fontAlgn="auto" latinLnBrk="1" hangingPunct="1">
              <a:lnSpc>
                <a:spcPts val="4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a:t>
            </a:r>
            <a:r>
              <a:rPr kumimoji="0" lang="en-US" altLang="ko-KR" sz="3600" b="1" i="0" u="none" strike="noStrike" kern="1200" cap="none" spc="0" normalizeH="0" baseline="0" noProof="0" dirty="0" smtClean="0">
                <a:ln>
                  <a:noFill/>
                </a:ln>
                <a:solidFill>
                  <a:srgbClr val="FF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v</a:t>
            </a:r>
            <a:r>
              <a:rPr kumimoji="0" lang="en-US" altLang="ko-KR"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(VM)</a:t>
            </a:r>
            <a:r>
              <a:rPr kumimoji="0" lang="en-US" altLang="ko-KR" sz="36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a:t>
            </a:r>
          </a:p>
        </p:txBody>
      </p:sp>
    </p:spTree>
    <p:extLst>
      <p:ext uri="{BB962C8B-B14F-4D97-AF65-F5344CB8AC3E}">
        <p14:creationId xmlns:p14="http://schemas.microsoft.com/office/powerpoint/2010/main" val="16752962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Box 1"/>
          <p:cNvSpPr txBox="1">
            <a:spLocks noChangeArrowheads="1"/>
          </p:cNvSpPr>
          <p:nvPr/>
        </p:nvSpPr>
        <p:spPr bwMode="auto">
          <a:xfrm>
            <a:off x="17501" y="3154"/>
            <a:ext cx="9122873" cy="1323439"/>
          </a:xfrm>
          <a:prstGeom prst="rect">
            <a:avLst/>
          </a:prstGeom>
          <a:solidFill>
            <a:srgbClr val="FFFFF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4000" b="0" i="0" u="none" strike="noStrike" kern="1200" cap="none" spc="0" normalizeH="0" baseline="0" noProof="0" dirty="0">
                <a:ln>
                  <a:noFill/>
                </a:ln>
                <a:solidFill>
                  <a:prstClr val="black"/>
                </a:solidFill>
                <a:effectLst/>
                <a:uLnTx/>
                <a:uFillTx/>
                <a:latin typeface="Times New Roman" pitchFamily="18" charset="0"/>
                <a:ea typeface="굴림" pitchFamily="50" charset="-127"/>
                <a:cs typeface="Times New Roman" pitchFamily="18" charset="0"/>
              </a:rPr>
              <a:t>Realize SmartX Services with Open APIs enabled by SmartX Boxes</a:t>
            </a:r>
            <a:endParaRPr kumimoji="0" lang="ko-KR" altLang="en-US" sz="4000" b="0" i="0" u="none" strike="noStrike" kern="1200" cap="none" spc="0" normalizeH="0" baseline="0" noProof="0" dirty="0">
              <a:ln>
                <a:noFill/>
              </a:ln>
              <a:solidFill>
                <a:prstClr val="black"/>
              </a:solidFill>
              <a:effectLst/>
              <a:uLnTx/>
              <a:uFillTx/>
              <a:latin typeface="Times New Roman" pitchFamily="18" charset="0"/>
              <a:ea typeface="굴림" pitchFamily="50" charset="-127"/>
              <a:cs typeface="Times New Roman" pitchFamily="18" charset="0"/>
            </a:endParaRPr>
          </a:p>
        </p:txBody>
      </p: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 y="1916832"/>
            <a:ext cx="9144000"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44407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슬라이드 번호 개체 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l" eaLnBrk="1" latinLnBrk="0" hangingPunct="1">
              <a:spcBef>
                <a:spcPct val="0"/>
              </a:spcBef>
              <a:buFontTx/>
              <a:buNone/>
            </a:pPr>
            <a:r>
              <a:rPr lang="en-US" altLang="ko-KR" sz="1200">
                <a:solidFill>
                  <a:srgbClr val="898989"/>
                </a:solidFill>
                <a:latin typeface="Comic Sans MS" pitchFamily="66" charset="0"/>
                <a:ea typeface="굴림" pitchFamily="50" charset="-127"/>
              </a:rPr>
              <a:t>- </a:t>
            </a:r>
            <a:fld id="{EA826ECA-9EC1-40D0-BF7B-2CC52F7C1FB0}" type="slidenum">
              <a:rPr lang="en-US" altLang="ko-KR" sz="1200">
                <a:solidFill>
                  <a:srgbClr val="898989"/>
                </a:solidFill>
                <a:latin typeface="Comic Sans MS" pitchFamily="66" charset="0"/>
                <a:ea typeface="굴림" pitchFamily="50" charset="-127"/>
              </a:rPr>
              <a:pPr algn="l" eaLnBrk="1" latinLnBrk="0" hangingPunct="1">
                <a:spcBef>
                  <a:spcPct val="0"/>
                </a:spcBef>
                <a:buFontTx/>
                <a:buNone/>
              </a:pPr>
              <a:t>123</a:t>
            </a:fld>
            <a:r>
              <a:rPr lang="en-US" altLang="ko-KR" sz="1200">
                <a:solidFill>
                  <a:srgbClr val="898989"/>
                </a:solidFill>
                <a:latin typeface="Comic Sans MS" pitchFamily="66" charset="0"/>
                <a:ea typeface="굴림" pitchFamily="50" charset="-127"/>
              </a:rPr>
              <a:t> -</a:t>
            </a:r>
          </a:p>
        </p:txBody>
      </p:sp>
      <p:pic>
        <p:nvPicPr>
          <p:cNvPr id="118787" name="Picture 3" descr="C:\Users\jongwon\AppData\Local\Microsoft\Windows\Temporary Internet Files\Content.IE5\O3TQ1H9X\MC90038419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313" y="1341438"/>
            <a:ext cx="3529012" cy="4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697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744" y="6263688"/>
            <a:ext cx="612304" cy="583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33" name="제목 1"/>
          <p:cNvSpPr>
            <a:spLocks noGrp="1"/>
          </p:cNvSpPr>
          <p:nvPr>
            <p:ph type="title"/>
          </p:nvPr>
        </p:nvSpPr>
        <p:spPr>
          <a:xfrm>
            <a:off x="251520" y="112464"/>
            <a:ext cx="7272808" cy="719684"/>
          </a:xfrm>
          <a:solidFill>
            <a:schemeClr val="accent1">
              <a:lumMod val="20000"/>
              <a:lumOff val="80000"/>
            </a:schemeClr>
          </a:solidFill>
        </p:spPr>
        <p:txBody>
          <a:bodyPr anchor="t">
            <a:noAutofit/>
          </a:bodyPr>
          <a:lstStyle/>
          <a:p>
            <a:pPr>
              <a:defRPr/>
            </a:pPr>
            <a:r>
              <a:rPr lang="en-US" altLang="ko-KR" sz="4000" dirty="0" err="1">
                <a:latin typeface="Times New Roman" panose="02020603050405020304" pitchFamily="18" charset="0"/>
                <a:cs typeface="Times New Roman" panose="02020603050405020304" pitchFamily="18" charset="0"/>
              </a:rPr>
              <a:t>SmartX</a:t>
            </a:r>
            <a:r>
              <a:rPr lang="en-US" altLang="ko-KR" sz="4000" dirty="0">
                <a:latin typeface="Times New Roman" panose="02020603050405020304" pitchFamily="18" charset="0"/>
                <a:cs typeface="Times New Roman" panose="02020603050405020304" pitchFamily="18" charset="0"/>
              </a:rPr>
              <a:t> </a:t>
            </a:r>
            <a:r>
              <a:rPr lang="en-US" altLang="ko-KR" sz="4000" dirty="0" smtClean="0">
                <a:latin typeface="Times New Roman" panose="02020603050405020304" pitchFamily="18" charset="0"/>
                <a:cs typeface="Times New Roman" panose="02020603050405020304" pitchFamily="18" charset="0"/>
              </a:rPr>
              <a:t>Automation Framework</a:t>
            </a:r>
            <a:endParaRPr lang="ko-KR" altLang="en-US" sz="4000" dirty="0">
              <a:solidFill>
                <a:srgbClr val="FF0000"/>
              </a:solidFill>
              <a:latin typeface="Times New Roman" panose="02020603050405020304" pitchFamily="18" charset="0"/>
              <a:cs typeface="Times New Roman" panose="02020603050405020304" pitchFamily="18" charset="0"/>
            </a:endParaRPr>
          </a:p>
        </p:txBody>
      </p:sp>
      <p:pic>
        <p:nvPicPr>
          <p:cNvPr id="14" name="그림 13"/>
          <p:cNvPicPr>
            <a:picLocks noChangeAspect="1"/>
          </p:cNvPicPr>
          <p:nvPr/>
        </p:nvPicPr>
        <p:blipFill rotWithShape="1">
          <a:blip r:embed="rId2"/>
          <a:srcRect t="20453"/>
          <a:stretch/>
        </p:blipFill>
        <p:spPr>
          <a:xfrm>
            <a:off x="4499992" y="4005064"/>
            <a:ext cx="4564260" cy="2852936"/>
          </a:xfrm>
          <a:prstGeom prst="rect">
            <a:avLst/>
          </a:prstGeom>
          <a:solidFill>
            <a:schemeClr val="bg1"/>
          </a:solidFill>
        </p:spPr>
      </p:pic>
      <p:pic>
        <p:nvPicPr>
          <p:cNvPr id="28" name="그림 27"/>
          <p:cNvPicPr>
            <a:picLocks noChangeAspect="1"/>
          </p:cNvPicPr>
          <p:nvPr/>
        </p:nvPicPr>
        <p:blipFill>
          <a:blip r:embed="rId3"/>
          <a:stretch>
            <a:fillRect/>
          </a:stretch>
        </p:blipFill>
        <p:spPr>
          <a:xfrm>
            <a:off x="7858998" y="42013"/>
            <a:ext cx="1259632" cy="1125081"/>
          </a:xfrm>
          <a:prstGeom prst="rect">
            <a:avLst/>
          </a:prstGeom>
        </p:spPr>
      </p:pic>
      <p:pic>
        <p:nvPicPr>
          <p:cNvPr id="16" name="그림 15"/>
          <p:cNvPicPr>
            <a:picLocks noChangeAspect="1"/>
          </p:cNvPicPr>
          <p:nvPr/>
        </p:nvPicPr>
        <p:blipFill>
          <a:blip r:embed="rId4"/>
          <a:stretch>
            <a:fillRect/>
          </a:stretch>
        </p:blipFill>
        <p:spPr>
          <a:xfrm>
            <a:off x="971600" y="4095189"/>
            <a:ext cx="3236006" cy="1500582"/>
          </a:xfrm>
          <a:prstGeom prst="rect">
            <a:avLst/>
          </a:prstGeom>
        </p:spPr>
      </p:pic>
      <p:pic>
        <p:nvPicPr>
          <p:cNvPr id="17" name="그림 16"/>
          <p:cNvPicPr>
            <a:picLocks noChangeAspect="1"/>
          </p:cNvPicPr>
          <p:nvPr/>
        </p:nvPicPr>
        <p:blipFill>
          <a:blip r:embed="rId5"/>
          <a:stretch>
            <a:fillRect/>
          </a:stretch>
        </p:blipFill>
        <p:spPr>
          <a:xfrm>
            <a:off x="143740" y="5492930"/>
            <a:ext cx="1796707" cy="1164495"/>
          </a:xfrm>
          <a:prstGeom prst="rect">
            <a:avLst/>
          </a:prstGeom>
        </p:spPr>
      </p:pic>
      <p:pic>
        <p:nvPicPr>
          <p:cNvPr id="2" name="그림 1"/>
          <p:cNvPicPr>
            <a:picLocks noChangeAspect="1"/>
          </p:cNvPicPr>
          <p:nvPr/>
        </p:nvPicPr>
        <p:blipFill>
          <a:blip r:embed="rId6"/>
          <a:stretch>
            <a:fillRect/>
          </a:stretch>
        </p:blipFill>
        <p:spPr>
          <a:xfrm>
            <a:off x="1460089" y="878294"/>
            <a:ext cx="6252716" cy="3170749"/>
          </a:xfrm>
          <a:prstGeom prst="rect">
            <a:avLst/>
          </a:prstGeom>
        </p:spPr>
      </p:pic>
    </p:spTree>
    <p:extLst>
      <p:ext uri="{BB962C8B-B14F-4D97-AF65-F5344CB8AC3E}">
        <p14:creationId xmlns:p14="http://schemas.microsoft.com/office/powerpoint/2010/main" val="162715263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그룹 89"/>
          <p:cNvGrpSpPr/>
          <p:nvPr/>
        </p:nvGrpSpPr>
        <p:grpSpPr>
          <a:xfrm>
            <a:off x="5460340" y="152421"/>
            <a:ext cx="3566476" cy="1620396"/>
            <a:chOff x="0" y="4437112"/>
            <a:chExt cx="4860032" cy="2420888"/>
          </a:xfrm>
        </p:grpSpPr>
        <p:sp>
          <p:nvSpPr>
            <p:cNvPr id="89" name="모서리가 둥근 직사각형 88"/>
            <p:cNvSpPr/>
            <p:nvPr/>
          </p:nvSpPr>
          <p:spPr>
            <a:xfrm>
              <a:off x="0" y="4437112"/>
              <a:ext cx="4860032" cy="2420888"/>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pic>
          <p:nvPicPr>
            <p:cNvPr id="4" name="그림 3"/>
            <p:cNvPicPr>
              <a:picLocks noChangeAspect="1"/>
            </p:cNvPicPr>
            <p:nvPr/>
          </p:nvPicPr>
          <p:blipFill>
            <a:blip r:embed="rId2"/>
            <a:stretch>
              <a:fillRect/>
            </a:stretch>
          </p:blipFill>
          <p:spPr>
            <a:xfrm>
              <a:off x="790764" y="4760927"/>
              <a:ext cx="3888431" cy="2063250"/>
            </a:xfrm>
            <a:prstGeom prst="rect">
              <a:avLst/>
            </a:prstGeom>
          </p:spPr>
        </p:pic>
        <p:pic>
          <p:nvPicPr>
            <p:cNvPr id="64" name="그림 63"/>
            <p:cNvPicPr>
              <a:picLocks noChangeAspect="1"/>
            </p:cNvPicPr>
            <p:nvPr/>
          </p:nvPicPr>
          <p:blipFill>
            <a:blip r:embed="rId3"/>
            <a:stretch>
              <a:fillRect/>
            </a:stretch>
          </p:blipFill>
          <p:spPr>
            <a:xfrm>
              <a:off x="139258" y="4498132"/>
              <a:ext cx="1048367" cy="934000"/>
            </a:xfrm>
            <a:prstGeom prst="rect">
              <a:avLst/>
            </a:prstGeom>
          </p:spPr>
        </p:pic>
      </p:grpSp>
      <p:grpSp>
        <p:nvGrpSpPr>
          <p:cNvPr id="98" name="그룹 97"/>
          <p:cNvGrpSpPr/>
          <p:nvPr/>
        </p:nvGrpSpPr>
        <p:grpSpPr>
          <a:xfrm>
            <a:off x="0" y="5433973"/>
            <a:ext cx="9036496" cy="1347074"/>
            <a:chOff x="971991" y="1523281"/>
            <a:chExt cx="6976169" cy="3949570"/>
          </a:xfrm>
        </p:grpSpPr>
        <p:sp>
          <p:nvSpPr>
            <p:cNvPr id="99" name="직사각형 98"/>
            <p:cNvSpPr/>
            <p:nvPr/>
          </p:nvSpPr>
          <p:spPr>
            <a:xfrm>
              <a:off x="1119404" y="2564904"/>
              <a:ext cx="6828755" cy="2701633"/>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a:t>
              </a:r>
              <a:endParaRPr kumimoji="1" lang="ko-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00" name="직각 삼각형 99"/>
            <p:cNvSpPr/>
            <p:nvPr/>
          </p:nvSpPr>
          <p:spPr>
            <a:xfrm rot="16200000">
              <a:off x="3721131" y="1039507"/>
              <a:ext cx="2701633" cy="5752423"/>
            </a:xfrm>
            <a:prstGeom prst="rtTriangl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01" name="직각 삼각형 100"/>
            <p:cNvSpPr/>
            <p:nvPr/>
          </p:nvSpPr>
          <p:spPr>
            <a:xfrm rot="5400000">
              <a:off x="1170847" y="2513458"/>
              <a:ext cx="2701633" cy="2804527"/>
            </a:xfrm>
            <a:prstGeom prst="rtTriangl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prstClr val="white"/>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02" name="TextBox 101"/>
            <p:cNvSpPr txBox="1"/>
            <p:nvPr/>
          </p:nvSpPr>
          <p:spPr>
            <a:xfrm>
              <a:off x="5780448" y="2855922"/>
              <a:ext cx="2160239" cy="2616929"/>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Clouds</a:t>
              </a:r>
              <a:br>
                <a:rPr kumimoji="1" lang="en-US" altLang="ko-KR"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br>
              <a:r>
                <a:rPr kumimoji="1" lang="en-US" altLang="ko-KR"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(HPC/</a:t>
              </a:r>
              <a:r>
                <a:rPr kumimoji="1" lang="en-US" altLang="ko-KR" sz="2400" b="1" i="0" u="none" strike="noStrike" kern="1200" cap="none" spc="0" normalizeH="0" baseline="0" noProof="0" dirty="0" err="1"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BigData</a:t>
              </a:r>
              <a:r>
                <a:rPr kumimoji="1" lang="en-US" altLang="ko-KR"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a:t>
              </a:r>
              <a:r>
                <a:rPr kumimoji="1" lang="ko-KR"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 </a:t>
              </a:r>
              <a:endParaRPr kumimoji="1" lang="en-US" altLang="ko-KR"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103" name="TextBox 102"/>
            <p:cNvSpPr txBox="1"/>
            <p:nvPr/>
          </p:nvSpPr>
          <p:spPr>
            <a:xfrm>
              <a:off x="971991" y="2598153"/>
              <a:ext cx="1800201" cy="1540896"/>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smtClean="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rPr>
                <a:t>Things</a:t>
              </a:r>
              <a:endParaRPr kumimoji="1" lang="ko-KR"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104" name="직사각형 103"/>
            <p:cNvSpPr/>
            <p:nvPr/>
          </p:nvSpPr>
          <p:spPr>
            <a:xfrm>
              <a:off x="1115616" y="1523281"/>
              <a:ext cx="2160240" cy="82095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End</a:t>
              </a:r>
              <a:endParaRPr kumimoji="1" lang="ko-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05" name="직사각형 104"/>
            <p:cNvSpPr/>
            <p:nvPr/>
          </p:nvSpPr>
          <p:spPr>
            <a:xfrm>
              <a:off x="3465083" y="1523281"/>
              <a:ext cx="2160240" cy="82095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Edge</a:t>
              </a:r>
              <a:endParaRPr kumimoji="1" lang="ko-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06" name="직사각형 105"/>
            <p:cNvSpPr/>
            <p:nvPr/>
          </p:nvSpPr>
          <p:spPr>
            <a:xfrm>
              <a:off x="5787920" y="1523281"/>
              <a:ext cx="2160240" cy="82095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Core</a:t>
              </a:r>
              <a:endParaRPr kumimoji="1" lang="ko-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cxnSp>
          <p:nvCxnSpPr>
            <p:cNvPr id="107" name="직선 연결선 106"/>
            <p:cNvCxnSpPr/>
            <p:nvPr/>
          </p:nvCxnSpPr>
          <p:spPr>
            <a:xfrm>
              <a:off x="3347864" y="2564905"/>
              <a:ext cx="0" cy="273630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p:cNvSpPr txBox="1"/>
                <p:nvPr/>
              </p:nvSpPr>
              <p:spPr>
                <a:xfrm>
                  <a:off x="3509688" y="2686097"/>
                  <a:ext cx="2128074" cy="2616929"/>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kumimoji="1" lang="ko-KR" altLang="en-US" sz="2800" b="1" i="1" u="none" strike="noStrike" kern="1200" cap="none" spc="0" normalizeH="0" baseline="0" noProof="0" smtClean="0">
                          <a:ln>
                            <a:noFill/>
                          </a:ln>
                          <a:solidFill>
                            <a:srgbClr val="7030A0"/>
                          </a:solidFill>
                          <a:effectLst/>
                          <a:uLnTx/>
                          <a:uFillTx/>
                          <a:latin typeface="Cambria Math"/>
                          <a:cs typeface="+mn-cs"/>
                        </a:rPr>
                        <m:t>𝝁</m:t>
                      </m:r>
                    </m:oMath>
                  </a14:m>
                  <a:r>
                    <a:rPr kumimoji="1" lang="en-US" altLang="ko-KR"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굴림" pitchFamily="50" charset="-127"/>
                      <a:cs typeface="Times New Roman" panose="02020603050405020304" pitchFamily="18" charset="0"/>
                    </a:rPr>
                    <a:t>Clouds</a:t>
                  </a:r>
                  <a:br>
                    <a:rPr kumimoji="1" lang="en-US" altLang="ko-KR"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굴림" pitchFamily="50" charset="-127"/>
                      <a:cs typeface="Times New Roman" panose="02020603050405020304" pitchFamily="18" charset="0"/>
                    </a:rPr>
                  </a:br>
                  <a:r>
                    <a:rPr kumimoji="1" lang="en-US" altLang="ko-KR" sz="2400" b="1" i="0" u="none" strike="noStrike" kern="1200" cap="none" spc="0" normalizeH="0" baseline="0" noProof="0" dirty="0" smtClean="0">
                      <a:ln>
                        <a:noFill/>
                      </a:ln>
                      <a:solidFill>
                        <a:srgbClr val="7030A0"/>
                      </a:solidFill>
                      <a:effectLst/>
                      <a:uLnTx/>
                      <a:uFillTx/>
                      <a:latin typeface="Times New Roman" panose="02020603050405020304" pitchFamily="18" charset="0"/>
                      <a:ea typeface="굴림" pitchFamily="50" charset="-127"/>
                      <a:cs typeface="Times New Roman" panose="02020603050405020304" pitchFamily="18" charset="0"/>
                    </a:rPr>
                    <a:t>(SDN/NFV)</a:t>
                  </a:r>
                  <a:endParaRPr kumimoji="1" lang="ko-KR" altLang="en-US" sz="1600" b="0" i="0" u="none" strike="noStrike" kern="1200" cap="none" spc="0" normalizeH="0" baseline="0" noProof="0" dirty="0">
                    <a:ln>
                      <a:noFill/>
                    </a:ln>
                    <a:solidFill>
                      <a:srgbClr val="7030A0"/>
                    </a:solidFill>
                    <a:effectLst/>
                    <a:uLnTx/>
                    <a:uFillTx/>
                    <a:latin typeface="Times New Roman" panose="02020603050405020304" pitchFamily="18" charset="0"/>
                    <a:ea typeface="굴림" pitchFamily="50" charset="-127"/>
                    <a:cs typeface="Times New Roman" panose="02020603050405020304"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509688" y="2686097"/>
                  <a:ext cx="2128074" cy="2616929"/>
                </a:xfrm>
                <a:prstGeom prst="rect">
                  <a:avLst/>
                </a:prstGeom>
                <a:blipFill>
                  <a:blip r:embed="rId4"/>
                  <a:stretch>
                    <a:fillRect t="-6803" b="-14286"/>
                  </a:stretch>
                </a:blipFill>
              </p:spPr>
              <p:txBody>
                <a:bodyPr/>
                <a:lstStyle/>
                <a:p>
                  <a:r>
                    <a:rPr lang="ko-KR" altLang="en-US">
                      <a:noFill/>
                    </a:rPr>
                    <a:t> </a:t>
                  </a:r>
                </a:p>
              </p:txBody>
            </p:sp>
          </mc:Fallback>
        </mc:AlternateContent>
        <p:cxnSp>
          <p:nvCxnSpPr>
            <p:cNvPr id="109" name="직선 연결선 108"/>
            <p:cNvCxnSpPr/>
            <p:nvPr/>
          </p:nvCxnSpPr>
          <p:spPr>
            <a:xfrm>
              <a:off x="5724128" y="2564904"/>
              <a:ext cx="0" cy="273630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11" name="제목 110"/>
          <p:cNvSpPr>
            <a:spLocks noGrp="1"/>
          </p:cNvSpPr>
          <p:nvPr>
            <p:ph type="title"/>
          </p:nvPr>
        </p:nvSpPr>
        <p:spPr>
          <a:xfrm>
            <a:off x="21453" y="116632"/>
            <a:ext cx="5095485" cy="1294031"/>
          </a:xfrm>
        </p:spPr>
        <p:txBody>
          <a:bodyPr>
            <a:noAutofit/>
          </a:bodyPr>
          <a:lstStyle/>
          <a:p>
            <a:r>
              <a:rPr lang="en-US" altLang="ko-KR" sz="4000" dirty="0" smtClean="0">
                <a:latin typeface="Times New Roman" panose="02020603050405020304" pitchFamily="18" charset="0"/>
                <a:cs typeface="Times New Roman" panose="02020603050405020304" pitchFamily="18" charset="0"/>
              </a:rPr>
              <a:t>SmartX Composable Playground &amp; Boxes</a:t>
            </a:r>
            <a:endParaRPr lang="ko-KR" altLang="en-US" sz="2800" dirty="0">
              <a:latin typeface="Times New Roman" panose="02020603050405020304" pitchFamily="18" charset="0"/>
              <a:cs typeface="Times New Roman" panose="02020603050405020304" pitchFamily="18" charset="0"/>
            </a:endParaRPr>
          </a:p>
        </p:txBody>
      </p:sp>
      <p:grpSp>
        <p:nvGrpSpPr>
          <p:cNvPr id="113" name="그룹 112"/>
          <p:cNvGrpSpPr/>
          <p:nvPr/>
        </p:nvGrpSpPr>
        <p:grpSpPr>
          <a:xfrm>
            <a:off x="6199150" y="2597208"/>
            <a:ext cx="2602478" cy="2545102"/>
            <a:chOff x="6242784" y="3284984"/>
            <a:chExt cx="2602478" cy="2545102"/>
          </a:xfrm>
        </p:grpSpPr>
        <p:pic>
          <p:nvPicPr>
            <p:cNvPr id="84" name="Picture 109" descr="BlueCloud.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6898" y="3284984"/>
              <a:ext cx="2558364" cy="1305304"/>
            </a:xfrm>
            <a:prstGeom prst="rect">
              <a:avLst/>
            </a:prstGeom>
            <a:noFill/>
            <a:ln>
              <a:noFill/>
            </a:ln>
            <a:extLst/>
          </p:spPr>
        </p:pic>
        <p:pic>
          <p:nvPicPr>
            <p:cNvPr id="65" name="그림 64"/>
            <p:cNvPicPr>
              <a:picLocks noChangeAspect="1"/>
            </p:cNvPicPr>
            <p:nvPr/>
          </p:nvPicPr>
          <p:blipFill>
            <a:blip r:embed="rId6"/>
            <a:stretch>
              <a:fillRect/>
            </a:stretch>
          </p:blipFill>
          <p:spPr>
            <a:xfrm>
              <a:off x="7026473" y="3380704"/>
              <a:ext cx="1079213" cy="1177475"/>
            </a:xfrm>
            <a:prstGeom prst="rect">
              <a:avLst/>
            </a:prstGeom>
          </p:spPr>
        </p:pic>
        <p:sp>
          <p:nvSpPr>
            <p:cNvPr id="91" name="TextBox 90"/>
            <p:cNvSpPr txBox="1"/>
            <p:nvPr/>
          </p:nvSpPr>
          <p:spPr>
            <a:xfrm>
              <a:off x="6437260" y="4598980"/>
              <a:ext cx="2257641" cy="1231106"/>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SmartX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DevOps Tower Cloud</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with </a:t>
              </a:r>
              <a:r>
                <a:rPr kumimoji="1" lang="en-US" altLang="ko-KR" sz="1200" b="0" i="0" u="none" strike="noStrike" kern="1200" cap="none" spc="0" normalizeH="0" baseline="0" noProof="0" dirty="0" err="1"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DataLake</a:t>
              </a:r>
              <a:endParaRPr kumimoji="1" lang="en-US" altLang="ko-KR" sz="12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12" name="Picture 8" descr="icon-tech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2784" y="3892863"/>
              <a:ext cx="849496" cy="6308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그룹 121"/>
          <p:cNvGrpSpPr/>
          <p:nvPr/>
        </p:nvGrpSpPr>
        <p:grpSpPr>
          <a:xfrm>
            <a:off x="1831893" y="3542473"/>
            <a:ext cx="2056139" cy="1764393"/>
            <a:chOff x="1831893" y="3542473"/>
            <a:chExt cx="2056139" cy="1764393"/>
          </a:xfrm>
        </p:grpSpPr>
        <p:grpSp>
          <p:nvGrpSpPr>
            <p:cNvPr id="95" name="그룹 94"/>
            <p:cNvGrpSpPr/>
            <p:nvPr/>
          </p:nvGrpSpPr>
          <p:grpSpPr>
            <a:xfrm>
              <a:off x="2332798" y="3542473"/>
              <a:ext cx="1555234" cy="1764393"/>
              <a:chOff x="2512989" y="2393020"/>
              <a:chExt cx="1555234" cy="1764393"/>
            </a:xfrm>
          </p:grpSpPr>
          <p:pic>
            <p:nvPicPr>
              <p:cNvPr id="83" name="그림 82"/>
              <p:cNvPicPr>
                <a:picLocks noChangeAspect="1"/>
              </p:cNvPicPr>
              <p:nvPr/>
            </p:nvPicPr>
            <p:blipFill>
              <a:blip r:embed="rId8"/>
              <a:stretch>
                <a:fillRect/>
              </a:stretch>
            </p:blipFill>
            <p:spPr>
              <a:xfrm>
                <a:off x="2591893" y="2880161"/>
                <a:ext cx="698713" cy="567499"/>
              </a:xfrm>
              <a:prstGeom prst="rect">
                <a:avLst/>
              </a:prstGeom>
            </p:spPr>
          </p:pic>
          <p:sp>
            <p:nvSpPr>
              <p:cNvPr id="87" name="TextBox 86"/>
              <p:cNvSpPr txBox="1"/>
              <p:nvPr/>
            </p:nvSpPr>
            <p:spPr>
              <a:xfrm>
                <a:off x="2512989" y="3449527"/>
                <a:ext cx="1555234" cy="70788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SmartX</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Edge </a:t>
                </a:r>
                <a:r>
                  <a:rPr kumimoji="1" lang="el-GR"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μ</a:t>
                </a: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Boxes</a:t>
                </a:r>
                <a:endParaRPr kumimoji="1" lang="ko-KR" altLang="en-US" sz="2000" b="0" i="0" u="none" strike="noStrike" kern="1200" cap="none" spc="0" normalizeH="0" baseline="0" noProof="0" dirty="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96" name="그림 95"/>
              <p:cNvPicPr>
                <a:picLocks noChangeAspect="1"/>
              </p:cNvPicPr>
              <p:nvPr/>
            </p:nvPicPr>
            <p:blipFill>
              <a:blip r:embed="rId8"/>
              <a:stretch>
                <a:fillRect/>
              </a:stretch>
            </p:blipFill>
            <p:spPr>
              <a:xfrm>
                <a:off x="3344016" y="2825094"/>
                <a:ext cx="632755" cy="513927"/>
              </a:xfrm>
              <a:prstGeom prst="rect">
                <a:avLst/>
              </a:prstGeom>
            </p:spPr>
          </p:pic>
          <p:pic>
            <p:nvPicPr>
              <p:cNvPr id="97" name="그림 96"/>
              <p:cNvPicPr>
                <a:picLocks noChangeAspect="1"/>
              </p:cNvPicPr>
              <p:nvPr/>
            </p:nvPicPr>
            <p:blipFill>
              <a:blip r:embed="rId8"/>
              <a:stretch>
                <a:fillRect/>
              </a:stretch>
            </p:blipFill>
            <p:spPr>
              <a:xfrm>
                <a:off x="2929838" y="2393020"/>
                <a:ext cx="632755" cy="513927"/>
              </a:xfrm>
              <a:prstGeom prst="rect">
                <a:avLst/>
              </a:prstGeom>
            </p:spPr>
          </p:pic>
        </p:grpSp>
        <p:sp>
          <p:nvSpPr>
            <p:cNvPr id="115" name="TextBox 114"/>
            <p:cNvSpPr txBox="1"/>
            <p:nvPr/>
          </p:nvSpPr>
          <p:spPr>
            <a:xfrm>
              <a:off x="1831893" y="3660235"/>
              <a:ext cx="94423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rPr>
                <a:t>Type O</a:t>
              </a:r>
              <a:endParaRPr kumimoji="1" lang="ko-KR"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endParaRPr>
            </a:p>
          </p:txBody>
        </p:sp>
      </p:grpSp>
      <p:grpSp>
        <p:nvGrpSpPr>
          <p:cNvPr id="120" name="그룹 119"/>
          <p:cNvGrpSpPr/>
          <p:nvPr/>
        </p:nvGrpSpPr>
        <p:grpSpPr>
          <a:xfrm>
            <a:off x="4013046" y="3466936"/>
            <a:ext cx="2080314" cy="1889707"/>
            <a:chOff x="3678812" y="3417159"/>
            <a:chExt cx="2080314" cy="1889707"/>
          </a:xfrm>
        </p:grpSpPr>
        <p:grpSp>
          <p:nvGrpSpPr>
            <p:cNvPr id="94" name="그룹 93"/>
            <p:cNvGrpSpPr/>
            <p:nvPr/>
          </p:nvGrpSpPr>
          <p:grpSpPr>
            <a:xfrm>
              <a:off x="4243968" y="3417159"/>
              <a:ext cx="1515158" cy="1889707"/>
              <a:chOff x="4290253" y="2265839"/>
              <a:chExt cx="1515158" cy="1889707"/>
            </a:xfrm>
          </p:grpSpPr>
          <p:sp>
            <p:nvSpPr>
              <p:cNvPr id="88" name="TextBox 87"/>
              <p:cNvSpPr txBox="1"/>
              <p:nvPr/>
            </p:nvSpPr>
            <p:spPr>
              <a:xfrm>
                <a:off x="4290253" y="3447660"/>
                <a:ext cx="1515158" cy="70788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SmartX</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Edge Cluster</a:t>
                </a:r>
              </a:p>
            </p:txBody>
          </p:sp>
          <p:pic>
            <p:nvPicPr>
              <p:cNvPr id="92" name="그림 91"/>
              <p:cNvPicPr>
                <a:picLocks noChangeAspect="1"/>
              </p:cNvPicPr>
              <p:nvPr/>
            </p:nvPicPr>
            <p:blipFill>
              <a:blip r:embed="rId9"/>
              <a:stretch>
                <a:fillRect/>
              </a:stretch>
            </p:blipFill>
            <p:spPr>
              <a:xfrm>
                <a:off x="4370866" y="2265839"/>
                <a:ext cx="1331937" cy="1173129"/>
              </a:xfrm>
              <a:prstGeom prst="rect">
                <a:avLst/>
              </a:prstGeom>
            </p:spPr>
          </p:pic>
        </p:grpSp>
        <p:sp>
          <p:nvSpPr>
            <p:cNvPr id="117" name="TextBox 116"/>
            <p:cNvSpPr txBox="1"/>
            <p:nvPr/>
          </p:nvSpPr>
          <p:spPr>
            <a:xfrm>
              <a:off x="3678812" y="3494709"/>
              <a:ext cx="115743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rPr>
                <a:t>Type K/S</a:t>
              </a:r>
              <a:endParaRPr kumimoji="1" lang="ko-KR"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endParaRPr>
            </a:p>
          </p:txBody>
        </p:sp>
      </p:grpSp>
      <p:grpSp>
        <p:nvGrpSpPr>
          <p:cNvPr id="121" name="그룹 120"/>
          <p:cNvGrpSpPr/>
          <p:nvPr/>
        </p:nvGrpSpPr>
        <p:grpSpPr>
          <a:xfrm>
            <a:off x="2411760" y="2276268"/>
            <a:ext cx="2226105" cy="1215909"/>
            <a:chOff x="2319875" y="2225173"/>
            <a:chExt cx="2226105" cy="1215909"/>
          </a:xfrm>
        </p:grpSpPr>
        <p:sp>
          <p:nvSpPr>
            <p:cNvPr id="114" name="TextBox 113"/>
            <p:cNvSpPr txBox="1"/>
            <p:nvPr/>
          </p:nvSpPr>
          <p:spPr>
            <a:xfrm>
              <a:off x="2319875" y="2336281"/>
              <a:ext cx="117185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rPr>
                <a:t>Type B/C</a:t>
              </a:r>
              <a:endParaRPr kumimoji="1" lang="ko-KR"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endParaRPr>
            </a:p>
          </p:txBody>
        </p:sp>
        <p:grpSp>
          <p:nvGrpSpPr>
            <p:cNvPr id="119" name="그룹 118"/>
            <p:cNvGrpSpPr/>
            <p:nvPr/>
          </p:nvGrpSpPr>
          <p:grpSpPr>
            <a:xfrm>
              <a:off x="3242418" y="2225173"/>
              <a:ext cx="1303562" cy="1215909"/>
              <a:chOff x="3326297" y="2631531"/>
              <a:chExt cx="1303562" cy="1215909"/>
            </a:xfrm>
          </p:grpSpPr>
          <p:pic>
            <p:nvPicPr>
              <p:cNvPr id="116" name="그림 115"/>
              <p:cNvPicPr>
                <a:picLocks noChangeAspect="1"/>
              </p:cNvPicPr>
              <p:nvPr/>
            </p:nvPicPr>
            <p:blipFill>
              <a:blip r:embed="rId10"/>
              <a:stretch>
                <a:fillRect/>
              </a:stretch>
            </p:blipFill>
            <p:spPr>
              <a:xfrm>
                <a:off x="3564081" y="2631531"/>
                <a:ext cx="864030" cy="557116"/>
              </a:xfrm>
              <a:prstGeom prst="rect">
                <a:avLst/>
              </a:prstGeom>
            </p:spPr>
          </p:pic>
          <p:sp>
            <p:nvSpPr>
              <p:cNvPr id="118" name="TextBox 117"/>
              <p:cNvSpPr txBox="1"/>
              <p:nvPr/>
            </p:nvSpPr>
            <p:spPr>
              <a:xfrm>
                <a:off x="3326297" y="3139554"/>
                <a:ext cx="1303562" cy="70788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SmartX</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Cloud Box</a:t>
                </a:r>
              </a:p>
            </p:txBody>
          </p:sp>
        </p:grpSp>
      </p:grpSp>
    </p:spTree>
    <p:extLst>
      <p:ext uri="{BB962C8B-B14F-4D97-AF65-F5344CB8AC3E}">
        <p14:creationId xmlns:p14="http://schemas.microsoft.com/office/powerpoint/2010/main" val="28504499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Picture 4" descr="C:\Users\sunny\Desktop\제목 없음.pn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2627784" y="5105841"/>
            <a:ext cx="6419538" cy="163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제목 1"/>
          <p:cNvSpPr txBox="1">
            <a:spLocks/>
          </p:cNvSpPr>
          <p:nvPr/>
        </p:nvSpPr>
        <p:spPr>
          <a:xfrm>
            <a:off x="11430" y="57302"/>
            <a:ext cx="9132570" cy="742140"/>
          </a:xfrm>
          <a:prstGeom prst="rect">
            <a:avLst/>
          </a:prstGeom>
        </p:spPr>
        <p:txBody>
          <a:bodyPr>
            <a:noAutofit/>
          </a:bodyPr>
          <a:lst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pPr>
              <a:lnSpc>
                <a:spcPts val="3600"/>
              </a:lnSpc>
            </a:pPr>
            <a:r>
              <a:rPr lang="en-US" altLang="ko-KR" sz="3600" dirty="0" smtClean="0">
                <a:latin typeface="Times New Roman" pitchFamily="18" charset="0"/>
                <a:cs typeface="Times New Roman" pitchFamily="18" charset="0"/>
              </a:rPr>
              <a:t>Open-Source-leveraged </a:t>
            </a:r>
            <a:r>
              <a:rPr lang="en-US" altLang="ko-KR" sz="3600" b="1" dirty="0" smtClean="0">
                <a:solidFill>
                  <a:srgbClr val="0070C0"/>
                </a:solidFill>
                <a:latin typeface="Times New Roman" pitchFamily="18" charset="0"/>
                <a:cs typeface="Times New Roman" pitchFamily="18" charset="0"/>
              </a:rPr>
              <a:t>Open </a:t>
            </a:r>
            <a:r>
              <a:rPr kumimoji="0" lang="en-US" altLang="ko-KR" sz="3600" b="1" dirty="0" smtClean="0">
                <a:solidFill>
                  <a:srgbClr val="0070C0"/>
                </a:solidFill>
                <a:latin typeface="Times New Roman" pitchFamily="18" charset="0"/>
                <a:cs typeface="Times New Roman" pitchFamily="18" charset="0"/>
              </a:rPr>
              <a:t>Playgrounds</a:t>
            </a:r>
            <a:r>
              <a:rPr kumimoji="0" lang="en-US" altLang="ko-KR" sz="3600" dirty="0" smtClean="0">
                <a:latin typeface="Times New Roman" pitchFamily="18" charset="0"/>
                <a:cs typeface="Times New Roman" pitchFamily="18" charset="0"/>
              </a:rPr>
              <a:t> </a:t>
            </a:r>
          </a:p>
          <a:p>
            <a:pPr>
              <a:lnSpc>
                <a:spcPts val="3600"/>
              </a:lnSpc>
            </a:pPr>
            <a:r>
              <a:rPr kumimoji="0" lang="en-US" altLang="ko-KR" sz="2000" dirty="0" smtClean="0">
                <a:latin typeface="Times New Roman" pitchFamily="18" charset="0"/>
                <a:cs typeface="Times New Roman" pitchFamily="18" charset="0"/>
              </a:rPr>
              <a:t>(</a:t>
            </a:r>
            <a:r>
              <a:rPr lang="en-US" altLang="ko-KR" sz="2800" dirty="0" err="1"/>
              <a:t>IoT</a:t>
            </a:r>
            <a:r>
              <a:rPr lang="en-US" altLang="ko-KR" sz="2800" dirty="0"/>
              <a:t>-</a:t>
            </a:r>
            <a:r>
              <a:rPr lang="en-US" altLang="ko-KR" sz="1800" dirty="0"/>
              <a:t>SDN/NFV</a:t>
            </a:r>
            <a:r>
              <a:rPr lang="en-US" altLang="ko-KR" sz="2800" dirty="0"/>
              <a:t>-Cloud </a:t>
            </a:r>
            <a:r>
              <a:rPr lang="en-US" altLang="ko-KR" sz="1800" dirty="0"/>
              <a:t>(HPC/BigData</a:t>
            </a:r>
            <a:r>
              <a:rPr lang="en-US" altLang="ko-KR" sz="1800" dirty="0" smtClean="0"/>
              <a:t>) </a:t>
            </a:r>
            <a:r>
              <a:rPr lang="en-US" altLang="ko-KR" sz="2800" dirty="0" smtClean="0"/>
              <a:t>Ready)</a:t>
            </a:r>
            <a:r>
              <a:rPr lang="ko-KR" altLang="en-US" dirty="0" smtClean="0"/>
              <a:t> </a:t>
            </a:r>
            <a:endParaRPr kumimoji="0" lang="ko-KR" altLang="en-US" sz="3200" dirty="0" smtClean="0">
              <a:latin typeface="Times New Roman" pitchFamily="18" charset="0"/>
              <a:cs typeface="Times New Roman" pitchFamily="18" charset="0"/>
            </a:endParaRP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897" y="4436103"/>
            <a:ext cx="2934986" cy="82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그룹 6"/>
          <p:cNvGrpSpPr/>
          <p:nvPr/>
        </p:nvGrpSpPr>
        <p:grpSpPr>
          <a:xfrm>
            <a:off x="4884037" y="2460403"/>
            <a:ext cx="2643158" cy="2380643"/>
            <a:chOff x="5521370" y="1776361"/>
            <a:chExt cx="3622629" cy="2895690"/>
          </a:xfrm>
        </p:grpSpPr>
        <p:grpSp>
          <p:nvGrpSpPr>
            <p:cNvPr id="9" name="그룹 8"/>
            <p:cNvGrpSpPr/>
            <p:nvPr/>
          </p:nvGrpSpPr>
          <p:grpSpPr>
            <a:xfrm>
              <a:off x="5521370" y="1776361"/>
              <a:ext cx="3622629" cy="2895690"/>
              <a:chOff x="6678907" y="904649"/>
              <a:chExt cx="3479271" cy="3178725"/>
            </a:xfrm>
          </p:grpSpPr>
          <p:sp>
            <p:nvSpPr>
              <p:cNvPr id="192" name="막힌 원호 191"/>
              <p:cNvSpPr/>
              <p:nvPr/>
            </p:nvSpPr>
            <p:spPr>
              <a:xfrm rot="15413484">
                <a:off x="8131128" y="2056323"/>
                <a:ext cx="1977478" cy="2076623"/>
              </a:xfrm>
              <a:prstGeom prst="blockArc">
                <a:avLst>
                  <a:gd name="adj1" fmla="val 17005291"/>
                  <a:gd name="adj2" fmla="val 2"/>
                  <a:gd name="adj3" fmla="val 819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41" name="그림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8907" y="904649"/>
                <a:ext cx="2213619" cy="2265182"/>
              </a:xfrm>
              <a:prstGeom prst="rect">
                <a:avLst/>
              </a:prstGeom>
            </p:spPr>
          </p:pic>
        </p:grpSp>
        <p:grpSp>
          <p:nvGrpSpPr>
            <p:cNvPr id="56" name="그룹 55"/>
            <p:cNvGrpSpPr/>
            <p:nvPr/>
          </p:nvGrpSpPr>
          <p:grpSpPr>
            <a:xfrm>
              <a:off x="5907348" y="3120398"/>
              <a:ext cx="1469255" cy="894850"/>
              <a:chOff x="4509220" y="620686"/>
              <a:chExt cx="2166872" cy="1887831"/>
            </a:xfrm>
          </p:grpSpPr>
          <p:sp>
            <p:nvSpPr>
              <p:cNvPr id="57" name="모서리가 둥근 직사각형 56"/>
              <p:cNvSpPr/>
              <p:nvPr/>
            </p:nvSpPr>
            <p:spPr>
              <a:xfrm>
                <a:off x="4509220" y="1374627"/>
                <a:ext cx="2166872" cy="11338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b="1" dirty="0" smtClean="0">
                  <a:solidFill>
                    <a:srgbClr val="3333FF"/>
                  </a:solidFill>
                </a:endParaRPr>
              </a:p>
              <a:p>
                <a:pPr algn="ctr"/>
                <a:endParaRPr lang="ko-KR" altLang="en-US" sz="2000" b="1" dirty="0">
                  <a:solidFill>
                    <a:srgbClr val="3333FF"/>
                  </a:solidFill>
                </a:endParaRPr>
              </a:p>
            </p:txBody>
          </p:sp>
          <p:pic>
            <p:nvPicPr>
              <p:cNvPr id="58" name="Picture 4" descr="http://cfile22.uf.tistory.com/image/1531753B5077A4EA2F196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1844824"/>
                <a:ext cx="611721" cy="593275"/>
              </a:xfrm>
              <a:prstGeom prst="rect">
                <a:avLst/>
              </a:prstGeom>
              <a:solidFill>
                <a:schemeClr val="bg1"/>
              </a:solidFill>
              <a:extLst/>
            </p:spPr>
          </p:pic>
          <p:pic>
            <p:nvPicPr>
              <p:cNvPr id="5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32306" y="1833122"/>
                <a:ext cx="659774" cy="659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60"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9711" y="1832061"/>
                <a:ext cx="683945" cy="60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6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34825" y="620686"/>
                <a:ext cx="1944471" cy="1211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2" name="그림 1"/>
          <p:cNvPicPr>
            <a:picLocks noChangeAspect="1"/>
          </p:cNvPicPr>
          <p:nvPr/>
        </p:nvPicPr>
        <p:blipFill>
          <a:blip r:embed="rId9"/>
          <a:stretch>
            <a:fillRect/>
          </a:stretch>
        </p:blipFill>
        <p:spPr>
          <a:xfrm>
            <a:off x="3949585" y="5257295"/>
            <a:ext cx="3910373" cy="1321036"/>
          </a:xfrm>
          <a:prstGeom prst="rect">
            <a:avLst/>
          </a:prstGeom>
        </p:spPr>
      </p:pic>
      <p:pic>
        <p:nvPicPr>
          <p:cNvPr id="189" name="Picture 3"/>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6973" y="5949280"/>
            <a:ext cx="806573" cy="698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 name="Picture 5"/>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9451" y="5138751"/>
            <a:ext cx="797871" cy="666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565695" y="1463788"/>
            <a:ext cx="2386445" cy="1569660"/>
          </a:xfrm>
          <a:prstGeom prst="rect">
            <a:avLst/>
          </a:prstGeom>
          <a:noFill/>
        </p:spPr>
        <p:txBody>
          <a:bodyPr wrap="square" rtlCol="0">
            <a:spAutoFit/>
          </a:bodyPr>
          <a:lstStyle/>
          <a:p>
            <a:pPr algn="ctr"/>
            <a:r>
              <a:rPr lang="en-US" altLang="ko-KR" sz="3200" dirty="0" smtClean="0">
                <a:solidFill>
                  <a:srgbClr val="3333FF"/>
                </a:solidFill>
                <a:latin typeface="Times New Roman" panose="02020603050405020304" pitchFamily="18" charset="0"/>
                <a:cs typeface="Times New Roman" panose="02020603050405020304" pitchFamily="18" charset="0"/>
              </a:rPr>
              <a:t>SmartX</a:t>
            </a:r>
          </a:p>
          <a:p>
            <a:pPr algn="ctr"/>
            <a:r>
              <a:rPr lang="en-US" altLang="ko-KR" sz="3200" dirty="0" smtClean="0">
                <a:solidFill>
                  <a:srgbClr val="3333FF"/>
                </a:solidFill>
                <a:latin typeface="Times New Roman" panose="02020603050405020304" pitchFamily="18" charset="0"/>
                <a:cs typeface="Times New Roman" panose="02020603050405020304" pitchFamily="18" charset="0"/>
              </a:rPr>
              <a:t>Open Playgrounds</a:t>
            </a:r>
            <a:endParaRPr lang="ko-KR" altLang="en-US" sz="3200" dirty="0">
              <a:solidFill>
                <a:srgbClr val="3333FF"/>
              </a:solidFill>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12"/>
          <a:stretch>
            <a:fillRect/>
          </a:stretch>
        </p:blipFill>
        <p:spPr>
          <a:xfrm>
            <a:off x="0" y="1154180"/>
            <a:ext cx="5707041" cy="3596923"/>
          </a:xfrm>
          <a:prstGeom prst="rect">
            <a:avLst/>
          </a:prstGeom>
        </p:spPr>
      </p:pic>
    </p:spTree>
    <p:extLst>
      <p:ext uri="{BB962C8B-B14F-4D97-AF65-F5344CB8AC3E}">
        <p14:creationId xmlns:p14="http://schemas.microsoft.com/office/powerpoint/2010/main" val="57104329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Donut 168"/>
          <p:cNvSpPr/>
          <p:nvPr/>
        </p:nvSpPr>
        <p:spPr>
          <a:xfrm>
            <a:off x="1799020" y="1638786"/>
            <a:ext cx="5613940" cy="4394699"/>
          </a:xfrm>
          <a:prstGeom prst="donut">
            <a:avLst>
              <a:gd name="adj" fmla="val 1524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black"/>
              </a:solidFill>
              <a:latin typeface="Calibri"/>
            </a:endParaRPr>
          </a:p>
        </p:txBody>
      </p:sp>
      <p:sp>
        <p:nvSpPr>
          <p:cNvPr id="170" name="Donut 169"/>
          <p:cNvSpPr/>
          <p:nvPr/>
        </p:nvSpPr>
        <p:spPr>
          <a:xfrm>
            <a:off x="2348713" y="2165766"/>
            <a:ext cx="4438088" cy="3467073"/>
          </a:xfrm>
          <a:prstGeom prst="donut">
            <a:avLst>
              <a:gd name="adj" fmla="val 3186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black"/>
              </a:solidFill>
              <a:latin typeface="Calibri"/>
            </a:endParaRPr>
          </a:p>
        </p:txBody>
      </p:sp>
      <p:sp>
        <p:nvSpPr>
          <p:cNvPr id="171" name="Donut 170"/>
          <p:cNvSpPr>
            <a:spLocks noChangeAspect="1"/>
          </p:cNvSpPr>
          <p:nvPr/>
        </p:nvSpPr>
        <p:spPr>
          <a:xfrm>
            <a:off x="2753747" y="2552102"/>
            <a:ext cx="3628027" cy="2694395"/>
          </a:xfrm>
          <a:prstGeom prst="donut">
            <a:avLst>
              <a:gd name="adj" fmla="val 3142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black"/>
              </a:solidFill>
              <a:latin typeface="Calibri"/>
            </a:endParaRPr>
          </a:p>
        </p:txBody>
      </p:sp>
      <p:sp>
        <p:nvSpPr>
          <p:cNvPr id="172" name="Donut 171"/>
          <p:cNvSpPr>
            <a:spLocks noChangeAspect="1"/>
          </p:cNvSpPr>
          <p:nvPr/>
        </p:nvSpPr>
        <p:spPr>
          <a:xfrm>
            <a:off x="3185470" y="2882512"/>
            <a:ext cx="2764585" cy="2033583"/>
          </a:xfrm>
          <a:prstGeom prst="donu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black"/>
              </a:solidFill>
              <a:latin typeface="Calibri"/>
            </a:endParaRPr>
          </a:p>
        </p:txBody>
      </p:sp>
      <p:sp>
        <p:nvSpPr>
          <p:cNvPr id="176" name="Rectangle 175"/>
          <p:cNvSpPr/>
          <p:nvPr/>
        </p:nvSpPr>
        <p:spPr>
          <a:xfrm>
            <a:off x="4087831" y="4390184"/>
            <a:ext cx="959852" cy="492443"/>
          </a:xfrm>
          <a:prstGeom prst="rect">
            <a:avLst/>
          </a:prstGeom>
          <a:noFill/>
        </p:spPr>
        <p:txBody>
          <a:bodyPr wrap="square" lIns="0" tIns="0" rIns="0" bIns="0">
            <a:spAutoFit/>
          </a:bodyPr>
          <a:lstStyle/>
          <a:p>
            <a:pPr defTabSz="685748" fontAlgn="auto" latinLnBrk="1">
              <a:spcBef>
                <a:spcPts val="0"/>
              </a:spcBef>
              <a:spcAft>
                <a:spcPts val="0"/>
              </a:spcAft>
            </a:pPr>
            <a:r>
              <a:rPr lang="en-US" sz="1600" b="1" dirty="0">
                <a:ln w="0"/>
                <a:solidFill>
                  <a:prstClr val="black"/>
                </a:solidFill>
                <a:ea typeface="+mn-ea"/>
                <a:cs typeface="Times New Roman" panose="02020603050405020304" pitchFamily="18" charset="0"/>
              </a:rPr>
              <a:t>Underlay </a:t>
            </a:r>
          </a:p>
          <a:p>
            <a:pPr defTabSz="685748" fontAlgn="auto" latinLnBrk="1">
              <a:spcBef>
                <a:spcPts val="0"/>
              </a:spcBef>
              <a:spcAft>
                <a:spcPts val="0"/>
              </a:spcAft>
            </a:pPr>
            <a:r>
              <a:rPr lang="en-US" sz="1600" b="1" dirty="0">
                <a:ln w="0"/>
                <a:solidFill>
                  <a:prstClr val="black"/>
                </a:solidFill>
                <a:ea typeface="+mn-ea"/>
                <a:cs typeface="Times New Roman" panose="02020603050405020304" pitchFamily="18" charset="0"/>
              </a:rPr>
              <a:t>Networks</a:t>
            </a:r>
          </a:p>
        </p:txBody>
      </p:sp>
      <p:pic>
        <p:nvPicPr>
          <p:cNvPr id="177" name="Picture 101" descr="serve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1350" y="4700926"/>
            <a:ext cx="451051" cy="12055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212" name="Picture 4" descr="C:\Users\sunny\Desktop\제목 없음.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3718" y="4517189"/>
            <a:ext cx="187824" cy="133581"/>
          </a:xfrm>
          <a:prstGeom prst="rect">
            <a:avLst/>
          </a:prstGeom>
          <a:noFill/>
          <a:extLst/>
        </p:spPr>
      </p:pic>
      <p:pic>
        <p:nvPicPr>
          <p:cNvPr id="216" name="Picture 101" descr="serve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2294" y="4357272"/>
            <a:ext cx="451051" cy="12055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217" name="Picture 4" descr="C:\Users\sunny\Desktop\제목 없음.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2527" y="4796812"/>
            <a:ext cx="187824" cy="133581"/>
          </a:xfrm>
          <a:prstGeom prst="rect">
            <a:avLst/>
          </a:prstGeom>
          <a:noFill/>
          <a:extLst/>
        </p:spPr>
      </p:pic>
      <p:pic>
        <p:nvPicPr>
          <p:cNvPr id="218" name="Picture 4" descr="C:\Users\sunny\Desktop\제목 없음.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7501" y="4692938"/>
            <a:ext cx="187824" cy="133581"/>
          </a:xfrm>
          <a:prstGeom prst="rect">
            <a:avLst/>
          </a:prstGeom>
          <a:noFill/>
          <a:extLst/>
        </p:spPr>
      </p:pic>
      <p:pic>
        <p:nvPicPr>
          <p:cNvPr id="219" name="Picture 4" descr="C:\Users\sunny\Desktop\제목 없음.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99" y="4567345"/>
            <a:ext cx="187824" cy="133581"/>
          </a:xfrm>
          <a:prstGeom prst="rect">
            <a:avLst/>
          </a:prstGeom>
          <a:noFill/>
          <a:extLst/>
        </p:spPr>
      </p:pic>
      <p:pic>
        <p:nvPicPr>
          <p:cNvPr id="221" name="Picture 101" descr="serve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1903" y="2861212"/>
            <a:ext cx="451051" cy="12055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sp>
        <p:nvSpPr>
          <p:cNvPr id="228" name="Rectangle 227"/>
          <p:cNvSpPr/>
          <p:nvPr/>
        </p:nvSpPr>
        <p:spPr>
          <a:xfrm>
            <a:off x="1369022" y="3039457"/>
            <a:ext cx="1840398" cy="415498"/>
          </a:xfrm>
          <a:prstGeom prst="rect">
            <a:avLst/>
          </a:prstGeom>
        </p:spPr>
        <p:txBody>
          <a:bodyPr wrap="square" lIns="0" tIns="0" rIns="0" bIns="0">
            <a:spAutoFit/>
          </a:bodyPr>
          <a:lstStyle/>
          <a:p>
            <a:pPr defTabSz="685748" fontAlgn="auto" latinLnBrk="1">
              <a:spcBef>
                <a:spcPts val="0"/>
              </a:spcBef>
              <a:spcAft>
                <a:spcPts val="0"/>
              </a:spcAft>
              <a:defRPr/>
            </a:pPr>
            <a:r>
              <a:rPr lang="en-US" altLang="ko-KR" sz="1100" b="1" dirty="0">
                <a:solidFill>
                  <a:prstClr val="black"/>
                </a:solidFill>
                <a:ea typeface="맑은 고딕" panose="020B0503020000020004" pitchFamily="34" charset="-127"/>
                <a:cs typeface="Times New Roman" panose="02020603050405020304" pitchFamily="18" charset="0"/>
              </a:rPr>
              <a:t>Sites with </a:t>
            </a:r>
            <a:br>
              <a:rPr lang="en-US" altLang="ko-KR" sz="1100" b="1" dirty="0">
                <a:solidFill>
                  <a:prstClr val="black"/>
                </a:solidFill>
                <a:ea typeface="맑은 고딕" panose="020B0503020000020004" pitchFamily="34" charset="-127"/>
                <a:cs typeface="Times New Roman" panose="02020603050405020304" pitchFamily="18" charset="0"/>
              </a:rPr>
            </a:br>
            <a:r>
              <a:rPr lang="en-US" altLang="ko-KR" sz="1600" b="1" dirty="0">
                <a:solidFill>
                  <a:prstClr val="black"/>
                </a:solidFill>
                <a:ea typeface="맑은 고딕" panose="020B0503020000020004" pitchFamily="34" charset="-127"/>
                <a:cs typeface="Times New Roman" panose="02020603050405020304" pitchFamily="18" charset="0"/>
              </a:rPr>
              <a:t>SmartX Box</a:t>
            </a:r>
          </a:p>
        </p:txBody>
      </p:sp>
      <p:sp>
        <p:nvSpPr>
          <p:cNvPr id="229" name="Rectangle 228"/>
          <p:cNvSpPr/>
          <p:nvPr/>
        </p:nvSpPr>
        <p:spPr>
          <a:xfrm>
            <a:off x="6623174" y="2184706"/>
            <a:ext cx="1635252" cy="723275"/>
          </a:xfrm>
          <a:prstGeom prst="rect">
            <a:avLst/>
          </a:prstGeom>
        </p:spPr>
        <p:txBody>
          <a:bodyPr wrap="square">
            <a:spAutoFit/>
          </a:bodyPr>
          <a:lstStyle/>
          <a:p>
            <a:pPr defTabSz="685748" fontAlgn="auto" latinLnBrk="1">
              <a:spcBef>
                <a:spcPts val="0"/>
              </a:spcBef>
              <a:spcAft>
                <a:spcPts val="0"/>
              </a:spcAft>
              <a:defRPr/>
            </a:pPr>
            <a:r>
              <a:rPr lang="en-US" altLang="ko-KR" sz="900" b="1" dirty="0">
                <a:solidFill>
                  <a:prstClr val="black"/>
                </a:solidFill>
                <a:ea typeface="맑은 고딕" panose="020B0503020000020004" pitchFamily="34" charset="-127"/>
                <a:cs typeface="Times New Roman" panose="02020603050405020304" pitchFamily="18" charset="0"/>
              </a:rPr>
              <a:t>Sites with</a:t>
            </a:r>
            <a:r>
              <a:rPr lang="en-US" altLang="ko-KR" sz="1051" b="1" dirty="0">
                <a:solidFill>
                  <a:prstClr val="black"/>
                </a:solidFill>
                <a:ea typeface="맑은 고딕" panose="020B0503020000020004" pitchFamily="34" charset="-127"/>
                <a:cs typeface="Times New Roman" panose="02020603050405020304" pitchFamily="18" charset="0"/>
              </a:rPr>
              <a:t> </a:t>
            </a:r>
            <a:r>
              <a:rPr lang="en-US" altLang="ko-KR" sz="1600" b="1" dirty="0">
                <a:solidFill>
                  <a:prstClr val="black"/>
                </a:solidFill>
                <a:ea typeface="맑은 고딕" panose="020B0503020000020004" pitchFamily="34" charset="-127"/>
                <a:cs typeface="Times New Roman" panose="02020603050405020304" pitchFamily="18" charset="0"/>
              </a:rPr>
              <a:t>SmartX Mini-Box</a:t>
            </a:r>
            <a:r>
              <a:rPr lang="en-US" altLang="ko-KR" sz="1351" b="1" dirty="0">
                <a:solidFill>
                  <a:prstClr val="black"/>
                </a:solidFill>
                <a:ea typeface="맑은 고딕" panose="020B0503020000020004" pitchFamily="34" charset="-127"/>
                <a:cs typeface="Times New Roman" panose="02020603050405020304" pitchFamily="18" charset="0"/>
              </a:rPr>
              <a:t> </a:t>
            </a:r>
            <a:r>
              <a:rPr lang="en-US" altLang="ko-KR" sz="900" b="1" dirty="0">
                <a:solidFill>
                  <a:prstClr val="black"/>
                </a:solidFill>
                <a:ea typeface="맑은 고딕" panose="020B0503020000020004" pitchFamily="34" charset="-127"/>
                <a:cs typeface="Times New Roman" panose="02020603050405020304" pitchFamily="18" charset="0"/>
              </a:rPr>
              <a:t>&amp;</a:t>
            </a:r>
            <a:r>
              <a:rPr lang="en-US" altLang="ko-KR" sz="1351" b="1" dirty="0">
                <a:solidFill>
                  <a:prstClr val="black"/>
                </a:solidFill>
                <a:ea typeface="맑은 고딕" panose="020B0503020000020004" pitchFamily="34" charset="-127"/>
                <a:cs typeface="Times New Roman" panose="02020603050405020304" pitchFamily="18" charset="0"/>
              </a:rPr>
              <a:t> </a:t>
            </a:r>
            <a:r>
              <a:rPr lang="en-US" altLang="ko-KR" sz="1600" b="1" dirty="0">
                <a:solidFill>
                  <a:prstClr val="black"/>
                </a:solidFill>
                <a:ea typeface="맑은 고딕" panose="020B0503020000020004" pitchFamily="34" charset="-127"/>
                <a:cs typeface="Times New Roman" panose="02020603050405020304" pitchFamily="18" charset="0"/>
              </a:rPr>
              <a:t>IoT</a:t>
            </a:r>
            <a:r>
              <a:rPr lang="en-US" altLang="ko-KR" sz="1351" b="1" dirty="0">
                <a:solidFill>
                  <a:prstClr val="black"/>
                </a:solidFill>
                <a:ea typeface="맑은 고딕" panose="020B0503020000020004" pitchFamily="34" charset="-127"/>
                <a:cs typeface="Times New Roman" panose="02020603050405020304" pitchFamily="18" charset="0"/>
              </a:rPr>
              <a:t> </a:t>
            </a:r>
            <a:r>
              <a:rPr lang="en-US" altLang="ko-KR" sz="900" b="1" dirty="0">
                <a:solidFill>
                  <a:prstClr val="black"/>
                </a:solidFill>
                <a:ea typeface="맑은 고딕" panose="020B0503020000020004" pitchFamily="34" charset="-127"/>
                <a:cs typeface="Times New Roman" panose="02020603050405020304" pitchFamily="18" charset="0"/>
              </a:rPr>
              <a:t>devices</a:t>
            </a:r>
          </a:p>
        </p:txBody>
      </p:sp>
      <p:sp>
        <p:nvSpPr>
          <p:cNvPr id="51" name="Rectangle 50"/>
          <p:cNvSpPr/>
          <p:nvPr/>
        </p:nvSpPr>
        <p:spPr>
          <a:xfrm>
            <a:off x="4098883" y="4869162"/>
            <a:ext cx="992259" cy="338554"/>
          </a:xfrm>
          <a:prstGeom prst="rect">
            <a:avLst/>
          </a:prstGeom>
        </p:spPr>
        <p:txBody>
          <a:bodyPr wrap="none">
            <a:spAutoFit/>
          </a:bodyPr>
          <a:lstStyle/>
          <a:p>
            <a:pPr defTabSz="685748" fontAlgn="auto" latinLnBrk="1">
              <a:spcBef>
                <a:spcPts val="0"/>
              </a:spcBef>
              <a:spcAft>
                <a:spcPts val="0"/>
              </a:spcAft>
              <a:defRPr/>
            </a:pPr>
            <a:r>
              <a:rPr lang="en-US" altLang="ko-KR" sz="1600" b="1" dirty="0">
                <a:solidFill>
                  <a:prstClr val="black">
                    <a:lumMod val="85000"/>
                    <a:lumOff val="15000"/>
                  </a:prstClr>
                </a:solidFill>
                <a:ea typeface="맑은 고딕" panose="020B0503020000020004" pitchFamily="34" charset="-127"/>
                <a:cs typeface="Times New Roman" panose="02020603050405020304" pitchFamily="18" charset="0"/>
              </a:rPr>
              <a:t>SD-WAN</a:t>
            </a:r>
          </a:p>
        </p:txBody>
      </p:sp>
      <p:sp>
        <p:nvSpPr>
          <p:cNvPr id="52" name="Rectangle 51"/>
          <p:cNvSpPr/>
          <p:nvPr/>
        </p:nvSpPr>
        <p:spPr>
          <a:xfrm>
            <a:off x="3987185" y="5229202"/>
            <a:ext cx="1215397" cy="338554"/>
          </a:xfrm>
          <a:prstGeom prst="rect">
            <a:avLst/>
          </a:prstGeom>
        </p:spPr>
        <p:txBody>
          <a:bodyPr wrap="none">
            <a:spAutoFit/>
          </a:bodyPr>
          <a:lstStyle/>
          <a:p>
            <a:pPr defTabSz="685748" fontAlgn="auto" latinLnBrk="1">
              <a:spcBef>
                <a:spcPts val="0"/>
              </a:spcBef>
              <a:spcAft>
                <a:spcPts val="0"/>
              </a:spcAft>
              <a:defRPr/>
            </a:pPr>
            <a:r>
              <a:rPr lang="en-US" altLang="ko-KR" sz="1600" b="1" dirty="0">
                <a:solidFill>
                  <a:prstClr val="black">
                    <a:lumMod val="85000"/>
                    <a:lumOff val="15000"/>
                  </a:prstClr>
                </a:solidFill>
                <a:ea typeface="맑은 고딕" panose="020B0503020000020004" pitchFamily="34" charset="-127"/>
                <a:cs typeface="Times New Roman" panose="02020603050405020304" pitchFamily="18" charset="0"/>
              </a:rPr>
              <a:t>Edge Cloud</a:t>
            </a:r>
          </a:p>
        </p:txBody>
      </p:sp>
      <p:sp>
        <p:nvSpPr>
          <p:cNvPr id="53" name="Rectangle 52"/>
          <p:cNvSpPr/>
          <p:nvPr/>
        </p:nvSpPr>
        <p:spPr>
          <a:xfrm>
            <a:off x="3747109" y="5589242"/>
            <a:ext cx="1696298" cy="338554"/>
          </a:xfrm>
          <a:prstGeom prst="rect">
            <a:avLst/>
          </a:prstGeom>
        </p:spPr>
        <p:txBody>
          <a:bodyPr wrap="none">
            <a:spAutoFit/>
          </a:bodyPr>
          <a:lstStyle/>
          <a:p>
            <a:pPr defTabSz="685748" fontAlgn="auto" latinLnBrk="1">
              <a:spcBef>
                <a:spcPts val="0"/>
              </a:spcBef>
              <a:spcAft>
                <a:spcPts val="0"/>
              </a:spcAft>
              <a:defRPr/>
            </a:pPr>
            <a:r>
              <a:rPr lang="en-US" altLang="ko-KR" sz="1600" b="1" dirty="0">
                <a:solidFill>
                  <a:prstClr val="black">
                    <a:lumMod val="85000"/>
                    <a:lumOff val="15000"/>
                  </a:prstClr>
                </a:solidFill>
                <a:ea typeface="맑은 고딕" panose="020B0503020000020004" pitchFamily="34" charset="-127"/>
                <a:cs typeface="Times New Roman" panose="02020603050405020304" pitchFamily="18" charset="0"/>
              </a:rPr>
              <a:t>End (IoT/Access)</a:t>
            </a:r>
          </a:p>
        </p:txBody>
      </p:sp>
      <p:pic>
        <p:nvPicPr>
          <p:cNvPr id="70" name="Picture 101" descr="serve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732077" y="2527312"/>
            <a:ext cx="451051" cy="12055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nvGrpSpPr>
          <p:cNvPr id="97" name="Group 96"/>
          <p:cNvGrpSpPr/>
          <p:nvPr/>
        </p:nvGrpSpPr>
        <p:grpSpPr>
          <a:xfrm>
            <a:off x="3788556" y="3432266"/>
            <a:ext cx="1627351" cy="912154"/>
            <a:chOff x="4251867" y="4486035"/>
            <a:chExt cx="948909" cy="567305"/>
          </a:xfrm>
        </p:grpSpPr>
        <p:sp>
          <p:nvSpPr>
            <p:cNvPr id="98" name="Cloud 166"/>
            <p:cNvSpPr>
              <a:spLocks/>
            </p:cNvSpPr>
            <p:nvPr/>
          </p:nvSpPr>
          <p:spPr bwMode="auto">
            <a:xfrm rot="21290550" flipH="1">
              <a:off x="4251867" y="4486035"/>
              <a:ext cx="948909" cy="567305"/>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bg1">
                  <a:lumMod val="50000"/>
                </a:schemeClr>
              </a:solidFill>
              <a:round/>
              <a:headEnd/>
              <a:tailEnd/>
            </a:ln>
            <a:effectLst>
              <a:outerShdw blurRad="63500" dist="20000" dir="5400000" rotWithShape="0">
                <a:srgbClr val="000000">
                  <a:alpha val="37999"/>
                </a:srgbClr>
              </a:outerShdw>
            </a:effectLst>
          </p:spPr>
          <p:txBody>
            <a:bodyPr anchor="ctr"/>
            <a:lstStyle/>
            <a:p>
              <a:pPr defTabSz="685748" fontAlgn="auto" latinLnBrk="1">
                <a:spcBef>
                  <a:spcPts val="0"/>
                </a:spcBef>
                <a:spcAft>
                  <a:spcPts val="0"/>
                </a:spcAft>
                <a:defRPr/>
              </a:pPr>
              <a:endParaRPr lang="ko-KR" altLang="en-US" sz="712">
                <a:solidFill>
                  <a:prstClr val="black"/>
                </a:solidFill>
                <a:latin typeface="Calibri"/>
                <a:ea typeface="맑은 고딕" panose="020B0503020000020004" pitchFamily="34" charset="-127"/>
              </a:endParaRPr>
            </a:p>
          </p:txBody>
        </p:sp>
        <p:sp>
          <p:nvSpPr>
            <p:cNvPr id="99" name="TextBox 98"/>
            <p:cNvSpPr txBox="1"/>
            <p:nvPr/>
          </p:nvSpPr>
          <p:spPr bwMode="auto">
            <a:xfrm flipH="1">
              <a:off x="4468132" y="4674927"/>
              <a:ext cx="516376" cy="172277"/>
            </a:xfrm>
            <a:prstGeom prst="rect">
              <a:avLst/>
            </a:prstGeom>
            <a:noFill/>
            <a:ln>
              <a:noFill/>
            </a:ln>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defTabSz="685748" eaLnBrk="1" fontAlgn="auto" latinLnBrk="1" hangingPunct="1">
                <a:spcBef>
                  <a:spcPts val="0"/>
                </a:spcBef>
                <a:spcAft>
                  <a:spcPts val="0"/>
                </a:spcAft>
                <a:defRPr/>
              </a:pPr>
              <a:r>
                <a:rPr kumimoji="0" lang="en-US" altLang="ko-KR" sz="1800" b="1" dirty="0">
                  <a:solidFill>
                    <a:prstClr val="black">
                      <a:lumMod val="85000"/>
                      <a:lumOff val="15000"/>
                    </a:prstClr>
                  </a:solidFill>
                  <a:latin typeface="Malgun Gothic" panose="020B0503020000020004" pitchFamily="34" charset="-127"/>
                  <a:ea typeface="Malgun Gothic" panose="020B0503020000020004" pitchFamily="34" charset="-127"/>
                  <a:cs typeface="Arial" pitchFamily="34" charset="0"/>
                </a:rPr>
                <a:t>TEIN</a:t>
              </a:r>
            </a:p>
          </p:txBody>
        </p:sp>
      </p:grpSp>
      <p:grpSp>
        <p:nvGrpSpPr>
          <p:cNvPr id="91" name="Group 90"/>
          <p:cNvGrpSpPr/>
          <p:nvPr/>
        </p:nvGrpSpPr>
        <p:grpSpPr>
          <a:xfrm rot="7612643">
            <a:off x="3256719" y="3180436"/>
            <a:ext cx="710989" cy="509975"/>
            <a:chOff x="4432350" y="4601768"/>
            <a:chExt cx="526432" cy="269608"/>
          </a:xfrm>
        </p:grpSpPr>
        <p:sp>
          <p:nvSpPr>
            <p:cNvPr id="92" name="Cloud 166"/>
            <p:cNvSpPr>
              <a:spLocks/>
            </p:cNvSpPr>
            <p:nvPr/>
          </p:nvSpPr>
          <p:spPr bwMode="auto">
            <a:xfrm rot="21290550" flipH="1">
              <a:off x="4432350" y="4601768"/>
              <a:ext cx="526432" cy="269608"/>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685748" fontAlgn="auto" latinLnBrk="1">
                <a:spcBef>
                  <a:spcPts val="0"/>
                </a:spcBef>
                <a:spcAft>
                  <a:spcPts val="0"/>
                </a:spcAft>
                <a:defRPr/>
              </a:pPr>
              <a:endParaRPr lang="ko-KR" altLang="en-US" sz="712">
                <a:solidFill>
                  <a:prstClr val="black"/>
                </a:solidFill>
                <a:latin typeface="Calibri"/>
                <a:ea typeface="맑은 고딕" panose="020B0503020000020004" pitchFamily="34" charset="-127"/>
              </a:endParaRPr>
            </a:p>
          </p:txBody>
        </p:sp>
        <p:sp>
          <p:nvSpPr>
            <p:cNvPr id="93" name="TextBox 92"/>
            <p:cNvSpPr txBox="1"/>
            <p:nvPr/>
          </p:nvSpPr>
          <p:spPr bwMode="auto">
            <a:xfrm rot="11012947" flipH="1">
              <a:off x="4491235" y="4688091"/>
              <a:ext cx="403259" cy="89492"/>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defTabSz="685748" eaLnBrk="1" fontAlgn="auto" latinLnBrk="1" hangingPunct="1">
                <a:spcBef>
                  <a:spcPts val="0"/>
                </a:spcBef>
                <a:spcAft>
                  <a:spcPts val="0"/>
                </a:spcAft>
                <a:defRPr/>
              </a:pPr>
              <a:r>
                <a:rPr kumimoji="0" lang="en-US" altLang="ko-KR" sz="1100"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sp>
        <p:nvSpPr>
          <p:cNvPr id="101" name="Cloud 166"/>
          <p:cNvSpPr>
            <a:spLocks/>
          </p:cNvSpPr>
          <p:nvPr/>
        </p:nvSpPr>
        <p:spPr bwMode="auto">
          <a:xfrm rot="18676121" flipH="1">
            <a:off x="3026253" y="3072873"/>
            <a:ext cx="589181" cy="334584"/>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685748" fontAlgn="auto" latinLnBrk="1">
              <a:spcBef>
                <a:spcPts val="0"/>
              </a:spcBef>
              <a:spcAft>
                <a:spcPts val="0"/>
              </a:spcAft>
              <a:defRPr/>
            </a:pPr>
            <a:endParaRPr lang="ko-KR" altLang="en-US" sz="712">
              <a:solidFill>
                <a:prstClr val="black"/>
              </a:solidFill>
              <a:latin typeface="Calibri"/>
              <a:ea typeface="맑은 고딕" panose="020B0503020000020004" pitchFamily="34" charset="-127"/>
            </a:endParaRPr>
          </a:p>
        </p:txBody>
      </p:sp>
      <p:sp>
        <p:nvSpPr>
          <p:cNvPr id="102" name="TextBox 101"/>
          <p:cNvSpPr txBox="1"/>
          <p:nvPr/>
        </p:nvSpPr>
        <p:spPr bwMode="auto">
          <a:xfrm rot="18852074" flipH="1">
            <a:off x="3054282" y="3127307"/>
            <a:ext cx="505887" cy="138499"/>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defTabSz="685748" eaLnBrk="1" fontAlgn="auto" latinLnBrk="1" hangingPunct="1">
              <a:spcBef>
                <a:spcPts val="0"/>
              </a:spcBef>
              <a:spcAft>
                <a:spcPts val="0"/>
              </a:spcAft>
              <a:defRPr/>
            </a:pPr>
            <a:r>
              <a:rPr kumimoji="0" lang="en-US" altLang="ko-KR" sz="900" b="1" dirty="0">
                <a:solidFill>
                  <a:prstClr val="black"/>
                </a:solidFill>
                <a:latin typeface="Malgun Gothic" panose="020B0503020000020004" pitchFamily="34" charset="-127"/>
                <a:ea typeface="Malgun Gothic" panose="020B0503020000020004" pitchFamily="34" charset="-127"/>
                <a:cs typeface="Arial" pitchFamily="34" charset="0"/>
              </a:rPr>
              <a:t>Uni. Net.</a:t>
            </a:r>
          </a:p>
        </p:txBody>
      </p:sp>
      <p:grpSp>
        <p:nvGrpSpPr>
          <p:cNvPr id="12" name="Group 11"/>
          <p:cNvGrpSpPr/>
          <p:nvPr/>
        </p:nvGrpSpPr>
        <p:grpSpPr>
          <a:xfrm rot="2429955">
            <a:off x="3245626" y="4123246"/>
            <a:ext cx="543011" cy="459912"/>
            <a:chOff x="4431134" y="4546686"/>
            <a:chExt cx="543011" cy="339178"/>
          </a:xfrm>
        </p:grpSpPr>
        <p:sp>
          <p:nvSpPr>
            <p:cNvPr id="83" name="Cloud 166"/>
            <p:cNvSpPr>
              <a:spLocks/>
            </p:cNvSpPr>
            <p:nvPr/>
          </p:nvSpPr>
          <p:spPr bwMode="auto">
            <a:xfrm rot="21290550" flipH="1">
              <a:off x="4431134" y="4546686"/>
              <a:ext cx="543011" cy="339178"/>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685748" fontAlgn="auto" latinLnBrk="1">
                <a:spcBef>
                  <a:spcPts val="0"/>
                </a:spcBef>
                <a:spcAft>
                  <a:spcPts val="0"/>
                </a:spcAft>
                <a:defRPr/>
              </a:pPr>
              <a:endParaRPr lang="ko-KR" altLang="en-US" sz="712">
                <a:solidFill>
                  <a:srgbClr val="4472C4">
                    <a:lumMod val="75000"/>
                  </a:srgbClr>
                </a:solidFill>
                <a:latin typeface="Calibri"/>
                <a:ea typeface="맑은 고딕" panose="020B0503020000020004" pitchFamily="34" charset="-127"/>
              </a:endParaRPr>
            </a:p>
          </p:txBody>
        </p:sp>
        <p:sp>
          <p:nvSpPr>
            <p:cNvPr id="84" name="TextBox 83"/>
            <p:cNvSpPr txBox="1"/>
            <p:nvPr/>
          </p:nvSpPr>
          <p:spPr bwMode="auto">
            <a:xfrm flipH="1">
              <a:off x="4514341" y="4638189"/>
              <a:ext cx="403258" cy="124839"/>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defTabSz="685748" eaLnBrk="1" fontAlgn="auto" latinLnBrk="1" hangingPunct="1">
                <a:spcBef>
                  <a:spcPts val="0"/>
                </a:spcBef>
                <a:spcAft>
                  <a:spcPts val="0"/>
                </a:spcAft>
                <a:defRPr/>
              </a:pPr>
              <a:r>
                <a:rPr kumimoji="0" lang="en-US" altLang="ko-KR" sz="1100"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grpSp>
        <p:nvGrpSpPr>
          <p:cNvPr id="85" name="Group 84"/>
          <p:cNvGrpSpPr/>
          <p:nvPr/>
        </p:nvGrpSpPr>
        <p:grpSpPr>
          <a:xfrm>
            <a:off x="4188825" y="2893446"/>
            <a:ext cx="846745" cy="453087"/>
            <a:chOff x="4440173" y="4640194"/>
            <a:chExt cx="556703" cy="351851"/>
          </a:xfrm>
        </p:grpSpPr>
        <p:sp>
          <p:nvSpPr>
            <p:cNvPr id="86" name="Cloud 166"/>
            <p:cNvSpPr>
              <a:spLocks/>
            </p:cNvSpPr>
            <p:nvPr/>
          </p:nvSpPr>
          <p:spPr bwMode="auto">
            <a:xfrm rot="21290550" flipH="1">
              <a:off x="4440173" y="4640194"/>
              <a:ext cx="556703" cy="351851"/>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685748" fontAlgn="auto" latinLnBrk="1">
                <a:spcBef>
                  <a:spcPts val="0"/>
                </a:spcBef>
                <a:spcAft>
                  <a:spcPts val="0"/>
                </a:spcAft>
                <a:defRPr/>
              </a:pPr>
              <a:endParaRPr lang="ko-KR" altLang="en-US" sz="600" dirty="0">
                <a:solidFill>
                  <a:srgbClr val="4472C4">
                    <a:lumMod val="75000"/>
                  </a:srgbClr>
                </a:solidFill>
                <a:latin typeface="Calibri"/>
                <a:ea typeface="맑은 고딕" panose="020B0503020000020004" pitchFamily="34" charset="-127"/>
              </a:endParaRPr>
            </a:p>
          </p:txBody>
        </p:sp>
        <p:sp>
          <p:nvSpPr>
            <p:cNvPr id="87" name="TextBox 86"/>
            <p:cNvSpPr txBox="1"/>
            <p:nvPr/>
          </p:nvSpPr>
          <p:spPr bwMode="auto">
            <a:xfrm flipH="1">
              <a:off x="4533269" y="4721246"/>
              <a:ext cx="403258" cy="131454"/>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defTabSz="685748" eaLnBrk="1" fontAlgn="auto" latinLnBrk="1" hangingPunct="1">
                <a:spcBef>
                  <a:spcPts val="0"/>
                </a:spcBef>
                <a:spcAft>
                  <a:spcPts val="0"/>
                </a:spcAft>
                <a:defRPr/>
              </a:pPr>
              <a:r>
                <a:rPr kumimoji="0" lang="en-US" altLang="ko-KR" sz="1100"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grpSp>
        <p:nvGrpSpPr>
          <p:cNvPr id="88" name="Group 87"/>
          <p:cNvGrpSpPr/>
          <p:nvPr/>
        </p:nvGrpSpPr>
        <p:grpSpPr>
          <a:xfrm rot="18995161">
            <a:off x="5328570" y="4070466"/>
            <a:ext cx="542920" cy="476245"/>
            <a:chOff x="4436798" y="4590361"/>
            <a:chExt cx="542920" cy="377286"/>
          </a:xfrm>
        </p:grpSpPr>
        <p:sp>
          <p:nvSpPr>
            <p:cNvPr id="89" name="Cloud 166"/>
            <p:cNvSpPr>
              <a:spLocks/>
            </p:cNvSpPr>
            <p:nvPr/>
          </p:nvSpPr>
          <p:spPr bwMode="auto">
            <a:xfrm rot="21290550" flipH="1">
              <a:off x="4436798" y="4590361"/>
              <a:ext cx="542920" cy="377286"/>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685748" fontAlgn="auto" latinLnBrk="1">
                <a:spcBef>
                  <a:spcPts val="0"/>
                </a:spcBef>
                <a:spcAft>
                  <a:spcPts val="0"/>
                </a:spcAft>
                <a:defRPr/>
              </a:pPr>
              <a:endParaRPr lang="ko-KR" altLang="en-US" sz="712">
                <a:solidFill>
                  <a:srgbClr val="4472C4">
                    <a:lumMod val="75000"/>
                  </a:srgbClr>
                </a:solidFill>
                <a:latin typeface="Calibri"/>
                <a:ea typeface="맑은 고딕" panose="020B0503020000020004" pitchFamily="34" charset="-127"/>
              </a:endParaRPr>
            </a:p>
          </p:txBody>
        </p:sp>
        <p:sp>
          <p:nvSpPr>
            <p:cNvPr id="90" name="TextBox 89"/>
            <p:cNvSpPr txBox="1"/>
            <p:nvPr/>
          </p:nvSpPr>
          <p:spPr bwMode="auto">
            <a:xfrm flipH="1">
              <a:off x="4516312" y="4692096"/>
              <a:ext cx="403259" cy="134103"/>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defTabSz="685748" eaLnBrk="1" fontAlgn="auto" latinLnBrk="1" hangingPunct="1">
                <a:spcBef>
                  <a:spcPts val="0"/>
                </a:spcBef>
                <a:spcAft>
                  <a:spcPts val="0"/>
                </a:spcAft>
                <a:defRPr/>
              </a:pPr>
              <a:r>
                <a:rPr kumimoji="0" lang="en-US" altLang="ko-KR" sz="1100"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grpSp>
        <p:nvGrpSpPr>
          <p:cNvPr id="94" name="Group 93"/>
          <p:cNvGrpSpPr/>
          <p:nvPr/>
        </p:nvGrpSpPr>
        <p:grpSpPr>
          <a:xfrm rot="2652852">
            <a:off x="5215649" y="3257269"/>
            <a:ext cx="638555" cy="437173"/>
            <a:chOff x="4436918" y="4608293"/>
            <a:chExt cx="463226" cy="347812"/>
          </a:xfrm>
        </p:grpSpPr>
        <p:sp>
          <p:nvSpPr>
            <p:cNvPr id="95" name="Cloud 166"/>
            <p:cNvSpPr>
              <a:spLocks/>
            </p:cNvSpPr>
            <p:nvPr/>
          </p:nvSpPr>
          <p:spPr bwMode="auto">
            <a:xfrm rot="21290550" flipH="1">
              <a:off x="4436918" y="4608293"/>
              <a:ext cx="460608" cy="347812"/>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685748" fontAlgn="auto" latinLnBrk="1">
                <a:spcBef>
                  <a:spcPts val="0"/>
                </a:spcBef>
                <a:spcAft>
                  <a:spcPts val="0"/>
                </a:spcAft>
                <a:defRPr/>
              </a:pPr>
              <a:endParaRPr lang="ko-KR" altLang="en-US" sz="712">
                <a:solidFill>
                  <a:srgbClr val="4472C4">
                    <a:lumMod val="75000"/>
                  </a:srgbClr>
                </a:solidFill>
                <a:latin typeface="Calibri"/>
                <a:ea typeface="맑은 고딕" panose="020B0503020000020004" pitchFamily="34" charset="-127"/>
              </a:endParaRPr>
            </a:p>
          </p:txBody>
        </p:sp>
        <p:sp>
          <p:nvSpPr>
            <p:cNvPr id="96" name="TextBox 95"/>
            <p:cNvSpPr txBox="1"/>
            <p:nvPr/>
          </p:nvSpPr>
          <p:spPr bwMode="auto">
            <a:xfrm flipH="1">
              <a:off x="4496885" y="4704534"/>
              <a:ext cx="403259" cy="134676"/>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defTabSz="685748" eaLnBrk="1" fontAlgn="auto" latinLnBrk="1" hangingPunct="1">
                <a:spcBef>
                  <a:spcPts val="0"/>
                </a:spcBef>
                <a:spcAft>
                  <a:spcPts val="0"/>
                </a:spcAft>
                <a:defRPr/>
              </a:pPr>
              <a:r>
                <a:rPr kumimoji="0" lang="en-US" altLang="ko-KR" sz="1100"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grpSp>
        <p:nvGrpSpPr>
          <p:cNvPr id="104" name="Group 103"/>
          <p:cNvGrpSpPr/>
          <p:nvPr/>
        </p:nvGrpSpPr>
        <p:grpSpPr>
          <a:xfrm rot="5927327">
            <a:off x="5558854" y="2858121"/>
            <a:ext cx="345025" cy="662265"/>
            <a:chOff x="3279901" y="3094964"/>
            <a:chExt cx="345025" cy="662265"/>
          </a:xfrm>
        </p:grpSpPr>
        <p:sp>
          <p:nvSpPr>
            <p:cNvPr id="105" name="Cloud 166"/>
            <p:cNvSpPr>
              <a:spLocks/>
            </p:cNvSpPr>
            <p:nvPr/>
          </p:nvSpPr>
          <p:spPr bwMode="auto">
            <a:xfrm rot="17702658" flipH="1">
              <a:off x="3121281" y="3253584"/>
              <a:ext cx="662265" cy="345025"/>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685748" fontAlgn="auto" latinLnBrk="1">
                <a:spcBef>
                  <a:spcPts val="0"/>
                </a:spcBef>
                <a:spcAft>
                  <a:spcPts val="0"/>
                </a:spcAft>
                <a:defRPr/>
              </a:pPr>
              <a:endParaRPr lang="ko-KR" altLang="en-US" sz="712">
                <a:solidFill>
                  <a:prstClr val="black"/>
                </a:solidFill>
                <a:latin typeface="Calibri"/>
                <a:ea typeface="맑은 고딕" panose="020B0503020000020004" pitchFamily="34" charset="-127"/>
              </a:endParaRPr>
            </a:p>
          </p:txBody>
        </p:sp>
        <p:sp>
          <p:nvSpPr>
            <p:cNvPr id="106" name="TextBox 105"/>
            <p:cNvSpPr txBox="1"/>
            <p:nvPr/>
          </p:nvSpPr>
          <p:spPr bwMode="auto">
            <a:xfrm rot="18307661" flipH="1">
              <a:off x="3219053" y="3376750"/>
              <a:ext cx="493937" cy="138499"/>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defTabSz="685748" eaLnBrk="1" fontAlgn="auto" latinLnBrk="1" hangingPunct="1">
                <a:spcBef>
                  <a:spcPts val="0"/>
                </a:spcBef>
                <a:spcAft>
                  <a:spcPts val="0"/>
                </a:spcAft>
                <a:defRPr/>
              </a:pPr>
              <a:r>
                <a:rPr kumimoji="0" lang="en-US" altLang="ko-KR" sz="900" b="1" dirty="0">
                  <a:solidFill>
                    <a:prstClr val="black"/>
                  </a:solidFill>
                  <a:latin typeface="Malgun Gothic" panose="020B0503020000020004" pitchFamily="34" charset="-127"/>
                  <a:ea typeface="Malgun Gothic" panose="020B0503020000020004" pitchFamily="34" charset="-127"/>
                  <a:cs typeface="Arial" pitchFamily="34" charset="0"/>
                </a:rPr>
                <a:t>Uni. Net.</a:t>
              </a:r>
            </a:p>
          </p:txBody>
        </p:sp>
      </p:grpSp>
      <p:sp>
        <p:nvSpPr>
          <p:cNvPr id="112" name="Flowchart: Extract 111"/>
          <p:cNvSpPr/>
          <p:nvPr/>
        </p:nvSpPr>
        <p:spPr>
          <a:xfrm rot="6424558">
            <a:off x="3254589" y="1355698"/>
            <a:ext cx="796137" cy="1270425"/>
          </a:xfrm>
          <a:prstGeom prst="flowChartExtra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351">
              <a:solidFill>
                <a:prstClr val="white"/>
              </a:solidFill>
              <a:latin typeface="Calibri"/>
            </a:endParaRPr>
          </a:p>
        </p:txBody>
      </p:sp>
      <p:sp>
        <p:nvSpPr>
          <p:cNvPr id="114" name="Oval 113"/>
          <p:cNvSpPr/>
          <p:nvPr/>
        </p:nvSpPr>
        <p:spPr>
          <a:xfrm rot="9402683">
            <a:off x="2589797" y="4112539"/>
            <a:ext cx="1308074" cy="772608"/>
          </a:xfrm>
          <a:prstGeom prst="ellipse">
            <a:avLst/>
          </a:prstGeom>
          <a:noFill/>
          <a:ln w="285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white"/>
              </a:solidFill>
              <a:latin typeface="Calibri"/>
            </a:endParaRPr>
          </a:p>
        </p:txBody>
      </p:sp>
      <p:sp>
        <p:nvSpPr>
          <p:cNvPr id="122" name="Oval 121"/>
          <p:cNvSpPr/>
          <p:nvPr/>
        </p:nvSpPr>
        <p:spPr>
          <a:xfrm rot="7905053">
            <a:off x="5372889" y="2457042"/>
            <a:ext cx="1394564" cy="619131"/>
          </a:xfrm>
          <a:prstGeom prst="ellipse">
            <a:avLst/>
          </a:prstGeom>
          <a:noFill/>
          <a:ln w="12700">
            <a:solidFill>
              <a:srgbClr val="70AD4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white"/>
              </a:solidFill>
              <a:latin typeface="Calibri"/>
            </a:endParaRPr>
          </a:p>
        </p:txBody>
      </p:sp>
      <p:pic>
        <p:nvPicPr>
          <p:cNvPr id="107" name="Picture 2" descr="Image result for firewall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07749">
            <a:off x="5659283" y="2976155"/>
            <a:ext cx="494195" cy="235067"/>
          </a:xfrm>
          <a:prstGeom prst="rect">
            <a:avLst/>
          </a:prstGeom>
          <a:noFill/>
          <a:extLst>
            <a:ext uri="{909E8E84-426E-40DD-AFC4-6F175D3DCCD1}">
              <a14:hiddenFill xmlns:a14="http://schemas.microsoft.com/office/drawing/2010/main">
                <a:solidFill>
                  <a:srgbClr val="FFFFFF"/>
                </a:solidFill>
              </a14:hiddenFill>
            </a:ext>
          </a:extLst>
        </p:spPr>
      </p:pic>
      <p:sp>
        <p:nvSpPr>
          <p:cNvPr id="123" name="Oval 122"/>
          <p:cNvSpPr/>
          <p:nvPr/>
        </p:nvSpPr>
        <p:spPr>
          <a:xfrm rot="12595652">
            <a:off x="2594130" y="2757237"/>
            <a:ext cx="991262" cy="441468"/>
          </a:xfrm>
          <a:prstGeom prst="ellipse">
            <a:avLst/>
          </a:prstGeom>
          <a:noFill/>
          <a:ln w="127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white"/>
              </a:solidFill>
              <a:latin typeface="Calibri"/>
            </a:endParaRPr>
          </a:p>
        </p:txBody>
      </p:sp>
      <p:pic>
        <p:nvPicPr>
          <p:cNvPr id="103" name="Picture 2" descr="Image result for firewall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7516077">
            <a:off x="3255609" y="3145708"/>
            <a:ext cx="380239" cy="23506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p:cNvGrpSpPr/>
          <p:nvPr/>
        </p:nvGrpSpPr>
        <p:grpSpPr>
          <a:xfrm>
            <a:off x="5991411" y="2376997"/>
            <a:ext cx="422551" cy="358998"/>
            <a:chOff x="6133598" y="2489796"/>
            <a:chExt cx="422551" cy="358998"/>
          </a:xfrm>
        </p:grpSpPr>
        <p:pic>
          <p:nvPicPr>
            <p:cNvPr id="224" name="Picture 223"/>
            <p:cNvPicPr>
              <a:picLocks noChangeAspect="1"/>
            </p:cNvPicPr>
            <p:nvPr/>
          </p:nvPicPr>
          <p:blipFill>
            <a:blip r:embed="rId5"/>
            <a:stretch>
              <a:fillRect/>
            </a:stretch>
          </p:blipFill>
          <p:spPr>
            <a:xfrm>
              <a:off x="6405910" y="2568188"/>
              <a:ext cx="124615" cy="124615"/>
            </a:xfrm>
            <a:prstGeom prst="rect">
              <a:avLst/>
            </a:prstGeom>
          </p:spPr>
        </p:pic>
        <p:pic>
          <p:nvPicPr>
            <p:cNvPr id="57" name="Picture 101" descr="server.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33598" y="2739583"/>
              <a:ext cx="230828" cy="6169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124" name="Picture 123"/>
            <p:cNvPicPr>
              <a:picLocks noChangeAspect="1"/>
            </p:cNvPicPr>
            <p:nvPr/>
          </p:nvPicPr>
          <p:blipFill>
            <a:blip r:embed="rId5"/>
            <a:stretch>
              <a:fillRect/>
            </a:stretch>
          </p:blipFill>
          <p:spPr>
            <a:xfrm>
              <a:off x="6431534" y="2724179"/>
              <a:ext cx="124615" cy="124615"/>
            </a:xfrm>
            <a:prstGeom prst="rect">
              <a:avLst/>
            </a:prstGeom>
          </p:spPr>
        </p:pic>
        <p:pic>
          <p:nvPicPr>
            <p:cNvPr id="125" name="Picture 124"/>
            <p:cNvPicPr>
              <a:picLocks noChangeAspect="1"/>
            </p:cNvPicPr>
            <p:nvPr/>
          </p:nvPicPr>
          <p:blipFill>
            <a:blip r:embed="rId5"/>
            <a:stretch>
              <a:fillRect/>
            </a:stretch>
          </p:blipFill>
          <p:spPr>
            <a:xfrm>
              <a:off x="6242476" y="2489796"/>
              <a:ext cx="124615" cy="124615"/>
            </a:xfrm>
            <a:prstGeom prst="rect">
              <a:avLst/>
            </a:prstGeom>
          </p:spPr>
        </p:pic>
      </p:grpSp>
      <p:pic>
        <p:nvPicPr>
          <p:cNvPr id="139" name="Picture 101" descr="serve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954047" y="2527312"/>
            <a:ext cx="451051" cy="12055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sp>
        <p:nvSpPr>
          <p:cNvPr id="111" name="Oval 110"/>
          <p:cNvSpPr/>
          <p:nvPr/>
        </p:nvSpPr>
        <p:spPr>
          <a:xfrm rot="5400000">
            <a:off x="3903854" y="1694995"/>
            <a:ext cx="1346142" cy="1233727"/>
          </a:xfrm>
          <a:prstGeom prst="ellipse">
            <a:avLst/>
          </a:prstGeom>
          <a:noFill/>
          <a:ln w="28575">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white"/>
              </a:solidFill>
              <a:latin typeface="Calibri"/>
            </a:endParaRPr>
          </a:p>
        </p:txBody>
      </p:sp>
      <p:pic>
        <p:nvPicPr>
          <p:cNvPr id="140" name="Picture 101" descr="server.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0383" y="2520250"/>
            <a:ext cx="230828" cy="6169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sp>
        <p:nvSpPr>
          <p:cNvPr id="59" name="직사각형 56"/>
          <p:cNvSpPr/>
          <p:nvPr/>
        </p:nvSpPr>
        <p:spPr>
          <a:xfrm flipH="1">
            <a:off x="356288" y="1315945"/>
            <a:ext cx="2808121" cy="873958"/>
          </a:xfrm>
          <a:prstGeom prst="roundRect">
            <a:avLst>
              <a:gd name="adj" fmla="val 10455"/>
            </a:avLst>
          </a:prstGeom>
          <a:gradFill>
            <a:gsLst>
              <a:gs pos="44000">
                <a:schemeClr val="accent6">
                  <a:lumMod val="20000"/>
                  <a:lumOff val="80000"/>
                </a:schemeClr>
              </a:gs>
              <a:gs pos="77000">
                <a:schemeClr val="accent6">
                  <a:lumMod val="40000"/>
                  <a:lumOff val="60000"/>
                </a:schemeClr>
              </a:gs>
              <a:gs pos="100000">
                <a:schemeClr val="accent6">
                  <a:lumMod val="60000"/>
                  <a:lumOff val="40000"/>
                </a:schemeClr>
              </a:gs>
            </a:gsLst>
            <a:lin ang="5400000" scaled="1"/>
          </a:gra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endParaRPr lang="ko-KR" altLang="en-US" sz="500" dirty="0">
              <a:solidFill>
                <a:prstClr val="white"/>
              </a:solidFill>
              <a:latin typeface="Calibri"/>
              <a:ea typeface="맑은 고딕" panose="020B0503020000020004" pitchFamily="34" charset="-127"/>
            </a:endParaRPr>
          </a:p>
        </p:txBody>
      </p:sp>
      <p:sp>
        <p:nvSpPr>
          <p:cNvPr id="66" name="Rectangle 65"/>
          <p:cNvSpPr/>
          <p:nvPr/>
        </p:nvSpPr>
        <p:spPr>
          <a:xfrm>
            <a:off x="730824" y="1940564"/>
            <a:ext cx="1619995" cy="246221"/>
          </a:xfrm>
          <a:prstGeom prst="rect">
            <a:avLst/>
          </a:prstGeom>
        </p:spPr>
        <p:txBody>
          <a:bodyPr wrap="none" lIns="0" tIns="0" rIns="0" bIns="0">
            <a:spAutoFit/>
          </a:bodyPr>
          <a:lstStyle/>
          <a:p>
            <a:pPr defTabSz="685748" fontAlgn="auto" latinLnBrk="1">
              <a:spcBef>
                <a:spcPts val="0"/>
              </a:spcBef>
              <a:spcAft>
                <a:spcPts val="0"/>
              </a:spcAft>
              <a:defRPr/>
            </a:pPr>
            <a:r>
              <a:rPr lang="en-US" altLang="ko-KR" sz="1600" b="1" dirty="0">
                <a:solidFill>
                  <a:prstClr val="black"/>
                </a:solidFill>
                <a:ea typeface="맑은 고딕" panose="020B0503020000020004" pitchFamily="34" charset="-127"/>
                <a:cs typeface="Times New Roman" panose="02020603050405020304" pitchFamily="18" charset="0"/>
              </a:rPr>
              <a:t>Playground Tower</a:t>
            </a:r>
          </a:p>
        </p:txBody>
      </p:sp>
      <p:sp>
        <p:nvSpPr>
          <p:cNvPr id="75" name="Rectangle 74"/>
          <p:cNvSpPr/>
          <p:nvPr/>
        </p:nvSpPr>
        <p:spPr>
          <a:xfrm>
            <a:off x="2733036" y="1594228"/>
            <a:ext cx="283732" cy="169277"/>
          </a:xfrm>
          <a:prstGeom prst="rect">
            <a:avLst/>
          </a:prstGeom>
        </p:spPr>
        <p:txBody>
          <a:bodyPr wrap="none" lIns="0" tIns="0" rIns="0" bIns="0">
            <a:spAutoFit/>
          </a:bodyPr>
          <a:lstStyle/>
          <a:p>
            <a:pPr defTabSz="685748" fontAlgn="auto" latinLnBrk="1">
              <a:spcBef>
                <a:spcPts val="0"/>
              </a:spcBef>
              <a:spcAft>
                <a:spcPts val="0"/>
              </a:spcAft>
            </a:pPr>
            <a:r>
              <a:rPr lang="en-US" altLang="ko-KR" sz="1100" dirty="0">
                <a:solidFill>
                  <a:prstClr val="black">
                    <a:lumMod val="75000"/>
                    <a:lumOff val="25000"/>
                  </a:prstClr>
                </a:solidFill>
                <a:ea typeface="맑은 고딕" panose="020B0503020000020004" pitchFamily="34" charset="-127"/>
                <a:cs typeface="Times New Roman" panose="02020603050405020304" pitchFamily="18" charset="0"/>
              </a:rPr>
              <a:t>SDX</a:t>
            </a:r>
            <a:endParaRPr lang="en-US" sz="1100" dirty="0">
              <a:solidFill>
                <a:prstClr val="black">
                  <a:lumMod val="75000"/>
                  <a:lumOff val="25000"/>
                </a:prstClr>
              </a:solidFill>
              <a:ea typeface="+mn-ea"/>
              <a:cs typeface="Times New Roman" panose="02020603050405020304" pitchFamily="18" charset="0"/>
            </a:endParaRPr>
          </a:p>
        </p:txBody>
      </p:sp>
      <p:sp>
        <p:nvSpPr>
          <p:cNvPr id="77" name="Rectangle 76"/>
          <p:cNvSpPr/>
          <p:nvPr/>
        </p:nvSpPr>
        <p:spPr>
          <a:xfrm>
            <a:off x="505235" y="2155406"/>
            <a:ext cx="2104102" cy="369332"/>
          </a:xfrm>
          <a:prstGeom prst="rect">
            <a:avLst/>
          </a:prstGeom>
        </p:spPr>
        <p:txBody>
          <a:bodyPr wrap="none">
            <a:spAutoFit/>
          </a:bodyPr>
          <a:lstStyle/>
          <a:p>
            <a:pPr defTabSz="685748" fontAlgn="auto" latinLnBrk="1">
              <a:spcBef>
                <a:spcPts val="0"/>
              </a:spcBef>
              <a:spcAft>
                <a:spcPts val="0"/>
              </a:spcAft>
              <a:defRPr/>
            </a:pPr>
            <a:r>
              <a:rPr lang="en-US" altLang="ko-KR" b="1" dirty="0">
                <a:solidFill>
                  <a:srgbClr val="0000FF"/>
                </a:solidFill>
                <a:ea typeface="맑은 고딕" panose="020B0503020000020004" pitchFamily="34" charset="-127"/>
                <a:cs typeface="Times New Roman" panose="02020603050405020304" pitchFamily="18" charset="0"/>
              </a:rPr>
              <a:t>Production-focused</a:t>
            </a:r>
          </a:p>
        </p:txBody>
      </p:sp>
      <p:sp>
        <p:nvSpPr>
          <p:cNvPr id="14" name="Rectangle 13"/>
          <p:cNvSpPr/>
          <p:nvPr/>
        </p:nvSpPr>
        <p:spPr>
          <a:xfrm>
            <a:off x="2080233" y="1482899"/>
            <a:ext cx="548227" cy="169277"/>
          </a:xfrm>
          <a:prstGeom prst="rect">
            <a:avLst/>
          </a:prstGeom>
        </p:spPr>
        <p:txBody>
          <a:bodyPr wrap="none" lIns="0" tIns="0" rIns="0" bIns="0">
            <a:spAutoFit/>
          </a:bodyPr>
          <a:lstStyle/>
          <a:p>
            <a:pPr defTabSz="914353" fontAlgn="auto" latinLnBrk="1">
              <a:spcBef>
                <a:spcPts val="0"/>
              </a:spcBef>
              <a:spcAft>
                <a:spcPts val="0"/>
              </a:spcAft>
            </a:pPr>
            <a:r>
              <a:rPr lang="en-US" altLang="ko-KR" sz="1100" dirty="0">
                <a:solidFill>
                  <a:prstClr val="black">
                    <a:lumMod val="75000"/>
                    <a:lumOff val="25000"/>
                  </a:prstClr>
                </a:solidFill>
                <a:ea typeface="맑은 고딕" panose="020B0503020000020004" pitchFamily="34" charset="-127"/>
                <a:cs typeface="Times New Roman" panose="02020603050405020304" pitchFamily="18" charset="0"/>
              </a:rPr>
              <a:t>DataLake</a:t>
            </a:r>
            <a:endParaRPr lang="en-US" sz="1100" dirty="0">
              <a:solidFill>
                <a:prstClr val="black">
                  <a:lumMod val="75000"/>
                  <a:lumOff val="25000"/>
                </a:prstClr>
              </a:solidFill>
              <a:ea typeface="+mn-ea"/>
              <a:cs typeface="Times New Roman" panose="02020603050405020304" pitchFamily="18" charset="0"/>
            </a:endParaRPr>
          </a:p>
        </p:txBody>
      </p:sp>
      <p:grpSp>
        <p:nvGrpSpPr>
          <p:cNvPr id="9" name="그룹 8"/>
          <p:cNvGrpSpPr/>
          <p:nvPr/>
        </p:nvGrpSpPr>
        <p:grpSpPr>
          <a:xfrm>
            <a:off x="505129" y="1377028"/>
            <a:ext cx="1487867" cy="541272"/>
            <a:chOff x="505129" y="1614419"/>
            <a:chExt cx="1487867" cy="541272"/>
          </a:xfrm>
        </p:grpSpPr>
        <p:sp>
          <p:nvSpPr>
            <p:cNvPr id="115" name="직사각형 56"/>
            <p:cNvSpPr/>
            <p:nvPr/>
          </p:nvSpPr>
          <p:spPr>
            <a:xfrm flipH="1">
              <a:off x="505129" y="1614419"/>
              <a:ext cx="1487867" cy="541272"/>
            </a:xfrm>
            <a:prstGeom prst="roundRect">
              <a:avLst>
                <a:gd name="adj" fmla="val 9487"/>
              </a:avLst>
            </a:prstGeom>
            <a:solidFill>
              <a:schemeClr val="bg1"/>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defTabSz="685695" fontAlgn="auto" latinLnBrk="1">
                <a:spcBef>
                  <a:spcPts val="0"/>
                </a:spcBef>
                <a:spcAft>
                  <a:spcPts val="0"/>
                </a:spcAft>
                <a:defRPr/>
              </a:pPr>
              <a:r>
                <a:rPr lang="en-US" altLang="ko-KR" sz="12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Centers</a:t>
              </a:r>
              <a:endParaRPr lang="ko-KR" altLang="en-US" sz="12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16" name="직사각형 56"/>
            <p:cNvSpPr/>
            <p:nvPr/>
          </p:nvSpPr>
          <p:spPr>
            <a:xfrm flipH="1">
              <a:off x="596138" y="1694289"/>
              <a:ext cx="265947" cy="25604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rPr>
                <a:t>P</a:t>
              </a:r>
              <a:endParaRPr lang="ko-KR" altLang="en-US" sz="140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18" name="직사각형 56"/>
            <p:cNvSpPr/>
            <p:nvPr/>
          </p:nvSpPr>
          <p:spPr>
            <a:xfrm flipH="1">
              <a:off x="1658113" y="1694289"/>
              <a:ext cx="265947" cy="25604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O</a:t>
              </a:r>
              <a:endParaRPr lang="ko-KR" altLang="en-US"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19" name="직사각형 56"/>
            <p:cNvSpPr/>
            <p:nvPr/>
          </p:nvSpPr>
          <p:spPr>
            <a:xfrm flipH="1">
              <a:off x="966887" y="1694289"/>
              <a:ext cx="265947" cy="252470"/>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rPr>
                <a:t>V</a:t>
              </a:r>
              <a:endParaRPr lang="ko-KR" altLang="en-US" sz="140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20" name="직사각형 56"/>
            <p:cNvSpPr/>
            <p:nvPr/>
          </p:nvSpPr>
          <p:spPr>
            <a:xfrm flipH="1">
              <a:off x="1291788" y="1694289"/>
              <a:ext cx="265947" cy="252470"/>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S</a:t>
              </a:r>
              <a:endParaRPr lang="ko-KR" altLang="en-US"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sp>
        <p:nvSpPr>
          <p:cNvPr id="121" name="Rectangle 120"/>
          <p:cNvSpPr/>
          <p:nvPr/>
        </p:nvSpPr>
        <p:spPr>
          <a:xfrm>
            <a:off x="2153220" y="1732235"/>
            <a:ext cx="750655" cy="184666"/>
          </a:xfrm>
          <a:prstGeom prst="rect">
            <a:avLst/>
          </a:prstGeom>
        </p:spPr>
        <p:txBody>
          <a:bodyPr wrap="none" lIns="0" tIns="0" rIns="0" bIns="0">
            <a:spAutoFit/>
          </a:bodyPr>
          <a:lstStyle/>
          <a:p>
            <a:pPr defTabSz="914353" fontAlgn="auto" latinLnBrk="1">
              <a:spcBef>
                <a:spcPts val="0"/>
              </a:spcBef>
              <a:spcAft>
                <a:spcPts val="0"/>
              </a:spcAft>
            </a:pPr>
            <a:r>
              <a:rPr lang="en-US" sz="1200" b="1" dirty="0">
                <a:solidFill>
                  <a:prstClr val="black">
                    <a:lumMod val="75000"/>
                    <a:lumOff val="25000"/>
                  </a:prstClr>
                </a:solidFill>
                <a:ea typeface="+mn-ea"/>
                <a:cs typeface="Times New Roman" panose="02020603050405020304" pitchFamily="18" charset="0"/>
              </a:rPr>
              <a:t>Controllers</a:t>
            </a:r>
          </a:p>
        </p:txBody>
      </p:sp>
      <p:pic>
        <p:nvPicPr>
          <p:cNvPr id="138" name="그림 1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705378" y="924885"/>
            <a:ext cx="744841" cy="595714"/>
          </a:xfrm>
          <a:prstGeom prst="rect">
            <a:avLst/>
          </a:prstGeom>
          <a:effectLst/>
        </p:spPr>
      </p:pic>
      <p:sp>
        <p:nvSpPr>
          <p:cNvPr id="80" name="Rectangle 79"/>
          <p:cNvSpPr/>
          <p:nvPr/>
        </p:nvSpPr>
        <p:spPr>
          <a:xfrm>
            <a:off x="1806700" y="910184"/>
            <a:ext cx="920445" cy="461665"/>
          </a:xfrm>
          <a:prstGeom prst="rect">
            <a:avLst/>
          </a:prstGeom>
        </p:spPr>
        <p:txBody>
          <a:bodyPr wrap="none">
            <a:spAutoFit/>
          </a:bodyPr>
          <a:lstStyle/>
          <a:p>
            <a:pPr defTabSz="685748" fontAlgn="auto" latinLnBrk="1">
              <a:spcBef>
                <a:spcPts val="0"/>
              </a:spcBef>
              <a:spcAft>
                <a:spcPts val="0"/>
              </a:spcAft>
              <a:defRPr/>
            </a:pPr>
            <a:r>
              <a:rPr lang="en-US" altLang="ko-KR" sz="2400" b="1" dirty="0">
                <a:solidFill>
                  <a:srgbClr val="70AD47"/>
                </a:solidFill>
                <a:ea typeface="맑은 고딕" panose="020B0503020000020004" pitchFamily="34" charset="-127"/>
                <a:cs typeface="Times New Roman" panose="02020603050405020304" pitchFamily="18" charset="0"/>
              </a:rPr>
              <a:t>GIST</a:t>
            </a:r>
          </a:p>
        </p:txBody>
      </p:sp>
      <p:pic>
        <p:nvPicPr>
          <p:cNvPr id="71" name="Picture 4" descr="C:\Users\sunny\Desktop\제목 없음.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7015" y="2235864"/>
            <a:ext cx="187824" cy="133581"/>
          </a:xfrm>
          <a:prstGeom prst="rect">
            <a:avLst/>
          </a:prstGeom>
          <a:noFill/>
          <a:extLst/>
        </p:spPr>
      </p:pic>
      <p:pic>
        <p:nvPicPr>
          <p:cNvPr id="72" name="Picture 4" descr="C:\Users\sunny\Desktop\제목 없음.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8243" y="2287309"/>
            <a:ext cx="187824" cy="133581"/>
          </a:xfrm>
          <a:prstGeom prst="rect">
            <a:avLst/>
          </a:prstGeom>
          <a:noFill/>
          <a:extLst/>
        </p:spPr>
      </p:pic>
      <p:pic>
        <p:nvPicPr>
          <p:cNvPr id="73" name="Picture 4" descr="C:\Users\sunny\Desktop\제목 없음.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0832" y="2217668"/>
            <a:ext cx="187824" cy="133581"/>
          </a:xfrm>
          <a:prstGeom prst="rect">
            <a:avLst/>
          </a:prstGeom>
          <a:noFill/>
          <a:extLst/>
        </p:spPr>
      </p:pic>
      <p:sp>
        <p:nvSpPr>
          <p:cNvPr id="142" name="Oval 141"/>
          <p:cNvSpPr/>
          <p:nvPr/>
        </p:nvSpPr>
        <p:spPr>
          <a:xfrm rot="12004282">
            <a:off x="5320892" y="4058347"/>
            <a:ext cx="1477349" cy="871165"/>
          </a:xfrm>
          <a:prstGeom prst="ellipse">
            <a:avLst/>
          </a:prstGeom>
          <a:noFill/>
          <a:ln w="28575">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white"/>
              </a:solidFill>
              <a:latin typeface="Calibri"/>
            </a:endParaRPr>
          </a:p>
        </p:txBody>
      </p:sp>
      <p:sp>
        <p:nvSpPr>
          <p:cNvPr id="143" name="Flowchart: Extract 142"/>
          <p:cNvSpPr/>
          <p:nvPr/>
        </p:nvSpPr>
        <p:spPr>
          <a:xfrm rot="19004281">
            <a:off x="6344192" y="4620456"/>
            <a:ext cx="794351" cy="869673"/>
          </a:xfrm>
          <a:prstGeom prst="flowChartExtra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351">
              <a:solidFill>
                <a:prstClr val="white"/>
              </a:solidFill>
              <a:latin typeface="Calibri"/>
            </a:endParaRPr>
          </a:p>
        </p:txBody>
      </p:sp>
      <p:sp>
        <p:nvSpPr>
          <p:cNvPr id="161" name="Flowchart: Extract 160"/>
          <p:cNvSpPr/>
          <p:nvPr/>
        </p:nvSpPr>
        <p:spPr>
          <a:xfrm rot="2189362">
            <a:off x="1994524" y="4561492"/>
            <a:ext cx="774891" cy="964308"/>
          </a:xfrm>
          <a:prstGeom prst="flowChartExtra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351">
              <a:solidFill>
                <a:prstClr val="white"/>
              </a:solidFill>
              <a:latin typeface="Calibri"/>
            </a:endParaRPr>
          </a:p>
        </p:txBody>
      </p:sp>
      <p:sp>
        <p:nvSpPr>
          <p:cNvPr id="162" name="Rectangle 161"/>
          <p:cNvSpPr/>
          <p:nvPr/>
        </p:nvSpPr>
        <p:spPr>
          <a:xfrm>
            <a:off x="578668" y="6418885"/>
            <a:ext cx="1897955" cy="276999"/>
          </a:xfrm>
          <a:prstGeom prst="rect">
            <a:avLst/>
          </a:prstGeom>
        </p:spPr>
        <p:txBody>
          <a:bodyPr wrap="none" lIns="0" tIns="0" rIns="0" bIns="0">
            <a:spAutoFit/>
          </a:bodyPr>
          <a:lstStyle/>
          <a:p>
            <a:pPr defTabSz="685748" fontAlgn="auto" latinLnBrk="1">
              <a:spcBef>
                <a:spcPts val="0"/>
              </a:spcBef>
              <a:spcAft>
                <a:spcPts val="0"/>
              </a:spcAft>
              <a:defRPr/>
            </a:pPr>
            <a:r>
              <a:rPr lang="en-US" altLang="ko-KR" b="1" dirty="0">
                <a:solidFill>
                  <a:srgbClr val="0000FF"/>
                </a:solidFill>
                <a:ea typeface="맑은 고딕" panose="020B0503020000020004" pitchFamily="34" charset="-127"/>
                <a:cs typeface="Times New Roman" panose="02020603050405020304" pitchFamily="18" charset="0"/>
              </a:rPr>
              <a:t>Incubation-focused</a:t>
            </a:r>
          </a:p>
        </p:txBody>
      </p:sp>
      <p:sp>
        <p:nvSpPr>
          <p:cNvPr id="163" name="Rectangle 162"/>
          <p:cNvSpPr/>
          <p:nvPr/>
        </p:nvSpPr>
        <p:spPr>
          <a:xfrm>
            <a:off x="941669" y="4751482"/>
            <a:ext cx="697627" cy="461665"/>
          </a:xfrm>
          <a:prstGeom prst="rect">
            <a:avLst/>
          </a:prstGeom>
        </p:spPr>
        <p:txBody>
          <a:bodyPr wrap="none">
            <a:spAutoFit/>
          </a:bodyPr>
          <a:lstStyle/>
          <a:p>
            <a:pPr defTabSz="685748" fontAlgn="auto" latinLnBrk="1">
              <a:spcBef>
                <a:spcPts val="0"/>
              </a:spcBef>
              <a:spcAft>
                <a:spcPts val="0"/>
              </a:spcAft>
              <a:defRPr/>
            </a:pPr>
            <a:r>
              <a:rPr lang="en-US" altLang="ko-KR" sz="2400" b="1" dirty="0">
                <a:solidFill>
                  <a:srgbClr val="ED7D31"/>
                </a:solidFill>
                <a:ea typeface="맑은 고딕" panose="020B0503020000020004" pitchFamily="34" charset="-127"/>
                <a:cs typeface="Times New Roman" panose="02020603050405020304" pitchFamily="18" charset="0"/>
              </a:rPr>
              <a:t>UM</a:t>
            </a:r>
          </a:p>
        </p:txBody>
      </p:sp>
      <p:sp>
        <p:nvSpPr>
          <p:cNvPr id="164" name="직사각형 56"/>
          <p:cNvSpPr/>
          <p:nvPr/>
        </p:nvSpPr>
        <p:spPr>
          <a:xfrm flipH="1">
            <a:off x="406396" y="5203412"/>
            <a:ext cx="2125941" cy="1216789"/>
          </a:xfrm>
          <a:prstGeom prst="roundRect">
            <a:avLst/>
          </a:prstGeom>
          <a:gradFill>
            <a:gsLst>
              <a:gs pos="44000">
                <a:schemeClr val="accent4">
                  <a:lumMod val="20000"/>
                  <a:lumOff val="80000"/>
                </a:schemeClr>
              </a:gs>
              <a:gs pos="77000">
                <a:schemeClr val="accent4">
                  <a:lumMod val="40000"/>
                  <a:lumOff val="60000"/>
                </a:schemeClr>
              </a:gs>
              <a:gs pos="100000">
                <a:schemeClr val="accent4">
                  <a:lumMod val="60000"/>
                  <a:lumOff val="40000"/>
                </a:schemeClr>
              </a:gs>
            </a:gsLst>
            <a:lin ang="5400000" scaled="1"/>
          </a:gra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endParaRPr lang="ko-KR" altLang="en-US" sz="720" dirty="0">
              <a:solidFill>
                <a:prstClr val="white"/>
              </a:solidFill>
              <a:latin typeface="Calibri"/>
              <a:ea typeface="맑은 고딕" panose="020B0503020000020004" pitchFamily="34" charset="-127"/>
            </a:endParaRPr>
          </a:p>
        </p:txBody>
      </p:sp>
      <p:pic>
        <p:nvPicPr>
          <p:cNvPr id="166" name="그림 15"/>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9225" y="4791511"/>
            <a:ext cx="813491" cy="650619"/>
          </a:xfrm>
          <a:prstGeom prst="rect">
            <a:avLst/>
          </a:prstGeom>
          <a:effectLst/>
        </p:spPr>
      </p:pic>
      <p:sp>
        <p:nvSpPr>
          <p:cNvPr id="167" name="Rectangle 166"/>
          <p:cNvSpPr/>
          <p:nvPr/>
        </p:nvSpPr>
        <p:spPr>
          <a:xfrm>
            <a:off x="2049180" y="5574661"/>
            <a:ext cx="306174" cy="184666"/>
          </a:xfrm>
          <a:prstGeom prst="rect">
            <a:avLst/>
          </a:prstGeom>
        </p:spPr>
        <p:txBody>
          <a:bodyPr wrap="none" lIns="0" tIns="0" rIns="0" bIns="0">
            <a:spAutoFit/>
          </a:bodyPr>
          <a:lstStyle/>
          <a:p>
            <a:pPr defTabSz="685748" fontAlgn="auto" latinLnBrk="1">
              <a:spcBef>
                <a:spcPts val="0"/>
              </a:spcBef>
              <a:spcAft>
                <a:spcPts val="0"/>
              </a:spcAft>
            </a:pPr>
            <a:r>
              <a:rPr lang="en-US" altLang="ko-KR" sz="1200" dirty="0">
                <a:solidFill>
                  <a:prstClr val="black">
                    <a:lumMod val="75000"/>
                    <a:lumOff val="25000"/>
                  </a:prstClr>
                </a:solidFill>
                <a:ea typeface="맑은 고딕" panose="020B0503020000020004" pitchFamily="34" charset="-127"/>
                <a:cs typeface="Times New Roman" panose="02020603050405020304" pitchFamily="18" charset="0"/>
              </a:rPr>
              <a:t>SDX</a:t>
            </a:r>
            <a:endParaRPr lang="en-US" sz="1200" dirty="0">
              <a:solidFill>
                <a:prstClr val="black">
                  <a:lumMod val="75000"/>
                  <a:lumOff val="25000"/>
                </a:prstClr>
              </a:solidFill>
              <a:ea typeface="+mn-ea"/>
              <a:cs typeface="Times New Roman" panose="02020603050405020304" pitchFamily="18" charset="0"/>
            </a:endParaRPr>
          </a:p>
        </p:txBody>
      </p:sp>
      <p:sp>
        <p:nvSpPr>
          <p:cNvPr id="168" name="Rectangle 167"/>
          <p:cNvSpPr/>
          <p:nvPr/>
        </p:nvSpPr>
        <p:spPr>
          <a:xfrm>
            <a:off x="1568795" y="5783473"/>
            <a:ext cx="601127" cy="184666"/>
          </a:xfrm>
          <a:prstGeom prst="rect">
            <a:avLst/>
          </a:prstGeom>
        </p:spPr>
        <p:txBody>
          <a:bodyPr wrap="none" lIns="0" tIns="0" rIns="0" bIns="0">
            <a:spAutoFit/>
          </a:bodyPr>
          <a:lstStyle/>
          <a:p>
            <a:pPr defTabSz="914353" fontAlgn="auto" latinLnBrk="1">
              <a:spcBef>
                <a:spcPts val="0"/>
              </a:spcBef>
              <a:spcAft>
                <a:spcPts val="0"/>
              </a:spcAft>
            </a:pPr>
            <a:r>
              <a:rPr lang="en-US" altLang="ko-KR" sz="1200" dirty="0">
                <a:solidFill>
                  <a:prstClr val="black">
                    <a:lumMod val="75000"/>
                    <a:lumOff val="25000"/>
                  </a:prstClr>
                </a:solidFill>
                <a:ea typeface="맑은 고딕" panose="020B0503020000020004" pitchFamily="34" charset="-127"/>
                <a:cs typeface="Times New Roman" panose="02020603050405020304" pitchFamily="18" charset="0"/>
              </a:rPr>
              <a:t>DataLake</a:t>
            </a:r>
            <a:endParaRPr lang="en-US" sz="1200" dirty="0">
              <a:solidFill>
                <a:prstClr val="black">
                  <a:lumMod val="75000"/>
                  <a:lumOff val="25000"/>
                </a:prstClr>
              </a:solidFill>
              <a:ea typeface="+mn-ea"/>
              <a:cs typeface="Times New Roman" panose="02020603050405020304" pitchFamily="18" charset="0"/>
            </a:endParaRPr>
          </a:p>
        </p:txBody>
      </p:sp>
      <p:grpSp>
        <p:nvGrpSpPr>
          <p:cNvPr id="8" name="그룹 7"/>
          <p:cNvGrpSpPr/>
          <p:nvPr/>
        </p:nvGrpSpPr>
        <p:grpSpPr>
          <a:xfrm>
            <a:off x="718192" y="5269843"/>
            <a:ext cx="750687" cy="847307"/>
            <a:chOff x="410751" y="5305459"/>
            <a:chExt cx="750687" cy="847307"/>
          </a:xfrm>
        </p:grpSpPr>
        <p:sp>
          <p:nvSpPr>
            <p:cNvPr id="165" name="직사각형 56"/>
            <p:cNvSpPr/>
            <p:nvPr/>
          </p:nvSpPr>
          <p:spPr>
            <a:xfrm flipH="1">
              <a:off x="410751" y="5305459"/>
              <a:ext cx="750687" cy="847307"/>
            </a:xfrm>
            <a:prstGeom prst="roundRect">
              <a:avLst>
                <a:gd name="adj" fmla="val 9487"/>
              </a:avLst>
            </a:prstGeom>
            <a:solidFill>
              <a:schemeClr val="bg1"/>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defTabSz="685695" fontAlgn="auto" latinLnBrk="1">
                <a:spcBef>
                  <a:spcPts val="0"/>
                </a:spcBef>
                <a:spcAft>
                  <a:spcPts val="0"/>
                </a:spcAft>
                <a:defRPr/>
              </a:pPr>
              <a:r>
                <a:rPr lang="en-US" altLang="ko-KR" sz="12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Centers</a:t>
              </a:r>
              <a:endParaRPr lang="ko-KR" altLang="en-US" sz="12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73" name="직사각형 56"/>
            <p:cNvSpPr/>
            <p:nvPr/>
          </p:nvSpPr>
          <p:spPr>
            <a:xfrm flipH="1">
              <a:off x="494037" y="5380542"/>
              <a:ext cx="265947" cy="25604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P</a:t>
              </a:r>
              <a:endParaRPr lang="ko-KR" altLang="en-US"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75" name="직사각형 56"/>
            <p:cNvSpPr/>
            <p:nvPr/>
          </p:nvSpPr>
          <p:spPr>
            <a:xfrm flipH="1">
              <a:off x="804429" y="5389610"/>
              <a:ext cx="265947" cy="25604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O</a:t>
              </a:r>
              <a:endParaRPr lang="ko-KR" altLang="en-US"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78" name="직사각형 56"/>
            <p:cNvSpPr/>
            <p:nvPr/>
          </p:nvSpPr>
          <p:spPr>
            <a:xfrm flipH="1">
              <a:off x="496640" y="5675561"/>
              <a:ext cx="265947" cy="25604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V</a:t>
              </a:r>
              <a:endParaRPr lang="ko-KR" altLang="en-US"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79" name="직사각형 56"/>
            <p:cNvSpPr/>
            <p:nvPr/>
          </p:nvSpPr>
          <p:spPr>
            <a:xfrm flipH="1">
              <a:off x="813769" y="5675561"/>
              <a:ext cx="265947" cy="25604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S</a:t>
              </a:r>
              <a:endParaRPr lang="ko-KR" altLang="en-US"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sp>
        <p:nvSpPr>
          <p:cNvPr id="180" name="Rectangle 179"/>
          <p:cNvSpPr/>
          <p:nvPr/>
        </p:nvSpPr>
        <p:spPr>
          <a:xfrm>
            <a:off x="1550296" y="5314272"/>
            <a:ext cx="750655" cy="184666"/>
          </a:xfrm>
          <a:prstGeom prst="rect">
            <a:avLst/>
          </a:prstGeom>
        </p:spPr>
        <p:txBody>
          <a:bodyPr wrap="none" lIns="0" tIns="0" rIns="0" bIns="0">
            <a:spAutoFit/>
          </a:bodyPr>
          <a:lstStyle/>
          <a:p>
            <a:pPr defTabSz="914353" fontAlgn="auto" latinLnBrk="1">
              <a:spcBef>
                <a:spcPts val="0"/>
              </a:spcBef>
              <a:spcAft>
                <a:spcPts val="0"/>
              </a:spcAft>
            </a:pPr>
            <a:r>
              <a:rPr lang="en-US" sz="1200" b="1" dirty="0">
                <a:solidFill>
                  <a:prstClr val="black">
                    <a:lumMod val="75000"/>
                    <a:lumOff val="25000"/>
                  </a:prstClr>
                </a:solidFill>
                <a:ea typeface="+mn-ea"/>
                <a:cs typeface="Times New Roman" panose="02020603050405020304" pitchFamily="18" charset="0"/>
              </a:rPr>
              <a:t>Controllers</a:t>
            </a:r>
          </a:p>
        </p:txBody>
      </p:sp>
      <p:sp>
        <p:nvSpPr>
          <p:cNvPr id="181" name="Rectangle 180"/>
          <p:cNvSpPr/>
          <p:nvPr/>
        </p:nvSpPr>
        <p:spPr>
          <a:xfrm>
            <a:off x="681156" y="6139414"/>
            <a:ext cx="1619995" cy="246221"/>
          </a:xfrm>
          <a:prstGeom prst="rect">
            <a:avLst/>
          </a:prstGeom>
        </p:spPr>
        <p:txBody>
          <a:bodyPr wrap="none" lIns="0" tIns="0" rIns="0" bIns="0">
            <a:spAutoFit/>
          </a:bodyPr>
          <a:lstStyle/>
          <a:p>
            <a:pPr defTabSz="685748" fontAlgn="auto" latinLnBrk="1">
              <a:spcBef>
                <a:spcPts val="0"/>
              </a:spcBef>
              <a:spcAft>
                <a:spcPts val="0"/>
              </a:spcAft>
              <a:defRPr/>
            </a:pPr>
            <a:r>
              <a:rPr lang="en-US" altLang="ko-KR" sz="1600" b="1" dirty="0">
                <a:solidFill>
                  <a:prstClr val="black"/>
                </a:solidFill>
                <a:ea typeface="맑은 고딕" panose="020B0503020000020004" pitchFamily="34" charset="-127"/>
                <a:cs typeface="Times New Roman" panose="02020603050405020304" pitchFamily="18" charset="0"/>
              </a:rPr>
              <a:t>Playground Tower</a:t>
            </a:r>
          </a:p>
        </p:txBody>
      </p:sp>
      <p:sp>
        <p:nvSpPr>
          <p:cNvPr id="113" name="Title 2"/>
          <p:cNvSpPr>
            <a:spLocks noGrp="1"/>
          </p:cNvSpPr>
          <p:nvPr>
            <p:ph type="title"/>
          </p:nvPr>
        </p:nvSpPr>
        <p:spPr>
          <a:noFill/>
        </p:spPr>
        <p:txBody>
          <a:bodyPr anchor="t">
            <a:noAutofit/>
          </a:bodyPr>
          <a:lstStyle/>
          <a:p>
            <a:pPr algn="ctr" latinLnBrk="0"/>
            <a:r>
              <a:rPr lang="en-US" sz="4000" b="0" dirty="0" smtClean="0"/>
              <a:t>Federated OF@TEIN</a:t>
            </a:r>
            <a:r>
              <a:rPr lang="en-US" sz="4000" b="0" dirty="0"/>
              <a:t>+ </a:t>
            </a:r>
            <a:r>
              <a:rPr lang="en-US" sz="4000" b="0" dirty="0" err="1" smtClean="0"/>
              <a:t>SmartX</a:t>
            </a:r>
            <a:r>
              <a:rPr lang="en-US" sz="4000" b="0" dirty="0" smtClean="0"/>
              <a:t> Playground</a:t>
            </a:r>
            <a:endParaRPr lang="en-US" sz="4000" b="0" dirty="0"/>
          </a:p>
        </p:txBody>
      </p:sp>
      <p:pic>
        <p:nvPicPr>
          <p:cNvPr id="132" name="Picture 101" descr="serve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1890" y="3603888"/>
            <a:ext cx="451051" cy="12055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sp>
        <p:nvSpPr>
          <p:cNvPr id="133" name="Oval 121"/>
          <p:cNvSpPr/>
          <p:nvPr/>
        </p:nvSpPr>
        <p:spPr>
          <a:xfrm rot="21151788">
            <a:off x="2215668" y="3450725"/>
            <a:ext cx="1053137" cy="400012"/>
          </a:xfrm>
          <a:prstGeom prst="ellipse">
            <a:avLst/>
          </a:prstGeom>
          <a:no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white"/>
              </a:solidFill>
              <a:latin typeface="Calibri"/>
            </a:endParaRPr>
          </a:p>
        </p:txBody>
      </p:sp>
      <p:pic>
        <p:nvPicPr>
          <p:cNvPr id="134" name="Picture 124"/>
          <p:cNvPicPr>
            <a:picLocks noChangeAspect="1"/>
          </p:cNvPicPr>
          <p:nvPr/>
        </p:nvPicPr>
        <p:blipFill>
          <a:blip r:embed="rId5"/>
          <a:stretch>
            <a:fillRect/>
          </a:stretch>
        </p:blipFill>
        <p:spPr>
          <a:xfrm>
            <a:off x="4178732" y="1852748"/>
            <a:ext cx="124615" cy="124615"/>
          </a:xfrm>
          <a:prstGeom prst="rect">
            <a:avLst/>
          </a:prstGeom>
        </p:spPr>
      </p:pic>
      <p:pic>
        <p:nvPicPr>
          <p:cNvPr id="135" name="Picture 124"/>
          <p:cNvPicPr>
            <a:picLocks noChangeAspect="1"/>
          </p:cNvPicPr>
          <p:nvPr/>
        </p:nvPicPr>
        <p:blipFill>
          <a:blip r:embed="rId5"/>
          <a:stretch>
            <a:fillRect/>
          </a:stretch>
        </p:blipFill>
        <p:spPr>
          <a:xfrm>
            <a:off x="4508196" y="1835970"/>
            <a:ext cx="124615" cy="124615"/>
          </a:xfrm>
          <a:prstGeom prst="rect">
            <a:avLst/>
          </a:prstGeom>
        </p:spPr>
      </p:pic>
      <p:pic>
        <p:nvPicPr>
          <p:cNvPr id="136" name="Picture 124"/>
          <p:cNvPicPr>
            <a:picLocks noChangeAspect="1"/>
          </p:cNvPicPr>
          <p:nvPr/>
        </p:nvPicPr>
        <p:blipFill>
          <a:blip r:embed="rId5"/>
          <a:stretch>
            <a:fillRect/>
          </a:stretch>
        </p:blipFill>
        <p:spPr>
          <a:xfrm>
            <a:off x="4834813" y="1847983"/>
            <a:ext cx="124615" cy="124615"/>
          </a:xfrm>
          <a:prstGeom prst="rect">
            <a:avLst/>
          </a:prstGeom>
        </p:spPr>
      </p:pic>
      <p:grpSp>
        <p:nvGrpSpPr>
          <p:cNvPr id="141" name="그룹 140"/>
          <p:cNvGrpSpPr/>
          <p:nvPr/>
        </p:nvGrpSpPr>
        <p:grpSpPr>
          <a:xfrm>
            <a:off x="6590562" y="3109943"/>
            <a:ext cx="422551" cy="358998"/>
            <a:chOff x="6133598" y="2489796"/>
            <a:chExt cx="422551" cy="358998"/>
          </a:xfrm>
        </p:grpSpPr>
        <p:pic>
          <p:nvPicPr>
            <p:cNvPr id="144" name="Picture 223"/>
            <p:cNvPicPr>
              <a:picLocks noChangeAspect="1"/>
            </p:cNvPicPr>
            <p:nvPr/>
          </p:nvPicPr>
          <p:blipFill>
            <a:blip r:embed="rId5"/>
            <a:stretch>
              <a:fillRect/>
            </a:stretch>
          </p:blipFill>
          <p:spPr>
            <a:xfrm>
              <a:off x="6405910" y="2568188"/>
              <a:ext cx="124615" cy="124615"/>
            </a:xfrm>
            <a:prstGeom prst="rect">
              <a:avLst/>
            </a:prstGeom>
          </p:spPr>
        </p:pic>
        <p:pic>
          <p:nvPicPr>
            <p:cNvPr id="145" name="Picture 101" descr="server.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33598" y="2739583"/>
              <a:ext cx="230828" cy="6169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146" name="Picture 123"/>
            <p:cNvPicPr>
              <a:picLocks noChangeAspect="1"/>
            </p:cNvPicPr>
            <p:nvPr/>
          </p:nvPicPr>
          <p:blipFill>
            <a:blip r:embed="rId5"/>
            <a:stretch>
              <a:fillRect/>
            </a:stretch>
          </p:blipFill>
          <p:spPr>
            <a:xfrm>
              <a:off x="6431534" y="2724179"/>
              <a:ext cx="124615" cy="124615"/>
            </a:xfrm>
            <a:prstGeom prst="rect">
              <a:avLst/>
            </a:prstGeom>
          </p:spPr>
        </p:pic>
        <p:pic>
          <p:nvPicPr>
            <p:cNvPr id="147" name="Picture 124"/>
            <p:cNvPicPr>
              <a:picLocks noChangeAspect="1"/>
            </p:cNvPicPr>
            <p:nvPr/>
          </p:nvPicPr>
          <p:blipFill>
            <a:blip r:embed="rId5"/>
            <a:stretch>
              <a:fillRect/>
            </a:stretch>
          </p:blipFill>
          <p:spPr>
            <a:xfrm>
              <a:off x="6242476" y="2489796"/>
              <a:ext cx="124615" cy="124615"/>
            </a:xfrm>
            <a:prstGeom prst="rect">
              <a:avLst/>
            </a:prstGeom>
          </p:spPr>
        </p:pic>
      </p:grpSp>
      <p:sp>
        <p:nvSpPr>
          <p:cNvPr id="148" name="Oval 121"/>
          <p:cNvSpPr/>
          <p:nvPr/>
        </p:nvSpPr>
        <p:spPr>
          <a:xfrm rot="10306230">
            <a:off x="5850592" y="3086601"/>
            <a:ext cx="1466110" cy="554301"/>
          </a:xfrm>
          <a:prstGeom prst="ellipse">
            <a:avLst/>
          </a:prstGeom>
          <a:no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48" fontAlgn="auto" latinLnBrk="1">
              <a:spcBef>
                <a:spcPts val="0"/>
              </a:spcBef>
              <a:spcAft>
                <a:spcPts val="0"/>
              </a:spcAft>
            </a:pPr>
            <a:endParaRPr lang="en-US" sz="1477">
              <a:solidFill>
                <a:prstClr val="white"/>
              </a:solidFill>
              <a:latin typeface="Calibri"/>
            </a:endParaRPr>
          </a:p>
        </p:txBody>
      </p:sp>
      <p:grpSp>
        <p:nvGrpSpPr>
          <p:cNvPr id="7" name="그룹 6"/>
          <p:cNvGrpSpPr/>
          <p:nvPr/>
        </p:nvGrpSpPr>
        <p:grpSpPr>
          <a:xfrm>
            <a:off x="6563016" y="4611424"/>
            <a:ext cx="2494885" cy="1789282"/>
            <a:chOff x="6809197" y="4743307"/>
            <a:chExt cx="2494885" cy="1789282"/>
          </a:xfrm>
        </p:grpSpPr>
        <p:sp>
          <p:nvSpPr>
            <p:cNvPr id="78" name="Rectangle 77"/>
            <p:cNvSpPr/>
            <p:nvPr/>
          </p:nvSpPr>
          <p:spPr>
            <a:xfrm>
              <a:off x="7109067" y="6255590"/>
              <a:ext cx="1727076" cy="276999"/>
            </a:xfrm>
            <a:prstGeom prst="rect">
              <a:avLst/>
            </a:prstGeom>
          </p:spPr>
          <p:txBody>
            <a:bodyPr wrap="none" lIns="0" tIns="0" rIns="0" bIns="0">
              <a:spAutoFit/>
            </a:bodyPr>
            <a:lstStyle/>
            <a:p>
              <a:pPr defTabSz="685748" fontAlgn="auto" latinLnBrk="1">
                <a:spcBef>
                  <a:spcPts val="0"/>
                </a:spcBef>
                <a:spcAft>
                  <a:spcPts val="0"/>
                </a:spcAft>
                <a:defRPr/>
              </a:pPr>
              <a:r>
                <a:rPr lang="en-US" altLang="ko-KR" b="1" dirty="0">
                  <a:solidFill>
                    <a:srgbClr val="0000FF"/>
                  </a:solidFill>
                  <a:ea typeface="맑은 고딕" panose="020B0503020000020004" pitchFamily="34" charset="-127"/>
                  <a:cs typeface="Times New Roman" panose="02020603050405020304" pitchFamily="18" charset="0"/>
                </a:rPr>
                <a:t>Research-focused</a:t>
              </a:r>
            </a:p>
          </p:txBody>
        </p:sp>
        <p:sp>
          <p:nvSpPr>
            <p:cNvPr id="82" name="Rectangle 81"/>
            <p:cNvSpPr/>
            <p:nvPr/>
          </p:nvSpPr>
          <p:spPr>
            <a:xfrm>
              <a:off x="7568472" y="4743307"/>
              <a:ext cx="1091966" cy="461665"/>
            </a:xfrm>
            <a:prstGeom prst="rect">
              <a:avLst/>
            </a:prstGeom>
          </p:spPr>
          <p:txBody>
            <a:bodyPr wrap="none">
              <a:spAutoFit/>
            </a:bodyPr>
            <a:lstStyle/>
            <a:p>
              <a:pPr defTabSz="685748" fontAlgn="auto" latinLnBrk="1">
                <a:spcBef>
                  <a:spcPts val="0"/>
                </a:spcBef>
                <a:spcAft>
                  <a:spcPts val="0"/>
                </a:spcAft>
                <a:defRPr/>
              </a:pPr>
              <a:r>
                <a:rPr lang="en-US" altLang="ko-KR" sz="2400" b="1" dirty="0">
                  <a:solidFill>
                    <a:srgbClr val="4472C4"/>
                  </a:solidFill>
                  <a:ea typeface="맑은 고딕" panose="020B0503020000020004" pitchFamily="34" charset="-127"/>
                  <a:cs typeface="Times New Roman" panose="02020603050405020304" pitchFamily="18" charset="0"/>
                </a:rPr>
                <a:t>NCKU</a:t>
              </a:r>
            </a:p>
          </p:txBody>
        </p:sp>
        <p:sp>
          <p:nvSpPr>
            <p:cNvPr id="126" name="직사각형 56"/>
            <p:cNvSpPr/>
            <p:nvPr/>
          </p:nvSpPr>
          <p:spPr>
            <a:xfrm flipH="1">
              <a:off x="6809197" y="5186029"/>
              <a:ext cx="2227300" cy="1103594"/>
            </a:xfrm>
            <a:prstGeom prst="roundRect">
              <a:avLst/>
            </a:prstGeom>
            <a:gradFill>
              <a:gsLst>
                <a:gs pos="44000">
                  <a:schemeClr val="accent1">
                    <a:lumMod val="20000"/>
                    <a:lumOff val="80000"/>
                  </a:schemeClr>
                </a:gs>
                <a:gs pos="77000">
                  <a:schemeClr val="accent1">
                    <a:lumMod val="40000"/>
                    <a:lumOff val="60000"/>
                  </a:schemeClr>
                </a:gs>
                <a:gs pos="100000">
                  <a:schemeClr val="accent1">
                    <a:lumMod val="60000"/>
                    <a:lumOff val="40000"/>
                  </a:schemeClr>
                </a:gs>
              </a:gsLst>
              <a:lin ang="5400000" scaled="1"/>
            </a:gra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endParaRPr lang="ko-KR" altLang="en-US" sz="720" dirty="0">
                <a:solidFill>
                  <a:prstClr val="white"/>
                </a:solidFill>
                <a:latin typeface="Calibri"/>
                <a:ea typeface="맑은 고딕" panose="020B0503020000020004" pitchFamily="34" charset="-127"/>
              </a:endParaRPr>
            </a:p>
          </p:txBody>
        </p:sp>
        <p:pic>
          <p:nvPicPr>
            <p:cNvPr id="128" name="그림 1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543967" y="4829414"/>
              <a:ext cx="760115" cy="607929"/>
            </a:xfrm>
            <a:prstGeom prst="rect">
              <a:avLst/>
            </a:prstGeom>
            <a:effectLst/>
          </p:spPr>
        </p:pic>
        <p:sp>
          <p:nvSpPr>
            <p:cNvPr id="130" name="Rectangle 129"/>
            <p:cNvSpPr/>
            <p:nvPr/>
          </p:nvSpPr>
          <p:spPr>
            <a:xfrm>
              <a:off x="8189648" y="5263651"/>
              <a:ext cx="306174" cy="184666"/>
            </a:xfrm>
            <a:prstGeom prst="rect">
              <a:avLst/>
            </a:prstGeom>
          </p:spPr>
          <p:txBody>
            <a:bodyPr wrap="none" lIns="0" tIns="0" rIns="0" bIns="0">
              <a:spAutoFit/>
            </a:bodyPr>
            <a:lstStyle/>
            <a:p>
              <a:pPr defTabSz="685748" fontAlgn="auto" latinLnBrk="1">
                <a:spcBef>
                  <a:spcPts val="0"/>
                </a:spcBef>
                <a:spcAft>
                  <a:spcPts val="0"/>
                </a:spcAft>
              </a:pPr>
              <a:r>
                <a:rPr lang="en-US" altLang="ko-KR" sz="1200" dirty="0">
                  <a:solidFill>
                    <a:prstClr val="black">
                      <a:lumMod val="75000"/>
                      <a:lumOff val="25000"/>
                    </a:prstClr>
                  </a:solidFill>
                  <a:ea typeface="맑은 고딕" panose="020B0503020000020004" pitchFamily="34" charset="-127"/>
                  <a:cs typeface="Times New Roman" panose="02020603050405020304" pitchFamily="18" charset="0"/>
                </a:rPr>
                <a:t>SDX</a:t>
              </a:r>
              <a:endParaRPr lang="en-US" sz="1200" dirty="0">
                <a:solidFill>
                  <a:prstClr val="black">
                    <a:lumMod val="75000"/>
                    <a:lumOff val="25000"/>
                  </a:prstClr>
                </a:solidFill>
                <a:ea typeface="+mn-ea"/>
                <a:cs typeface="Times New Roman" panose="02020603050405020304" pitchFamily="18" charset="0"/>
              </a:endParaRPr>
            </a:p>
          </p:txBody>
        </p:sp>
        <p:sp>
          <p:nvSpPr>
            <p:cNvPr id="131" name="Rectangle 130"/>
            <p:cNvSpPr/>
            <p:nvPr/>
          </p:nvSpPr>
          <p:spPr>
            <a:xfrm>
              <a:off x="8296938" y="5590322"/>
              <a:ext cx="601127" cy="184666"/>
            </a:xfrm>
            <a:prstGeom prst="rect">
              <a:avLst/>
            </a:prstGeom>
          </p:spPr>
          <p:txBody>
            <a:bodyPr wrap="none" lIns="0" tIns="0" rIns="0" bIns="0">
              <a:spAutoFit/>
            </a:bodyPr>
            <a:lstStyle/>
            <a:p>
              <a:pPr defTabSz="914353" fontAlgn="auto" latinLnBrk="1">
                <a:spcBef>
                  <a:spcPts val="0"/>
                </a:spcBef>
                <a:spcAft>
                  <a:spcPts val="0"/>
                </a:spcAft>
              </a:pPr>
              <a:r>
                <a:rPr lang="en-US" altLang="ko-KR" sz="1200" dirty="0">
                  <a:solidFill>
                    <a:prstClr val="black">
                      <a:lumMod val="75000"/>
                      <a:lumOff val="25000"/>
                    </a:prstClr>
                  </a:solidFill>
                  <a:ea typeface="맑은 고딕" panose="020B0503020000020004" pitchFamily="34" charset="-127"/>
                  <a:cs typeface="Times New Roman" panose="02020603050405020304" pitchFamily="18" charset="0"/>
                </a:rPr>
                <a:t>DataLake</a:t>
              </a:r>
              <a:endParaRPr lang="en-US" sz="1200" dirty="0">
                <a:solidFill>
                  <a:prstClr val="black">
                    <a:lumMod val="75000"/>
                    <a:lumOff val="25000"/>
                  </a:prstClr>
                </a:solidFill>
                <a:ea typeface="+mn-ea"/>
                <a:cs typeface="Times New Roman" panose="02020603050405020304" pitchFamily="18" charset="0"/>
              </a:endParaRPr>
            </a:p>
          </p:txBody>
        </p:sp>
        <p:sp>
          <p:nvSpPr>
            <p:cNvPr id="137" name="Rectangle 136"/>
            <p:cNvSpPr/>
            <p:nvPr/>
          </p:nvSpPr>
          <p:spPr>
            <a:xfrm>
              <a:off x="7019697" y="5188685"/>
              <a:ext cx="875176" cy="215444"/>
            </a:xfrm>
            <a:prstGeom prst="rect">
              <a:avLst/>
            </a:prstGeom>
          </p:spPr>
          <p:txBody>
            <a:bodyPr wrap="none" lIns="0" tIns="0" rIns="0" bIns="0">
              <a:spAutoFit/>
            </a:bodyPr>
            <a:lstStyle/>
            <a:p>
              <a:pPr defTabSz="914353" fontAlgn="auto" latinLnBrk="1">
                <a:spcBef>
                  <a:spcPts val="0"/>
                </a:spcBef>
                <a:spcAft>
                  <a:spcPts val="0"/>
                </a:spcAft>
              </a:pPr>
              <a:r>
                <a:rPr lang="en-US" sz="1400" b="1" dirty="0">
                  <a:solidFill>
                    <a:prstClr val="black">
                      <a:lumMod val="75000"/>
                      <a:lumOff val="25000"/>
                    </a:prstClr>
                  </a:solidFill>
                  <a:ea typeface="+mn-ea"/>
                  <a:cs typeface="Times New Roman" panose="02020603050405020304" pitchFamily="18" charset="0"/>
                </a:rPr>
                <a:t>Controllers</a:t>
              </a:r>
            </a:p>
          </p:txBody>
        </p:sp>
        <p:sp>
          <p:nvSpPr>
            <p:cNvPr id="129" name="Rectangle 128"/>
            <p:cNvSpPr/>
            <p:nvPr/>
          </p:nvSpPr>
          <p:spPr>
            <a:xfrm>
              <a:off x="7134440" y="6007550"/>
              <a:ext cx="1619995" cy="246221"/>
            </a:xfrm>
            <a:prstGeom prst="rect">
              <a:avLst/>
            </a:prstGeom>
          </p:spPr>
          <p:txBody>
            <a:bodyPr wrap="none" lIns="0" tIns="0" rIns="0" bIns="0">
              <a:spAutoFit/>
            </a:bodyPr>
            <a:lstStyle/>
            <a:p>
              <a:pPr defTabSz="685748" fontAlgn="auto" latinLnBrk="1">
                <a:spcBef>
                  <a:spcPts val="0"/>
                </a:spcBef>
                <a:spcAft>
                  <a:spcPts val="0"/>
                </a:spcAft>
                <a:defRPr/>
              </a:pPr>
              <a:r>
                <a:rPr lang="en-US" altLang="ko-KR" sz="1600" b="1" dirty="0">
                  <a:solidFill>
                    <a:prstClr val="black"/>
                  </a:solidFill>
                  <a:ea typeface="맑은 고딕" panose="020B0503020000020004" pitchFamily="34" charset="-127"/>
                  <a:cs typeface="Times New Roman" panose="02020603050405020304" pitchFamily="18" charset="0"/>
                </a:rPr>
                <a:t>Playground Tower</a:t>
              </a:r>
            </a:p>
          </p:txBody>
        </p:sp>
        <p:sp>
          <p:nvSpPr>
            <p:cNvPr id="149" name="Rectangle 129"/>
            <p:cNvSpPr/>
            <p:nvPr/>
          </p:nvSpPr>
          <p:spPr>
            <a:xfrm>
              <a:off x="8626295" y="5380143"/>
              <a:ext cx="298159" cy="184666"/>
            </a:xfrm>
            <a:prstGeom prst="rect">
              <a:avLst/>
            </a:prstGeom>
          </p:spPr>
          <p:txBody>
            <a:bodyPr wrap="none" lIns="0" tIns="0" rIns="0" bIns="0">
              <a:spAutoFit/>
            </a:bodyPr>
            <a:lstStyle/>
            <a:p>
              <a:pPr defTabSz="685748" fontAlgn="auto" latinLnBrk="1">
                <a:spcBef>
                  <a:spcPts val="0"/>
                </a:spcBef>
                <a:spcAft>
                  <a:spcPts val="0"/>
                </a:spcAft>
              </a:pPr>
              <a:r>
                <a:rPr lang="en-US" altLang="ko-KR" sz="1200" dirty="0">
                  <a:solidFill>
                    <a:prstClr val="black">
                      <a:lumMod val="75000"/>
                      <a:lumOff val="25000"/>
                    </a:prstClr>
                  </a:solidFill>
                  <a:ea typeface="맑은 고딕" panose="020B0503020000020004" pitchFamily="34" charset="-127"/>
                  <a:cs typeface="Times New Roman" panose="02020603050405020304" pitchFamily="18" charset="0"/>
                </a:rPr>
                <a:t>SOC</a:t>
              </a:r>
              <a:endParaRPr lang="en-US" sz="1200" dirty="0">
                <a:solidFill>
                  <a:prstClr val="black">
                    <a:lumMod val="75000"/>
                    <a:lumOff val="25000"/>
                  </a:prstClr>
                </a:solidFill>
                <a:ea typeface="+mn-ea"/>
                <a:cs typeface="Times New Roman" panose="02020603050405020304" pitchFamily="18" charset="0"/>
              </a:endParaRPr>
            </a:p>
          </p:txBody>
        </p:sp>
        <p:grpSp>
          <p:nvGrpSpPr>
            <p:cNvPr id="6" name="그룹 5"/>
            <p:cNvGrpSpPr/>
            <p:nvPr/>
          </p:nvGrpSpPr>
          <p:grpSpPr>
            <a:xfrm>
              <a:off x="6959652" y="5426937"/>
              <a:ext cx="1167696" cy="541272"/>
              <a:chOff x="9356696" y="5567756"/>
              <a:chExt cx="1167696" cy="541272"/>
            </a:xfrm>
          </p:grpSpPr>
          <p:sp>
            <p:nvSpPr>
              <p:cNvPr id="156" name="직사각형 56"/>
              <p:cNvSpPr/>
              <p:nvPr/>
            </p:nvSpPr>
            <p:spPr>
              <a:xfrm flipH="1">
                <a:off x="9356696" y="5567756"/>
                <a:ext cx="1167696" cy="541272"/>
              </a:xfrm>
              <a:prstGeom prst="roundRect">
                <a:avLst>
                  <a:gd name="adj" fmla="val 9487"/>
                </a:avLst>
              </a:prstGeom>
              <a:solidFill>
                <a:schemeClr val="bg1"/>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defTabSz="685695" fontAlgn="auto" latinLnBrk="1">
                  <a:spcBef>
                    <a:spcPts val="0"/>
                  </a:spcBef>
                  <a:spcAft>
                    <a:spcPts val="0"/>
                  </a:spcAft>
                  <a:defRPr/>
                </a:pPr>
                <a:r>
                  <a:rPr lang="en-US" altLang="ko-KR" sz="12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Centers</a:t>
                </a:r>
                <a:endParaRPr lang="ko-KR" altLang="en-US" sz="12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57" name="직사각형 56"/>
              <p:cNvSpPr/>
              <p:nvPr/>
            </p:nvSpPr>
            <p:spPr>
              <a:xfrm flipH="1">
                <a:off x="9447705" y="5647626"/>
                <a:ext cx="265947" cy="25604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P</a:t>
                </a:r>
                <a:endParaRPr lang="ko-KR" altLang="en-US"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58" name="직사각형 56"/>
              <p:cNvSpPr/>
              <p:nvPr/>
            </p:nvSpPr>
            <p:spPr>
              <a:xfrm flipH="1">
                <a:off x="9818454" y="5647626"/>
                <a:ext cx="265947" cy="252470"/>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V</a:t>
                </a:r>
                <a:endParaRPr lang="ko-KR" altLang="en-US" sz="14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59" name="직사각형 56"/>
              <p:cNvSpPr/>
              <p:nvPr/>
            </p:nvSpPr>
            <p:spPr>
              <a:xfrm flipH="1">
                <a:off x="10143355" y="5647626"/>
                <a:ext cx="265947" cy="252470"/>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95" fontAlgn="auto" latinLnBrk="1">
                  <a:spcBef>
                    <a:spcPts val="0"/>
                  </a:spcBef>
                  <a:spcAft>
                    <a:spcPts val="0"/>
                  </a:spcAft>
                  <a:defRPr/>
                </a:pPr>
                <a:r>
                  <a:rPr lang="en-US" altLang="ko-KR" sz="140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rPr>
                  <a:t>S</a:t>
                </a:r>
                <a:endParaRPr lang="ko-KR" altLang="en-US" sz="140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grpSp>
    </p:spTree>
    <p:extLst>
      <p:ext uri="{BB962C8B-B14F-4D97-AF65-F5344CB8AC3E}">
        <p14:creationId xmlns:p14="http://schemas.microsoft.com/office/powerpoint/2010/main" val="83140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42672" y="2347107"/>
            <a:ext cx="6261069" cy="4394261"/>
            <a:chOff x="102482" y="1598180"/>
            <a:chExt cx="5398362" cy="4394261"/>
          </a:xfrm>
        </p:grpSpPr>
        <p:sp>
          <p:nvSpPr>
            <p:cNvPr id="324" name="모서리가 둥근 직사각형 99"/>
            <p:cNvSpPr/>
            <p:nvPr/>
          </p:nvSpPr>
          <p:spPr>
            <a:xfrm>
              <a:off x="103200" y="1598180"/>
              <a:ext cx="5397644" cy="4245657"/>
            </a:xfrm>
            <a:prstGeom prst="roundRect">
              <a:avLst>
                <a:gd name="adj" fmla="val 247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258" name="모서리가 둥근 직사각형 112"/>
            <p:cNvSpPr/>
            <p:nvPr/>
          </p:nvSpPr>
          <p:spPr>
            <a:xfrm>
              <a:off x="127817" y="3414040"/>
              <a:ext cx="5348744" cy="1016744"/>
            </a:xfrm>
            <a:prstGeom prst="roundRect">
              <a:avLst>
                <a:gd name="adj" fmla="val 601"/>
              </a:avLst>
            </a:prstGeom>
            <a:solidFill>
              <a:schemeClr val="accent1">
                <a:lumMod val="20000"/>
                <a:lumOff val="80000"/>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663" name="모서리가 둥근 직사각형 112"/>
            <p:cNvSpPr/>
            <p:nvPr/>
          </p:nvSpPr>
          <p:spPr>
            <a:xfrm>
              <a:off x="127817" y="4865280"/>
              <a:ext cx="5348744" cy="949162"/>
            </a:xfrm>
            <a:prstGeom prst="roundRect">
              <a:avLst>
                <a:gd name="adj" fmla="val 0"/>
              </a:avLst>
            </a:prstGeom>
            <a:solidFill>
              <a:schemeClr val="accent6">
                <a:lumMod val="20000"/>
                <a:lumOff val="80000"/>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384" name="Can 383"/>
            <p:cNvSpPr/>
            <p:nvPr/>
          </p:nvSpPr>
          <p:spPr>
            <a:xfrm rot="5400000">
              <a:off x="461057" y="5293626"/>
              <a:ext cx="89685" cy="425960"/>
            </a:xfrm>
            <a:prstGeom prst="can">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41" name="TextBox 740"/>
            <p:cNvSpPr txBox="1"/>
            <p:nvPr/>
          </p:nvSpPr>
          <p:spPr>
            <a:xfrm>
              <a:off x="141394" y="4831673"/>
              <a:ext cx="1615430" cy="300082"/>
            </a:xfrm>
            <a:prstGeom prst="rect">
              <a:avLst/>
            </a:prstGeom>
            <a:noFill/>
          </p:spPr>
          <p:txBody>
            <a:bodyPr wrap="square" rtlCol="0">
              <a:spAutoFit/>
            </a:bodyPr>
            <a:lstStyle/>
            <a:p>
              <a:pPr marL="0" marR="0" lvl="0" indent="0" algn="l" defTabSz="685983"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srgbClr val="70AD47">
                      <a:lumMod val="75000"/>
                    </a:srgbClr>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Resource-layer</a:t>
              </a:r>
              <a:endParaRPr kumimoji="0" lang="ko-KR" altLang="en-US" sz="1350" b="1" i="0" u="none" strike="noStrike" kern="1200" cap="none" spc="0" normalizeH="0" baseline="0" noProof="0" dirty="0">
                <a:ln>
                  <a:noFill/>
                </a:ln>
                <a:solidFill>
                  <a:srgbClr val="70AD47">
                    <a:lumMod val="75000"/>
                  </a:srgbClr>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269" name="구름 73"/>
            <p:cNvSpPr/>
            <p:nvPr/>
          </p:nvSpPr>
          <p:spPr>
            <a:xfrm>
              <a:off x="3463720" y="4971605"/>
              <a:ext cx="1981004" cy="686249"/>
            </a:xfrm>
            <a:prstGeom prst="cloud">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74" name="TextBox 273"/>
            <p:cNvSpPr txBox="1"/>
            <p:nvPr/>
          </p:nvSpPr>
          <p:spPr>
            <a:xfrm>
              <a:off x="3920042" y="5603588"/>
              <a:ext cx="1236099" cy="253916"/>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Baremetal</a:t>
              </a:r>
              <a:endParaRPr kumimoji="0" lang="ko-KR"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2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00040" y="4986610"/>
              <a:ext cx="554196" cy="575121"/>
            </a:xfrm>
            <a:prstGeom prst="rect">
              <a:avLst/>
            </a:prstGeom>
            <a:noFill/>
            <a:extLst/>
          </p:spPr>
        </p:pic>
        <p:pic>
          <p:nvPicPr>
            <p:cNvPr id="27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23904" y="5034569"/>
              <a:ext cx="554196" cy="575121"/>
            </a:xfrm>
            <a:prstGeom prst="rect">
              <a:avLst/>
            </a:prstGeom>
            <a:noFill/>
            <a:extLst/>
          </p:spPr>
        </p:pic>
        <p:sp>
          <p:nvSpPr>
            <p:cNvPr id="270" name="구름 75"/>
            <p:cNvSpPr/>
            <p:nvPr/>
          </p:nvSpPr>
          <p:spPr>
            <a:xfrm>
              <a:off x="2408903" y="5016945"/>
              <a:ext cx="997505" cy="301074"/>
            </a:xfrm>
            <a:prstGeom prst="cloud">
              <a:avLst/>
            </a:prstGeom>
            <a:solidFill>
              <a:schemeClr val="accent6">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alibri"/>
                <a:ea typeface="맑은 고딕" panose="020B0503020000020004" pitchFamily="50" charset="-127"/>
                <a:cs typeface="+mn-cs"/>
              </a:endParaRPr>
            </a:p>
          </p:txBody>
        </p:sp>
        <p:pic>
          <p:nvPicPr>
            <p:cNvPr id="271"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809898" y="5040166"/>
              <a:ext cx="241021" cy="250792"/>
            </a:xfrm>
            <a:prstGeom prst="rect">
              <a:avLst/>
            </a:prstGeom>
            <a:noFill/>
            <a:extLst/>
          </p:spPr>
        </p:pic>
        <p:pic>
          <p:nvPicPr>
            <p:cNvPr id="27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093635" y="5040166"/>
              <a:ext cx="241021" cy="250792"/>
            </a:xfrm>
            <a:prstGeom prst="rect">
              <a:avLst/>
            </a:prstGeom>
            <a:noFill/>
            <a:extLst/>
          </p:spPr>
        </p:pic>
        <p:pic>
          <p:nvPicPr>
            <p:cNvPr id="281"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529943" y="5040166"/>
              <a:ext cx="241021" cy="250792"/>
            </a:xfrm>
            <a:prstGeom prst="rect">
              <a:avLst/>
            </a:prstGeom>
            <a:noFill/>
            <a:extLst/>
          </p:spPr>
        </p:pic>
        <p:pic>
          <p:nvPicPr>
            <p:cNvPr id="28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2964" y="5090407"/>
              <a:ext cx="554196" cy="575121"/>
            </a:xfrm>
            <a:prstGeom prst="rect">
              <a:avLst/>
            </a:prstGeom>
            <a:noFill/>
            <a:extLst/>
          </p:spPr>
        </p:pic>
        <p:sp>
          <p:nvSpPr>
            <p:cNvPr id="285" name="TextBox 284"/>
            <p:cNvSpPr txBox="1"/>
            <p:nvPr/>
          </p:nvSpPr>
          <p:spPr>
            <a:xfrm>
              <a:off x="2386624" y="5610741"/>
              <a:ext cx="1066082" cy="230832"/>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VM’s</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nvGrpSpPr>
            <p:cNvPr id="288" name="Group 287"/>
            <p:cNvGrpSpPr/>
            <p:nvPr/>
          </p:nvGrpSpPr>
          <p:grpSpPr>
            <a:xfrm>
              <a:off x="2394434" y="5356780"/>
              <a:ext cx="1011974" cy="301074"/>
              <a:chOff x="2637023" y="5877510"/>
              <a:chExt cx="1348947" cy="401327"/>
            </a:xfrm>
          </p:grpSpPr>
          <p:sp>
            <p:nvSpPr>
              <p:cNvPr id="289" name="구름 75"/>
              <p:cNvSpPr/>
              <p:nvPr/>
            </p:nvSpPr>
            <p:spPr>
              <a:xfrm>
                <a:off x="2637023" y="5877510"/>
                <a:ext cx="1348947" cy="401327"/>
              </a:xfrm>
              <a:prstGeom prst="cloud">
                <a:avLst/>
              </a:prstGeom>
              <a:solidFill>
                <a:schemeClr val="accent2">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alibri"/>
                  <a:ea typeface="맑은 고딕" panose="020B0503020000020004" pitchFamily="50" charset="-127"/>
                  <a:cs typeface="+mn-cs"/>
                </a:endParaRPr>
              </a:p>
            </p:txBody>
          </p:sp>
          <p:pic>
            <p:nvPicPr>
              <p:cNvPr id="290"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147816" y="5912709"/>
                <a:ext cx="321277" cy="334302"/>
              </a:xfrm>
              <a:prstGeom prst="rect">
                <a:avLst/>
              </a:prstGeom>
              <a:noFill/>
              <a:extLst/>
            </p:spPr>
          </p:pic>
          <p:pic>
            <p:nvPicPr>
              <p:cNvPr id="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526034" y="5912709"/>
                <a:ext cx="321277" cy="334302"/>
              </a:xfrm>
              <a:prstGeom prst="rect">
                <a:avLst/>
              </a:prstGeom>
              <a:noFill/>
              <a:extLst/>
            </p:spPr>
          </p:pic>
          <p:pic>
            <p:nvPicPr>
              <p:cNvPr id="293"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774640" y="5912709"/>
                <a:ext cx="321277" cy="334302"/>
              </a:xfrm>
              <a:prstGeom prst="rect">
                <a:avLst/>
              </a:prstGeom>
              <a:noFill/>
              <a:extLst/>
            </p:spPr>
          </p:pic>
        </p:grpSp>
        <p:sp>
          <p:nvSpPr>
            <p:cNvPr id="301" name="구름 75"/>
            <p:cNvSpPr/>
            <p:nvPr/>
          </p:nvSpPr>
          <p:spPr>
            <a:xfrm>
              <a:off x="1333363" y="5233471"/>
              <a:ext cx="1004148" cy="301074"/>
            </a:xfrm>
            <a:prstGeom prst="cloud">
              <a:avLst/>
            </a:prstGeom>
            <a:solidFill>
              <a:schemeClr val="accent6">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alibri"/>
                <a:ea typeface="맑은 고딕" panose="020B0503020000020004" pitchFamily="50" charset="-127"/>
                <a:cs typeface="+mn-cs"/>
              </a:endParaRPr>
            </a:p>
          </p:txBody>
        </p:sp>
        <p:sp>
          <p:nvSpPr>
            <p:cNvPr id="311" name="TextBox 310"/>
            <p:cNvSpPr txBox="1"/>
            <p:nvPr/>
          </p:nvSpPr>
          <p:spPr>
            <a:xfrm>
              <a:off x="1304663" y="5623187"/>
              <a:ext cx="1066082" cy="230832"/>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Containers</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nvGrpSpPr>
            <p:cNvPr id="3" name="Group 2"/>
            <p:cNvGrpSpPr/>
            <p:nvPr/>
          </p:nvGrpSpPr>
          <p:grpSpPr>
            <a:xfrm rot="16200000">
              <a:off x="933548" y="5361600"/>
              <a:ext cx="195968" cy="432364"/>
              <a:chOff x="467832" y="4485860"/>
              <a:chExt cx="261222" cy="576335"/>
            </a:xfrm>
          </p:grpSpPr>
          <p:sp>
            <p:nvSpPr>
              <p:cNvPr id="312" name="Freeform 311"/>
              <p:cNvSpPr/>
              <p:nvPr/>
            </p:nvSpPr>
            <p:spPr>
              <a:xfrm>
                <a:off x="520995" y="4561367"/>
                <a:ext cx="148926" cy="446568"/>
              </a:xfrm>
              <a:custGeom>
                <a:avLst/>
                <a:gdLst>
                  <a:gd name="connsiteX0" fmla="*/ 0 w 148926"/>
                  <a:gd name="connsiteY0" fmla="*/ 0 h 446568"/>
                  <a:gd name="connsiteX1" fmla="*/ 148856 w 148926"/>
                  <a:gd name="connsiteY1" fmla="*/ 106326 h 446568"/>
                  <a:gd name="connsiteX2" fmla="*/ 21265 w 148926"/>
                  <a:gd name="connsiteY2" fmla="*/ 297712 h 446568"/>
                  <a:gd name="connsiteX3" fmla="*/ 148856 w 148926"/>
                  <a:gd name="connsiteY3" fmla="*/ 446568 h 446568"/>
                  <a:gd name="connsiteX4" fmla="*/ 148856 w 148926"/>
                  <a:gd name="connsiteY4" fmla="*/ 446568 h 446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26" h="446568">
                    <a:moveTo>
                      <a:pt x="0" y="0"/>
                    </a:moveTo>
                    <a:cubicBezTo>
                      <a:pt x="72656" y="28353"/>
                      <a:pt x="145312" y="56707"/>
                      <a:pt x="148856" y="106326"/>
                    </a:cubicBezTo>
                    <a:cubicBezTo>
                      <a:pt x="152400" y="155945"/>
                      <a:pt x="21265" y="241005"/>
                      <a:pt x="21265" y="297712"/>
                    </a:cubicBezTo>
                    <a:cubicBezTo>
                      <a:pt x="21265" y="354419"/>
                      <a:pt x="148856" y="446568"/>
                      <a:pt x="148856" y="446568"/>
                    </a:cubicBezTo>
                    <a:lnTo>
                      <a:pt x="148856" y="44656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13" name="Oval 312"/>
              <p:cNvSpPr/>
              <p:nvPr/>
            </p:nvSpPr>
            <p:spPr>
              <a:xfrm>
                <a:off x="467833" y="4485860"/>
                <a:ext cx="108821" cy="11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14" name="Oval 313"/>
              <p:cNvSpPr/>
              <p:nvPr/>
            </p:nvSpPr>
            <p:spPr>
              <a:xfrm>
                <a:off x="620233" y="4638260"/>
                <a:ext cx="108821" cy="11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15" name="Oval 314"/>
              <p:cNvSpPr/>
              <p:nvPr/>
            </p:nvSpPr>
            <p:spPr>
              <a:xfrm>
                <a:off x="467832" y="4790660"/>
                <a:ext cx="108821" cy="11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16" name="Oval 315"/>
              <p:cNvSpPr/>
              <p:nvPr/>
            </p:nvSpPr>
            <p:spPr>
              <a:xfrm>
                <a:off x="620233" y="4943060"/>
                <a:ext cx="108821" cy="11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318" name="TextBox 317"/>
            <p:cNvSpPr txBox="1"/>
            <p:nvPr/>
          </p:nvSpPr>
          <p:spPr>
            <a:xfrm>
              <a:off x="761125" y="5628644"/>
              <a:ext cx="530021" cy="230832"/>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Links</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nvGrpSpPr>
            <p:cNvPr id="726" name="그룹 175"/>
            <p:cNvGrpSpPr/>
            <p:nvPr/>
          </p:nvGrpSpPr>
          <p:grpSpPr>
            <a:xfrm>
              <a:off x="4889241" y="5022633"/>
              <a:ext cx="380523" cy="271716"/>
              <a:chOff x="7901921" y="2733894"/>
              <a:chExt cx="392950" cy="335066"/>
            </a:xfrm>
          </p:grpSpPr>
          <p:sp>
            <p:nvSpPr>
              <p:cNvPr id="727" name="모서리가 둥근 직사각형 176"/>
              <p:cNvSpPr/>
              <p:nvPr/>
            </p:nvSpPr>
            <p:spPr>
              <a:xfrm>
                <a:off x="7901921" y="2733894"/>
                <a:ext cx="392950" cy="335066"/>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506" b="1"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pic>
            <p:nvPicPr>
              <p:cNvPr id="728" name="그림 177"/>
              <p:cNvPicPr>
                <a:picLocks noChangeAspect="1"/>
              </p:cNvPicPr>
              <p:nvPr/>
            </p:nvPicPr>
            <p:blipFill rotWithShape="1">
              <a:blip r:embed="rId5">
                <a:clrChange>
                  <a:clrFrom>
                    <a:srgbClr val="FFFFFF"/>
                  </a:clrFrom>
                  <a:clrTo>
                    <a:srgbClr val="FFFFFF">
                      <a:alpha val="0"/>
                    </a:srgbClr>
                  </a:clrTo>
                </a:clrChange>
              </a:blip>
              <a:srcRect b="10549"/>
              <a:stretch/>
            </p:blipFill>
            <p:spPr>
              <a:xfrm>
                <a:off x="7933234" y="2738269"/>
                <a:ext cx="347739" cy="326510"/>
              </a:xfrm>
              <a:prstGeom prst="rect">
                <a:avLst/>
              </a:prstGeom>
              <a:noFill/>
            </p:spPr>
          </p:pic>
        </p:grpSp>
        <p:grpSp>
          <p:nvGrpSpPr>
            <p:cNvPr id="374" name="그룹 175"/>
            <p:cNvGrpSpPr/>
            <p:nvPr/>
          </p:nvGrpSpPr>
          <p:grpSpPr>
            <a:xfrm>
              <a:off x="4277806" y="4986611"/>
              <a:ext cx="380523" cy="271716"/>
              <a:chOff x="7901921" y="2733894"/>
              <a:chExt cx="392950" cy="335066"/>
            </a:xfrm>
          </p:grpSpPr>
          <p:sp>
            <p:nvSpPr>
              <p:cNvPr id="375" name="모서리가 둥근 직사각형 176"/>
              <p:cNvSpPr/>
              <p:nvPr/>
            </p:nvSpPr>
            <p:spPr>
              <a:xfrm>
                <a:off x="7901921" y="2733894"/>
                <a:ext cx="392950" cy="335066"/>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506" b="1"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pic>
            <p:nvPicPr>
              <p:cNvPr id="376" name="그림 177"/>
              <p:cNvPicPr>
                <a:picLocks noChangeAspect="1"/>
              </p:cNvPicPr>
              <p:nvPr/>
            </p:nvPicPr>
            <p:blipFill rotWithShape="1">
              <a:blip r:embed="rId5">
                <a:clrChange>
                  <a:clrFrom>
                    <a:srgbClr val="FFFFFF"/>
                  </a:clrFrom>
                  <a:clrTo>
                    <a:srgbClr val="FFFFFF">
                      <a:alpha val="0"/>
                    </a:srgbClr>
                  </a:clrTo>
                </a:clrChange>
              </a:blip>
              <a:srcRect b="10549"/>
              <a:stretch/>
            </p:blipFill>
            <p:spPr>
              <a:xfrm>
                <a:off x="7933234" y="2738269"/>
                <a:ext cx="347739" cy="326510"/>
              </a:xfrm>
              <a:prstGeom prst="rect">
                <a:avLst/>
              </a:prstGeom>
              <a:noFill/>
            </p:spPr>
          </p:pic>
        </p:grpSp>
        <p:grpSp>
          <p:nvGrpSpPr>
            <p:cNvPr id="377" name="그룹 175"/>
            <p:cNvGrpSpPr/>
            <p:nvPr/>
          </p:nvGrpSpPr>
          <p:grpSpPr>
            <a:xfrm>
              <a:off x="3641503" y="5090981"/>
              <a:ext cx="380523" cy="271716"/>
              <a:chOff x="7901921" y="2733894"/>
              <a:chExt cx="392950" cy="335066"/>
            </a:xfrm>
          </p:grpSpPr>
          <p:sp>
            <p:nvSpPr>
              <p:cNvPr id="378" name="모서리가 둥근 직사각형 176"/>
              <p:cNvSpPr/>
              <p:nvPr/>
            </p:nvSpPr>
            <p:spPr>
              <a:xfrm>
                <a:off x="7901921" y="2733894"/>
                <a:ext cx="392950" cy="335066"/>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506" b="1"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pic>
            <p:nvPicPr>
              <p:cNvPr id="379" name="그림 177"/>
              <p:cNvPicPr>
                <a:picLocks noChangeAspect="1"/>
              </p:cNvPicPr>
              <p:nvPr/>
            </p:nvPicPr>
            <p:blipFill rotWithShape="1">
              <a:blip r:embed="rId5">
                <a:clrChange>
                  <a:clrFrom>
                    <a:srgbClr val="FFFFFF"/>
                  </a:clrFrom>
                  <a:clrTo>
                    <a:srgbClr val="FFFFFF">
                      <a:alpha val="0"/>
                    </a:srgbClr>
                  </a:clrTo>
                </a:clrChange>
              </a:blip>
              <a:srcRect b="10549"/>
              <a:stretch/>
            </p:blipFill>
            <p:spPr>
              <a:xfrm>
                <a:off x="7933234" y="2738269"/>
                <a:ext cx="347739" cy="326510"/>
              </a:xfrm>
              <a:prstGeom prst="rect">
                <a:avLst/>
              </a:prstGeom>
              <a:noFill/>
            </p:spPr>
          </p:pic>
        </p:grpSp>
        <p:sp>
          <p:nvSpPr>
            <p:cNvPr id="16" name="Can 15"/>
            <p:cNvSpPr/>
            <p:nvPr/>
          </p:nvSpPr>
          <p:spPr>
            <a:xfrm rot="5400000">
              <a:off x="431963" y="5346891"/>
              <a:ext cx="89685" cy="425960"/>
            </a:xfrm>
            <a:prstGeom prst="ca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83" name="Can 382"/>
            <p:cNvSpPr/>
            <p:nvPr/>
          </p:nvSpPr>
          <p:spPr>
            <a:xfrm rot="5400000">
              <a:off x="401569" y="5404990"/>
              <a:ext cx="89685" cy="425960"/>
            </a:xfrm>
            <a:prstGeom prst="ca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85" name="TextBox 384"/>
            <p:cNvSpPr txBox="1"/>
            <p:nvPr/>
          </p:nvSpPr>
          <p:spPr>
            <a:xfrm>
              <a:off x="204812" y="5623109"/>
              <a:ext cx="530021" cy="369332"/>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Tunnels</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395" name="TextBox 394"/>
            <p:cNvSpPr txBox="1"/>
            <p:nvPr/>
          </p:nvSpPr>
          <p:spPr>
            <a:xfrm>
              <a:off x="2607069" y="5411126"/>
              <a:ext cx="592375" cy="230832"/>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Tenant 2</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259" name="TextBox 258"/>
            <p:cNvSpPr txBox="1"/>
            <p:nvPr/>
          </p:nvSpPr>
          <p:spPr>
            <a:xfrm>
              <a:off x="141394" y="3399655"/>
              <a:ext cx="1615430" cy="300082"/>
            </a:xfrm>
            <a:prstGeom prst="rect">
              <a:avLst/>
            </a:prstGeom>
            <a:noFill/>
          </p:spPr>
          <p:txBody>
            <a:bodyPr wrap="square" rtlCol="0">
              <a:spAutoFit/>
            </a:bodyPr>
            <a:lstStyle/>
            <a:p>
              <a:pPr marL="0" marR="0" lvl="0" indent="0" algn="l" defTabSz="685983"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srgbClr val="70A8DA"/>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Flow-layer</a:t>
              </a:r>
              <a:endParaRPr kumimoji="0" lang="ko-KR" altLang="en-US" sz="1350" b="1" i="0" u="none" strike="noStrike" kern="1200" cap="none" spc="0" normalizeH="0" baseline="0" noProof="0" dirty="0">
                <a:ln>
                  <a:noFill/>
                </a:ln>
                <a:solidFill>
                  <a:srgbClr val="70A8DA"/>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62" name="타원 364"/>
            <p:cNvSpPr/>
            <p:nvPr/>
          </p:nvSpPr>
          <p:spPr>
            <a:xfrm>
              <a:off x="1447214" y="5301001"/>
              <a:ext cx="236355" cy="12798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463" name="타원 364"/>
            <p:cNvSpPr/>
            <p:nvPr/>
          </p:nvSpPr>
          <p:spPr>
            <a:xfrm>
              <a:off x="1739892" y="5301001"/>
              <a:ext cx="236355" cy="12798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464" name="타원 364"/>
            <p:cNvSpPr/>
            <p:nvPr/>
          </p:nvSpPr>
          <p:spPr>
            <a:xfrm>
              <a:off x="2033221" y="5301001"/>
              <a:ext cx="236355" cy="12798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465" name="TextBox 464"/>
            <p:cNvSpPr txBox="1"/>
            <p:nvPr/>
          </p:nvSpPr>
          <p:spPr>
            <a:xfrm>
              <a:off x="1424510" y="5277563"/>
              <a:ext cx="290662" cy="323165"/>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C1</a:t>
              </a:r>
              <a:endParaRPr kumimoji="0" lang="ko-KR" altLang="en-US"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66" name="TextBox 465"/>
            <p:cNvSpPr txBox="1"/>
            <p:nvPr/>
          </p:nvSpPr>
          <p:spPr>
            <a:xfrm>
              <a:off x="1717139" y="5273250"/>
              <a:ext cx="290662" cy="323165"/>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C2</a:t>
              </a:r>
              <a:endParaRPr kumimoji="0" lang="ko-KR" altLang="en-US"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67" name="TextBox 466"/>
            <p:cNvSpPr txBox="1"/>
            <p:nvPr/>
          </p:nvSpPr>
          <p:spPr>
            <a:xfrm>
              <a:off x="2011673" y="5273250"/>
              <a:ext cx="290662" cy="323165"/>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C3</a:t>
              </a:r>
              <a:endParaRPr kumimoji="0" lang="ko-KR" altLang="en-US"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394" name="TextBox 393"/>
            <p:cNvSpPr txBox="1"/>
            <p:nvPr/>
          </p:nvSpPr>
          <p:spPr>
            <a:xfrm>
              <a:off x="2652618" y="5063761"/>
              <a:ext cx="592375" cy="230832"/>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Tenant 1</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287" name="모서리가 둥근 직사각형 112"/>
            <p:cNvSpPr/>
            <p:nvPr/>
          </p:nvSpPr>
          <p:spPr>
            <a:xfrm>
              <a:off x="127817" y="2022408"/>
              <a:ext cx="5348744" cy="963040"/>
            </a:xfrm>
            <a:prstGeom prst="roundRect">
              <a:avLst>
                <a:gd name="adj" fmla="val 0"/>
              </a:avLst>
            </a:prstGeom>
            <a:solidFill>
              <a:schemeClr val="accent4">
                <a:lumMod val="20000"/>
                <a:lumOff val="80000"/>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402" name="Oval 401"/>
            <p:cNvSpPr/>
            <p:nvPr/>
          </p:nvSpPr>
          <p:spPr>
            <a:xfrm>
              <a:off x="368072" y="5127871"/>
              <a:ext cx="256405" cy="114879"/>
            </a:xfrm>
            <a:prstGeom prst="ellipse">
              <a:avLst/>
            </a:prstGeom>
            <a:solidFill>
              <a:schemeClr val="accent1">
                <a:lumMod val="60000"/>
                <a:lumOff val="40000"/>
              </a:schemeClr>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403" name="TextBox 402"/>
            <p:cNvSpPr txBox="1"/>
            <p:nvPr/>
          </p:nvSpPr>
          <p:spPr>
            <a:xfrm>
              <a:off x="246539" y="5213476"/>
              <a:ext cx="486757" cy="346249"/>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825"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vSwitch</a:t>
              </a:r>
              <a:endParaRPr kumimoji="0" lang="ko-KR" altLang="en-US" sz="825"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79" name="구름 73"/>
            <p:cNvSpPr/>
            <p:nvPr/>
          </p:nvSpPr>
          <p:spPr>
            <a:xfrm>
              <a:off x="1804541" y="4070138"/>
              <a:ext cx="3652798" cy="268808"/>
            </a:xfrm>
            <a:prstGeom prst="cloud">
              <a:avLst/>
            </a:prstGeom>
            <a:solidFill>
              <a:srgbClr val="E7E6E6"/>
            </a:solidFill>
            <a:ln w="12700" cap="flat" cmpd="sng" algn="ctr">
              <a:solidFill>
                <a:sysClr val="window" lastClr="FFFFFF">
                  <a:lumMod val="95000"/>
                </a:sys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ko-KR" altLang="en-US" sz="1350" b="0" i="0" u="none" strike="noStrike" kern="0" cap="none" spc="0" normalizeH="0" baseline="0" noProof="0" dirty="0">
                <a:ln>
                  <a:noFill/>
                </a:ln>
                <a:solidFill>
                  <a:prstClr val="white"/>
                </a:solidFill>
                <a:effectLst/>
                <a:uLnTx/>
                <a:uFillTx/>
                <a:latin typeface="Calibri" panose="020F0502020204030204"/>
                <a:ea typeface="맑은 고딕"/>
                <a:cs typeface="+mn-cs"/>
              </a:endParaRPr>
            </a:p>
          </p:txBody>
        </p:sp>
        <p:sp>
          <p:nvSpPr>
            <p:cNvPr id="180" name="Isosceles Triangle 179"/>
            <p:cNvSpPr/>
            <p:nvPr/>
          </p:nvSpPr>
          <p:spPr>
            <a:xfrm rot="10800000">
              <a:off x="3215912" y="3461384"/>
              <a:ext cx="637486" cy="692370"/>
            </a:xfrm>
            <a:prstGeom prst="triangle">
              <a:avLst/>
            </a:prstGeom>
            <a:gradFill>
              <a:gsLst>
                <a:gs pos="0">
                  <a:srgbClr val="FFC000">
                    <a:lumMod val="60000"/>
                    <a:lumOff val="40000"/>
                  </a:srgbClr>
                </a:gs>
                <a:gs pos="50000">
                  <a:srgbClr val="FFC000">
                    <a:lumMod val="20000"/>
                    <a:lumOff val="80000"/>
                  </a:srgbClr>
                </a:gs>
                <a:gs pos="100000">
                  <a:sysClr val="window" lastClr="FFFFFF">
                    <a:alpha val="32000"/>
                  </a:sysClr>
                </a:gs>
              </a:gsLst>
              <a:lin ang="5400000" scaled="0"/>
            </a:gradFill>
            <a:ln w="12700" cap="flat" cmpd="sng" algn="ctr">
              <a:no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sp>
          <p:nvSpPr>
            <p:cNvPr id="181" name="Isosceles Triangle 180"/>
            <p:cNvSpPr/>
            <p:nvPr/>
          </p:nvSpPr>
          <p:spPr>
            <a:xfrm rot="10800000">
              <a:off x="4464612" y="3470102"/>
              <a:ext cx="637486" cy="692370"/>
            </a:xfrm>
            <a:prstGeom prst="triangle">
              <a:avLst/>
            </a:prstGeom>
            <a:gradFill>
              <a:gsLst>
                <a:gs pos="0">
                  <a:srgbClr val="FFC000">
                    <a:lumMod val="60000"/>
                    <a:lumOff val="40000"/>
                  </a:srgbClr>
                </a:gs>
                <a:gs pos="50000">
                  <a:srgbClr val="FFC000">
                    <a:lumMod val="20000"/>
                    <a:lumOff val="80000"/>
                  </a:srgbClr>
                </a:gs>
                <a:gs pos="100000">
                  <a:sysClr val="window" lastClr="FFFFFF">
                    <a:alpha val="32000"/>
                  </a:sysClr>
                </a:gs>
              </a:gsLst>
              <a:lin ang="5400000" scaled="0"/>
            </a:gradFill>
            <a:ln w="12700" cap="flat" cmpd="sng" algn="ctr">
              <a:no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sp>
          <p:nvSpPr>
            <p:cNvPr id="182" name="Isosceles Triangle 181"/>
            <p:cNvSpPr/>
            <p:nvPr/>
          </p:nvSpPr>
          <p:spPr>
            <a:xfrm rot="10800000">
              <a:off x="1947913" y="3481573"/>
              <a:ext cx="637486" cy="692370"/>
            </a:xfrm>
            <a:prstGeom prst="triangle">
              <a:avLst/>
            </a:prstGeom>
            <a:gradFill>
              <a:gsLst>
                <a:gs pos="0">
                  <a:srgbClr val="FFC000">
                    <a:lumMod val="60000"/>
                    <a:lumOff val="40000"/>
                  </a:srgbClr>
                </a:gs>
                <a:gs pos="50000">
                  <a:srgbClr val="FFC000">
                    <a:lumMod val="20000"/>
                    <a:lumOff val="80000"/>
                  </a:srgbClr>
                </a:gs>
                <a:gs pos="100000">
                  <a:sysClr val="window" lastClr="FFFFFF">
                    <a:alpha val="32000"/>
                  </a:sysClr>
                </a:gs>
              </a:gsLst>
              <a:lin ang="5400000" scaled="0"/>
            </a:gradFill>
            <a:ln w="12700" cap="flat" cmpd="sng" algn="ctr">
              <a:no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pic>
          <p:nvPicPr>
            <p:cNvPr id="183"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387185" y="4040758"/>
              <a:ext cx="302982" cy="314422"/>
            </a:xfrm>
            <a:prstGeom prst="rect">
              <a:avLst/>
            </a:prstGeom>
            <a:noFill/>
            <a:extLst/>
          </p:spPr>
        </p:pic>
        <p:pic>
          <p:nvPicPr>
            <p:cNvPr id="184" name="Picture 4"/>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121136" y="4047939"/>
              <a:ext cx="283582" cy="294290"/>
            </a:xfrm>
            <a:prstGeom prst="rect">
              <a:avLst/>
            </a:prstGeom>
            <a:noFill/>
            <a:extLst/>
          </p:spPr>
        </p:pic>
        <p:pic>
          <p:nvPicPr>
            <p:cNvPr id="185"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630606" y="4044041"/>
              <a:ext cx="302982" cy="314422"/>
            </a:xfrm>
            <a:prstGeom prst="rect">
              <a:avLst/>
            </a:prstGeom>
            <a:noFill/>
            <a:extLst/>
          </p:spPr>
        </p:pic>
        <p:sp>
          <p:nvSpPr>
            <p:cNvPr id="186" name="Can 185"/>
            <p:cNvSpPr/>
            <p:nvPr/>
          </p:nvSpPr>
          <p:spPr>
            <a:xfrm rot="16200000">
              <a:off x="2839459" y="3757476"/>
              <a:ext cx="105669" cy="875216"/>
            </a:xfrm>
            <a:prstGeom prst="can">
              <a:avLst/>
            </a:prstGeom>
            <a:solidFill>
              <a:srgbClr val="5B9BD5">
                <a:lumMod val="40000"/>
                <a:lumOff val="60000"/>
              </a:srgbClr>
            </a:solidFill>
            <a:ln w="12700" cap="flat" cmpd="sng" algn="ctr">
              <a:solidFill>
                <a:srgbClr val="5B9BD5">
                  <a:lumMod val="20000"/>
                  <a:lumOff val="80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sp>
          <p:nvSpPr>
            <p:cNvPr id="187" name="Can 186"/>
            <p:cNvSpPr/>
            <p:nvPr/>
          </p:nvSpPr>
          <p:spPr>
            <a:xfrm rot="16200000">
              <a:off x="4092674" y="3757475"/>
              <a:ext cx="105669" cy="875216"/>
            </a:xfrm>
            <a:prstGeom prst="can">
              <a:avLst/>
            </a:prstGeom>
            <a:solidFill>
              <a:srgbClr val="5B9BD5">
                <a:lumMod val="40000"/>
                <a:lumOff val="60000"/>
              </a:srgbClr>
            </a:solidFill>
            <a:ln w="12700" cap="flat" cmpd="sng" algn="ctr">
              <a:solidFill>
                <a:srgbClr val="5B9BD5">
                  <a:lumMod val="20000"/>
                  <a:lumOff val="80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cxnSp>
          <p:nvCxnSpPr>
            <p:cNvPr id="188" name="꺾인 연결선 332"/>
            <p:cNvCxnSpPr/>
            <p:nvPr/>
          </p:nvCxnSpPr>
          <p:spPr>
            <a:xfrm rot="5400000">
              <a:off x="2200576" y="3730759"/>
              <a:ext cx="385711" cy="248648"/>
            </a:xfrm>
            <a:prstGeom prst="bentConnector3">
              <a:avLst>
                <a:gd name="adj1" fmla="val 24364"/>
              </a:avLst>
            </a:prstGeom>
            <a:noFill/>
            <a:ln w="19050" cap="flat" cmpd="sng" algn="ctr">
              <a:solidFill>
                <a:srgbClr val="ED7D31"/>
              </a:solidFill>
              <a:prstDash val="solid"/>
              <a:miter lim="800000"/>
            </a:ln>
            <a:effectLst/>
          </p:spPr>
        </p:cxnSp>
        <p:cxnSp>
          <p:nvCxnSpPr>
            <p:cNvPr id="189" name="꺾인 연결선 332"/>
            <p:cNvCxnSpPr>
              <a:endCxn id="183" idx="0"/>
            </p:cNvCxnSpPr>
            <p:nvPr/>
          </p:nvCxnSpPr>
          <p:spPr>
            <a:xfrm rot="5400000">
              <a:off x="3458407" y="3742498"/>
              <a:ext cx="378531" cy="217991"/>
            </a:xfrm>
            <a:prstGeom prst="bentConnector3">
              <a:avLst>
                <a:gd name="adj1" fmla="val 23878"/>
              </a:avLst>
            </a:prstGeom>
            <a:noFill/>
            <a:ln w="19050" cap="flat" cmpd="sng" algn="ctr">
              <a:solidFill>
                <a:srgbClr val="4472C4"/>
              </a:solidFill>
              <a:prstDash val="solid"/>
              <a:miter lim="800000"/>
            </a:ln>
            <a:effectLst/>
          </p:spPr>
        </p:cxnSp>
        <p:cxnSp>
          <p:nvCxnSpPr>
            <p:cNvPr id="190" name="꺾인 연결선 332"/>
            <p:cNvCxnSpPr/>
            <p:nvPr/>
          </p:nvCxnSpPr>
          <p:spPr>
            <a:xfrm rot="5400000">
              <a:off x="4730242" y="3720263"/>
              <a:ext cx="381813" cy="265743"/>
            </a:xfrm>
            <a:prstGeom prst="bentConnector3">
              <a:avLst>
                <a:gd name="adj1" fmla="val 16010"/>
              </a:avLst>
            </a:prstGeom>
            <a:noFill/>
            <a:ln w="19050" cap="flat" cmpd="sng" algn="ctr">
              <a:solidFill>
                <a:srgbClr val="ED7D31"/>
              </a:solidFill>
              <a:prstDash val="solid"/>
              <a:miter lim="800000"/>
            </a:ln>
            <a:effectLst/>
          </p:spPr>
        </p:cxnSp>
        <p:cxnSp>
          <p:nvCxnSpPr>
            <p:cNvPr id="191" name="꺾인 연결선 338"/>
            <p:cNvCxnSpPr/>
            <p:nvPr/>
          </p:nvCxnSpPr>
          <p:spPr>
            <a:xfrm rot="16200000" flipH="1">
              <a:off x="3212000" y="3720262"/>
              <a:ext cx="378531" cy="262461"/>
            </a:xfrm>
            <a:prstGeom prst="bentConnector3">
              <a:avLst>
                <a:gd name="adj1" fmla="val 23878"/>
              </a:avLst>
            </a:prstGeom>
            <a:noFill/>
            <a:ln w="19050" cap="flat" cmpd="sng" algn="ctr">
              <a:solidFill>
                <a:srgbClr val="70AD47"/>
              </a:solidFill>
              <a:prstDash val="solid"/>
              <a:miter lim="800000"/>
            </a:ln>
            <a:effectLst/>
          </p:spPr>
        </p:cxnSp>
        <p:cxnSp>
          <p:nvCxnSpPr>
            <p:cNvPr id="192" name="꺾인 연결선 338"/>
            <p:cNvCxnSpPr/>
            <p:nvPr/>
          </p:nvCxnSpPr>
          <p:spPr>
            <a:xfrm rot="16200000" flipH="1">
              <a:off x="1947989" y="3739181"/>
              <a:ext cx="385711" cy="231804"/>
            </a:xfrm>
            <a:prstGeom prst="bentConnector3">
              <a:avLst>
                <a:gd name="adj1" fmla="val 24364"/>
              </a:avLst>
            </a:prstGeom>
            <a:noFill/>
            <a:ln w="19050" cap="flat" cmpd="sng" algn="ctr">
              <a:solidFill>
                <a:srgbClr val="70AD47"/>
              </a:solidFill>
              <a:prstDash val="solid"/>
              <a:miter lim="800000"/>
            </a:ln>
            <a:effectLst/>
          </p:spPr>
        </p:cxnSp>
        <p:cxnSp>
          <p:nvCxnSpPr>
            <p:cNvPr id="193" name="꺾인 연결선 338"/>
            <p:cNvCxnSpPr/>
            <p:nvPr/>
          </p:nvCxnSpPr>
          <p:spPr>
            <a:xfrm rot="16200000" flipH="1">
              <a:off x="4477656" y="3745780"/>
              <a:ext cx="381813" cy="214709"/>
            </a:xfrm>
            <a:prstGeom prst="bentConnector3">
              <a:avLst>
                <a:gd name="adj1" fmla="val 16010"/>
              </a:avLst>
            </a:prstGeom>
            <a:noFill/>
            <a:ln w="19050" cap="flat" cmpd="sng" algn="ctr">
              <a:solidFill>
                <a:srgbClr val="4472C4"/>
              </a:solidFill>
              <a:prstDash val="solid"/>
              <a:miter lim="800000"/>
            </a:ln>
            <a:effectLst/>
          </p:spPr>
        </p:cxnSp>
        <p:pic>
          <p:nvPicPr>
            <p:cNvPr id="194" name="Picture 2" descr="C:\Users\Muhammad\Desktop\msg2.png"/>
            <p:cNvPicPr>
              <a:picLocks noChangeAspect="1" noChangeArrowheads="1"/>
            </p:cNvPicPr>
            <p:nvPr/>
          </p:nvPicPr>
          <p:blipFill>
            <a:blip r:embed="rId8" cstate="print">
              <a:duotone>
                <a:srgbClr val="FFC0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423941" y="3711531"/>
              <a:ext cx="180514" cy="84291"/>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C:\Users\Muhammad\Desktop\msg2.png"/>
            <p:cNvPicPr>
              <a:picLocks noChangeAspect="1" noChangeArrowheads="1"/>
            </p:cNvPicPr>
            <p:nvPr/>
          </p:nvPicPr>
          <p:blipFill>
            <a:blip r:embed="rId8" cstate="print">
              <a:duotone>
                <a:srgbClr val="FFC0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540510" y="4152239"/>
              <a:ext cx="180514" cy="84291"/>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C:\Users\Muhammad\Desktop\msg2.png"/>
            <p:cNvPicPr>
              <a:picLocks noChangeAspect="1" noChangeArrowheads="1"/>
            </p:cNvPicPr>
            <p:nvPr/>
          </p:nvPicPr>
          <p:blipFill>
            <a:blip r:embed="rId8" cstate="print">
              <a:duotone>
                <a:prstClr val="black"/>
                <a:srgbClr val="70AD47">
                  <a:tint val="45000"/>
                  <a:satMod val="400000"/>
                </a:srgbClr>
              </a:duotone>
              <a:extLst>
                <a:ext uri="{28A0092B-C50C-407E-A947-70E740481C1C}">
                  <a14:useLocalDpi xmlns:a14="http://schemas.microsoft.com/office/drawing/2010/main" val="0"/>
                </a:ext>
              </a:extLst>
            </a:blip>
            <a:srcRect/>
            <a:stretch>
              <a:fillRect/>
            </a:stretch>
          </p:blipFill>
          <p:spPr bwMode="auto">
            <a:xfrm>
              <a:off x="3188191" y="3702225"/>
              <a:ext cx="180514" cy="84291"/>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C:\Users\Muhammad\Desktop\msg2.png"/>
            <p:cNvPicPr>
              <a:picLocks noChangeAspect="1" noChangeArrowheads="1"/>
            </p:cNvPicPr>
            <p:nvPr/>
          </p:nvPicPr>
          <p:blipFill>
            <a:blip r:embed="rId9" cstate="print">
              <a:biLevel thresh="75000"/>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346279" y="4152926"/>
              <a:ext cx="180514" cy="84291"/>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C:\Users\Muhammad\Desktop\msg2.png"/>
            <p:cNvPicPr>
              <a:picLocks noChangeAspect="1" noChangeArrowheads="1"/>
            </p:cNvPicPr>
            <p:nvPr/>
          </p:nvPicPr>
          <p:blipFill>
            <a:blip r:embed="rId8" cstate="print">
              <a:duotone>
                <a:prstClr val="black"/>
                <a:srgbClr val="70AD47">
                  <a:tint val="45000"/>
                  <a:satMod val="400000"/>
                </a:srgbClr>
              </a:duotone>
              <a:extLst>
                <a:ext uri="{28A0092B-C50C-407E-A947-70E740481C1C}">
                  <a14:useLocalDpi xmlns:a14="http://schemas.microsoft.com/office/drawing/2010/main" val="0"/>
                </a:ext>
              </a:extLst>
            </a:blip>
            <a:srcRect/>
            <a:stretch>
              <a:fillRect/>
            </a:stretch>
          </p:blipFill>
          <p:spPr bwMode="auto">
            <a:xfrm>
              <a:off x="2809320" y="4156407"/>
              <a:ext cx="180514" cy="84291"/>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C:\Users\Muhammad\Desktop\msg2.png"/>
            <p:cNvPicPr>
              <a:picLocks noChangeAspect="1" noChangeArrowheads="1"/>
            </p:cNvPicPr>
            <p:nvPr/>
          </p:nvPicPr>
          <p:blipFill>
            <a:blip r:embed="rId11" cstate="print">
              <a:biLevel thresh="7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078079" y="4153001"/>
              <a:ext cx="180514" cy="84291"/>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C:\Users\Muhammad\Desktop\msg2.png"/>
            <p:cNvPicPr>
              <a:picLocks noChangeAspect="1" noChangeArrowheads="1"/>
            </p:cNvPicPr>
            <p:nvPr/>
          </p:nvPicPr>
          <p:blipFill>
            <a:blip r:embed="rId8" cstate="print">
              <a:duotone>
                <a:srgbClr val="FFC0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780454" y="4155329"/>
              <a:ext cx="180514" cy="84291"/>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C:\Users\Muhammad\Desktop\msg2.png"/>
            <p:cNvPicPr>
              <a:picLocks noChangeAspect="1" noChangeArrowheads="1"/>
            </p:cNvPicPr>
            <p:nvPr/>
          </p:nvPicPr>
          <p:blipFill>
            <a:blip r:embed="rId8" cstate="print">
              <a:duotone>
                <a:srgbClr val="FFC0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951814" y="3682931"/>
              <a:ext cx="180514" cy="8429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p:cNvGrpSpPr/>
            <p:nvPr/>
          </p:nvGrpSpPr>
          <p:grpSpPr>
            <a:xfrm>
              <a:off x="2132452" y="3794445"/>
              <a:ext cx="256405" cy="210977"/>
              <a:chOff x="2931248" y="4620075"/>
              <a:chExt cx="341784" cy="281230"/>
            </a:xfrm>
          </p:grpSpPr>
          <p:sp>
            <p:nvSpPr>
              <p:cNvPr id="203" name="Oval 202"/>
              <p:cNvSpPr/>
              <p:nvPr/>
            </p:nvSpPr>
            <p:spPr>
              <a:xfrm>
                <a:off x="2931248" y="4620075"/>
                <a:ext cx="341784" cy="153132"/>
              </a:xfrm>
              <a:prstGeom prst="ellipse">
                <a:avLst/>
              </a:prstGeom>
              <a:solidFill>
                <a:srgbClr val="5B9BD5">
                  <a:lumMod val="60000"/>
                  <a:lumOff val="40000"/>
                </a:srgbClr>
              </a:solidFill>
              <a:ln w="9525" cap="flat" cmpd="sng" algn="ctr">
                <a:solidFill>
                  <a:srgbClr val="E7E6E6">
                    <a:lumMod val="75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sp>
            <p:nvSpPr>
              <p:cNvPr id="204" name="Oval 203"/>
              <p:cNvSpPr/>
              <p:nvPr/>
            </p:nvSpPr>
            <p:spPr>
              <a:xfrm>
                <a:off x="2931248" y="4676862"/>
                <a:ext cx="341784" cy="153132"/>
              </a:xfrm>
              <a:prstGeom prst="ellipse">
                <a:avLst/>
              </a:prstGeom>
              <a:solidFill>
                <a:srgbClr val="5B9BD5">
                  <a:lumMod val="60000"/>
                  <a:lumOff val="40000"/>
                </a:srgbClr>
              </a:solidFill>
              <a:ln w="9525" cap="flat" cmpd="sng" algn="ctr">
                <a:solidFill>
                  <a:srgbClr val="E7E6E6">
                    <a:lumMod val="75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sp>
            <p:nvSpPr>
              <p:cNvPr id="205" name="Oval 204"/>
              <p:cNvSpPr/>
              <p:nvPr/>
            </p:nvSpPr>
            <p:spPr>
              <a:xfrm>
                <a:off x="2931248" y="4748173"/>
                <a:ext cx="341784" cy="153132"/>
              </a:xfrm>
              <a:prstGeom prst="ellipse">
                <a:avLst/>
              </a:prstGeom>
              <a:solidFill>
                <a:srgbClr val="5B9BD5">
                  <a:lumMod val="60000"/>
                  <a:lumOff val="40000"/>
                </a:srgbClr>
              </a:solidFill>
              <a:ln w="9525" cap="flat" cmpd="sng" algn="ctr">
                <a:solidFill>
                  <a:srgbClr val="E7E6E6">
                    <a:lumMod val="75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grpSp>
        <p:grpSp>
          <p:nvGrpSpPr>
            <p:cNvPr id="206" name="Group 205"/>
            <p:cNvGrpSpPr/>
            <p:nvPr/>
          </p:nvGrpSpPr>
          <p:grpSpPr>
            <a:xfrm>
              <a:off x="3409364" y="3794445"/>
              <a:ext cx="256405" cy="210977"/>
              <a:chOff x="2931248" y="4620075"/>
              <a:chExt cx="341784" cy="281230"/>
            </a:xfrm>
          </p:grpSpPr>
          <p:sp>
            <p:nvSpPr>
              <p:cNvPr id="207" name="Oval 206"/>
              <p:cNvSpPr/>
              <p:nvPr/>
            </p:nvSpPr>
            <p:spPr>
              <a:xfrm>
                <a:off x="2931248" y="4620075"/>
                <a:ext cx="341784" cy="153132"/>
              </a:xfrm>
              <a:prstGeom prst="ellipse">
                <a:avLst/>
              </a:prstGeom>
              <a:solidFill>
                <a:srgbClr val="5B9BD5">
                  <a:lumMod val="60000"/>
                  <a:lumOff val="40000"/>
                </a:srgbClr>
              </a:solidFill>
              <a:ln w="9525" cap="flat" cmpd="sng" algn="ctr">
                <a:solidFill>
                  <a:srgbClr val="E7E6E6">
                    <a:lumMod val="75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sp>
            <p:nvSpPr>
              <p:cNvPr id="208" name="Oval 207"/>
              <p:cNvSpPr/>
              <p:nvPr/>
            </p:nvSpPr>
            <p:spPr>
              <a:xfrm>
                <a:off x="2931248" y="4676862"/>
                <a:ext cx="341784" cy="153132"/>
              </a:xfrm>
              <a:prstGeom prst="ellipse">
                <a:avLst/>
              </a:prstGeom>
              <a:solidFill>
                <a:srgbClr val="5B9BD5">
                  <a:lumMod val="60000"/>
                  <a:lumOff val="40000"/>
                </a:srgbClr>
              </a:solidFill>
              <a:ln w="9525" cap="flat" cmpd="sng" algn="ctr">
                <a:solidFill>
                  <a:srgbClr val="E7E6E6">
                    <a:lumMod val="75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sp>
            <p:nvSpPr>
              <p:cNvPr id="209" name="Oval 208"/>
              <p:cNvSpPr/>
              <p:nvPr/>
            </p:nvSpPr>
            <p:spPr>
              <a:xfrm>
                <a:off x="2931248" y="4748173"/>
                <a:ext cx="341784" cy="153132"/>
              </a:xfrm>
              <a:prstGeom prst="ellipse">
                <a:avLst/>
              </a:prstGeom>
              <a:solidFill>
                <a:srgbClr val="5B9BD5">
                  <a:lumMod val="60000"/>
                  <a:lumOff val="40000"/>
                </a:srgbClr>
              </a:solidFill>
              <a:ln w="9525" cap="flat" cmpd="sng" algn="ctr">
                <a:solidFill>
                  <a:srgbClr val="E7E6E6">
                    <a:lumMod val="75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grpSp>
        <p:pic>
          <p:nvPicPr>
            <p:cNvPr id="210" name="Picture 2" descr="C:\Users\Muhammad\Desktop\msg2.png"/>
            <p:cNvPicPr>
              <a:picLocks noChangeAspect="1" noChangeArrowheads="1"/>
            </p:cNvPicPr>
            <p:nvPr/>
          </p:nvPicPr>
          <p:blipFill>
            <a:blip r:embed="rId8" cstate="print">
              <a:duotone>
                <a:srgbClr val="FFC0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52056" y="3844036"/>
              <a:ext cx="180514" cy="84291"/>
            </a:xfrm>
            <a:prstGeom prst="rect">
              <a:avLst/>
            </a:prstGeom>
            <a:noFill/>
            <a:extLst>
              <a:ext uri="{909E8E84-426E-40DD-AFC4-6F175D3DCCD1}">
                <a14:hiddenFill xmlns:a14="http://schemas.microsoft.com/office/drawing/2010/main">
                  <a:solidFill>
                    <a:srgbClr val="FFFFFF"/>
                  </a:solidFill>
                </a14:hiddenFill>
              </a:ext>
            </a:extLst>
          </p:spPr>
        </p:pic>
        <p:grpSp>
          <p:nvGrpSpPr>
            <p:cNvPr id="211" name="Group 210"/>
            <p:cNvGrpSpPr/>
            <p:nvPr/>
          </p:nvGrpSpPr>
          <p:grpSpPr>
            <a:xfrm>
              <a:off x="4649001" y="3769725"/>
              <a:ext cx="256405" cy="210977"/>
              <a:chOff x="2931248" y="4620075"/>
              <a:chExt cx="341784" cy="281230"/>
            </a:xfrm>
          </p:grpSpPr>
          <p:sp>
            <p:nvSpPr>
              <p:cNvPr id="212" name="Oval 211"/>
              <p:cNvSpPr/>
              <p:nvPr/>
            </p:nvSpPr>
            <p:spPr>
              <a:xfrm>
                <a:off x="2931248" y="4620075"/>
                <a:ext cx="341784" cy="153132"/>
              </a:xfrm>
              <a:prstGeom prst="ellipse">
                <a:avLst/>
              </a:prstGeom>
              <a:solidFill>
                <a:srgbClr val="5B9BD5">
                  <a:lumMod val="60000"/>
                  <a:lumOff val="40000"/>
                </a:srgbClr>
              </a:solidFill>
              <a:ln w="9525" cap="flat" cmpd="sng" algn="ctr">
                <a:solidFill>
                  <a:srgbClr val="E7E6E6">
                    <a:lumMod val="75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sp>
            <p:nvSpPr>
              <p:cNvPr id="213" name="Oval 212"/>
              <p:cNvSpPr/>
              <p:nvPr/>
            </p:nvSpPr>
            <p:spPr>
              <a:xfrm>
                <a:off x="2931248" y="4676862"/>
                <a:ext cx="341784" cy="153132"/>
              </a:xfrm>
              <a:prstGeom prst="ellipse">
                <a:avLst/>
              </a:prstGeom>
              <a:solidFill>
                <a:srgbClr val="5B9BD5">
                  <a:lumMod val="60000"/>
                  <a:lumOff val="40000"/>
                </a:srgbClr>
              </a:solidFill>
              <a:ln w="9525" cap="flat" cmpd="sng" algn="ctr">
                <a:solidFill>
                  <a:srgbClr val="E7E6E6">
                    <a:lumMod val="75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sp>
            <p:nvSpPr>
              <p:cNvPr id="214" name="Oval 213"/>
              <p:cNvSpPr/>
              <p:nvPr/>
            </p:nvSpPr>
            <p:spPr>
              <a:xfrm>
                <a:off x="2931248" y="4748173"/>
                <a:ext cx="341784" cy="153132"/>
              </a:xfrm>
              <a:prstGeom prst="ellipse">
                <a:avLst/>
              </a:prstGeom>
              <a:solidFill>
                <a:srgbClr val="5B9BD5">
                  <a:lumMod val="60000"/>
                  <a:lumOff val="40000"/>
                </a:srgbClr>
              </a:solidFill>
              <a:ln w="9525" cap="flat" cmpd="sng" algn="ctr">
                <a:solidFill>
                  <a:srgbClr val="E7E6E6">
                    <a:lumMod val="75000"/>
                  </a:srgb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굴림" pitchFamily="50" charset="-127"/>
                  <a:cs typeface="+mn-cs"/>
                </a:endParaRPr>
              </a:p>
            </p:txBody>
          </p:sp>
        </p:grpSp>
        <p:sp>
          <p:nvSpPr>
            <p:cNvPr id="215" name="TextBox 214"/>
            <p:cNvSpPr txBox="1"/>
            <p:nvPr/>
          </p:nvSpPr>
          <p:spPr>
            <a:xfrm>
              <a:off x="2264408" y="3833721"/>
              <a:ext cx="1264316" cy="30008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75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flowkey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t>
              </a:r>
              <a:r>
                <a:rPr kumimoji="0" lang="en-US" altLang="ko-KR" sz="600"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vlan</a:t>
              </a:r>
              <a:r>
                <a:rPr kumimoji="0" lang="en-US" altLang="ko-KR" sz="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a:t>
              </a:r>
              <a:r>
                <a:rPr kumimoji="0" lang="en-US" altLang="ko-KR" sz="600"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ip</a:t>
              </a:r>
              <a:r>
                <a:rPr kumimoji="0" lang="en-US" altLang="ko-KR" sz="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a:t>
              </a:r>
              <a:r>
                <a:rPr kumimoji="0" lang="en-US" altLang="ko-KR" sz="600"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src</a:t>
              </a:r>
              <a:r>
                <a:rPr kumimoji="0" lang="en-US" altLang="ko-KR" sz="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t>
              </a:r>
              <a:r>
                <a:rPr kumimoji="0" lang="en-US" altLang="ko-KR" sz="600"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dst</a:t>
              </a:r>
              <a:r>
                <a:rPr kumimoji="0" lang="en-US" altLang="ko-KR" sz="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protocol, ..)</a:t>
              </a:r>
              <a:endParaRPr kumimoji="0" lang="ko-KR" altLang="en-US" sz="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216" name="TextBox 215"/>
            <p:cNvSpPr txBox="1"/>
            <p:nvPr/>
          </p:nvSpPr>
          <p:spPr>
            <a:xfrm>
              <a:off x="2703528" y="4135410"/>
              <a:ext cx="411021" cy="300082"/>
            </a:xfrm>
            <a:prstGeom prst="rect">
              <a:avLst/>
            </a:prstGeom>
            <a:noFill/>
          </p:spPr>
          <p:txBody>
            <a:bodyPr wrap="square" rtlCol="0" anchor="ct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675"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packets</a:t>
              </a:r>
              <a:endParaRPr kumimoji="0" lang="ko-KR" altLang="en-US" sz="675"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217" name="Picture 2" descr="C:\Users\Muhammad\Desktop\msg2.png"/>
            <p:cNvPicPr>
              <a:picLocks noChangeAspect="1" noChangeArrowheads="1"/>
            </p:cNvPicPr>
            <p:nvPr/>
          </p:nvPicPr>
          <p:blipFill>
            <a:blip r:embed="rId8" cstate="print">
              <a:duotone>
                <a:prstClr val="black"/>
                <a:srgbClr val="5B9BD5">
                  <a:tint val="45000"/>
                  <a:satMod val="400000"/>
                </a:srgbClr>
              </a:duotone>
              <a:extLst>
                <a:ext uri="{28A0092B-C50C-407E-A947-70E740481C1C}">
                  <a14:useLocalDpi xmlns:a14="http://schemas.microsoft.com/office/drawing/2010/main" val="0"/>
                </a:ext>
              </a:extLst>
            </a:blip>
            <a:srcRect/>
            <a:stretch>
              <a:fillRect/>
            </a:stretch>
          </p:blipFill>
          <p:spPr bwMode="auto">
            <a:xfrm>
              <a:off x="4049263" y="4153317"/>
              <a:ext cx="180514" cy="84291"/>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C:\Users\Muhammad\Desktop\msg2.png"/>
            <p:cNvPicPr>
              <a:picLocks noChangeAspect="1" noChangeArrowheads="1"/>
            </p:cNvPicPr>
            <p:nvPr/>
          </p:nvPicPr>
          <p:blipFill>
            <a:blip r:embed="rId8" cstate="print">
              <a:duotone>
                <a:prstClr val="black"/>
                <a:srgbClr val="5B9BD5">
                  <a:tint val="45000"/>
                  <a:satMod val="400000"/>
                </a:srgbClr>
              </a:duotone>
              <a:extLst>
                <a:ext uri="{28A0092B-C50C-407E-A947-70E740481C1C}">
                  <a14:useLocalDpi xmlns:a14="http://schemas.microsoft.com/office/drawing/2010/main" val="0"/>
                </a:ext>
              </a:extLst>
            </a:blip>
            <a:srcRect/>
            <a:stretch>
              <a:fillRect/>
            </a:stretch>
          </p:blipFill>
          <p:spPr bwMode="auto">
            <a:xfrm>
              <a:off x="4523158" y="3669705"/>
              <a:ext cx="180514" cy="84291"/>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C:\Users\Muhammad\Desktop\msg2.png"/>
            <p:cNvPicPr>
              <a:picLocks noChangeAspect="1" noChangeArrowheads="1"/>
            </p:cNvPicPr>
            <p:nvPr/>
          </p:nvPicPr>
          <p:blipFill>
            <a:blip r:embed="rId8" cstate="print">
              <a:duotone>
                <a:prstClr val="black"/>
                <a:srgbClr val="5B9BD5">
                  <a:tint val="45000"/>
                  <a:satMod val="400000"/>
                </a:srgbClr>
              </a:duotone>
              <a:extLst>
                <a:ext uri="{28A0092B-C50C-407E-A947-70E740481C1C}">
                  <a14:useLocalDpi xmlns:a14="http://schemas.microsoft.com/office/drawing/2010/main" val="0"/>
                </a:ext>
              </a:extLst>
            </a:blip>
            <a:srcRect/>
            <a:stretch>
              <a:fillRect/>
            </a:stretch>
          </p:blipFill>
          <p:spPr bwMode="auto">
            <a:xfrm>
              <a:off x="4692991" y="3927725"/>
              <a:ext cx="180514" cy="84291"/>
            </a:xfrm>
            <a:prstGeom prst="rect">
              <a:avLst/>
            </a:prstGeom>
            <a:noFill/>
            <a:extLst>
              <a:ext uri="{909E8E84-426E-40DD-AFC4-6F175D3DCCD1}">
                <a14:hiddenFill xmlns:a14="http://schemas.microsoft.com/office/drawing/2010/main">
                  <a:solidFill>
                    <a:srgbClr val="FFFFFF"/>
                  </a:solidFill>
                </a14:hiddenFill>
              </a:ext>
            </a:extLst>
          </p:spPr>
        </p:pic>
        <p:grpSp>
          <p:nvGrpSpPr>
            <p:cNvPr id="220" name="Group 219"/>
            <p:cNvGrpSpPr/>
            <p:nvPr/>
          </p:nvGrpSpPr>
          <p:grpSpPr>
            <a:xfrm>
              <a:off x="215901" y="3612732"/>
              <a:ext cx="1515179" cy="732095"/>
              <a:chOff x="287793" y="2570020"/>
              <a:chExt cx="1649068" cy="975872"/>
            </a:xfrm>
          </p:grpSpPr>
          <p:sp>
            <p:nvSpPr>
              <p:cNvPr id="221" name="구름 75"/>
              <p:cNvSpPr/>
              <p:nvPr/>
            </p:nvSpPr>
            <p:spPr>
              <a:xfrm>
                <a:off x="287793" y="3206075"/>
                <a:ext cx="1649068" cy="339817"/>
              </a:xfrm>
              <a:prstGeom prst="cloud">
                <a:avLst/>
              </a:prstGeom>
              <a:solidFill>
                <a:sysClr val="window" lastClr="FFFFFF">
                  <a:lumMod val="95000"/>
                </a:sysClr>
              </a:solidFill>
              <a:ln w="6350" cap="flat" cmpd="sng" algn="ctr">
                <a:solidFill>
                  <a:srgbClr val="A5A5A5"/>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altLang="ko-KR" sz="675" b="0"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endParaRP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rPr>
                  <a:t>Packets</a:t>
                </a:r>
                <a:endParaRPr kumimoji="0" lang="ko-KR" altLang="en-US" sz="900" b="0"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endParaRPr>
              </a:p>
            </p:txBody>
          </p:sp>
          <p:sp>
            <p:nvSpPr>
              <p:cNvPr id="222" name="구름 75"/>
              <p:cNvSpPr/>
              <p:nvPr/>
            </p:nvSpPr>
            <p:spPr>
              <a:xfrm>
                <a:off x="316592" y="2601007"/>
                <a:ext cx="1581622" cy="780288"/>
              </a:xfrm>
              <a:prstGeom prst="cloud">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0" cap="none" spc="0" normalizeH="0" baseline="0" noProof="0">
                  <a:ln>
                    <a:noFill/>
                  </a:ln>
                  <a:solidFill>
                    <a:prstClr val="white"/>
                  </a:solidFill>
                  <a:effectLst/>
                  <a:uLnTx/>
                  <a:uFillTx/>
                  <a:latin typeface="Calibri" panose="020F0502020204030204"/>
                  <a:ea typeface="맑은 고딕"/>
                  <a:cs typeface="+mn-cs"/>
                </a:endParaRPr>
              </a:p>
            </p:txBody>
          </p:sp>
          <p:sp>
            <p:nvSpPr>
              <p:cNvPr id="223" name="구름 75"/>
              <p:cNvSpPr/>
              <p:nvPr/>
            </p:nvSpPr>
            <p:spPr>
              <a:xfrm>
                <a:off x="830463" y="2588508"/>
                <a:ext cx="1033829" cy="677418"/>
              </a:xfrm>
              <a:prstGeom prst="cloud">
                <a:avLst/>
              </a:prstGeom>
              <a:solidFill>
                <a:sysClr val="window" lastClr="FFFFFF">
                  <a:lumMod val="75000"/>
                </a:sysClr>
              </a:solidFill>
              <a:ln w="12700" cap="flat" cmpd="sng" algn="ctr">
                <a:solidFill>
                  <a:sysClr val="window" lastClr="FFFFFF">
                    <a:lumMod val="95000"/>
                  </a:sys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0" cap="none" spc="0" normalizeH="0" baseline="0" noProof="0">
                  <a:ln>
                    <a:noFill/>
                  </a:ln>
                  <a:solidFill>
                    <a:prstClr val="white"/>
                  </a:solidFill>
                  <a:effectLst/>
                  <a:uLnTx/>
                  <a:uFillTx/>
                  <a:latin typeface="Calibri" panose="020F0502020204030204"/>
                  <a:ea typeface="맑은 고딕"/>
                  <a:cs typeface="+mn-cs"/>
                </a:endParaRPr>
              </a:p>
            </p:txBody>
          </p:sp>
          <p:sp>
            <p:nvSpPr>
              <p:cNvPr id="224" name="구름 75"/>
              <p:cNvSpPr/>
              <p:nvPr/>
            </p:nvSpPr>
            <p:spPr>
              <a:xfrm>
                <a:off x="1239250" y="2570020"/>
                <a:ext cx="609888" cy="522427"/>
              </a:xfrm>
              <a:prstGeom prst="cloud">
                <a:avLst/>
              </a:prstGeom>
              <a:solidFill>
                <a:sysClr val="window" lastClr="FFFFFF">
                  <a:lumMod val="65000"/>
                </a:sysClr>
              </a:solidFill>
              <a:ln w="12700" cap="flat" cmpd="sng" algn="ctr">
                <a:solidFill>
                  <a:sysClr val="window" lastClr="FFFFFF">
                    <a:lumMod val="95000"/>
                  </a:sysClr>
                </a:solidFill>
                <a:prstDash val="solid"/>
                <a:miter lim="800000"/>
              </a:ln>
              <a:effectLst/>
            </p:spPr>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0" cap="none" spc="0" normalizeH="0" baseline="0" noProof="0">
                  <a:ln>
                    <a:noFill/>
                  </a:ln>
                  <a:solidFill>
                    <a:prstClr val="white"/>
                  </a:solidFill>
                  <a:effectLst/>
                  <a:uLnTx/>
                  <a:uFillTx/>
                  <a:latin typeface="Calibri" panose="020F0502020204030204"/>
                  <a:ea typeface="맑은 고딕"/>
                  <a:cs typeface="+mn-cs"/>
                </a:endParaRPr>
              </a:p>
            </p:txBody>
          </p:sp>
          <p:cxnSp>
            <p:nvCxnSpPr>
              <p:cNvPr id="225" name="직선 연결선 406"/>
              <p:cNvCxnSpPr/>
              <p:nvPr/>
            </p:nvCxnSpPr>
            <p:spPr>
              <a:xfrm flipH="1">
                <a:off x="1427517" y="2740512"/>
                <a:ext cx="245665" cy="0"/>
              </a:xfrm>
              <a:prstGeom prst="line">
                <a:avLst/>
              </a:prstGeom>
              <a:noFill/>
              <a:ln w="28575" cap="flat" cmpd="sng" algn="ctr">
                <a:solidFill>
                  <a:srgbClr val="70AD47"/>
                </a:solidFill>
                <a:prstDash val="solid"/>
                <a:miter lim="800000"/>
              </a:ln>
              <a:effectLst/>
            </p:spPr>
          </p:cxnSp>
          <p:cxnSp>
            <p:nvCxnSpPr>
              <p:cNvPr id="226" name="직선 연결선 407"/>
              <p:cNvCxnSpPr/>
              <p:nvPr/>
            </p:nvCxnSpPr>
            <p:spPr>
              <a:xfrm flipH="1">
                <a:off x="1423759" y="2807412"/>
                <a:ext cx="245665" cy="0"/>
              </a:xfrm>
              <a:prstGeom prst="line">
                <a:avLst/>
              </a:prstGeom>
              <a:noFill/>
              <a:ln w="28575" cap="flat" cmpd="sng" algn="ctr">
                <a:solidFill>
                  <a:srgbClr val="ED7D31">
                    <a:lumMod val="60000"/>
                    <a:lumOff val="40000"/>
                  </a:srgbClr>
                </a:solidFill>
                <a:prstDash val="solid"/>
                <a:miter lim="800000"/>
              </a:ln>
              <a:effectLst/>
            </p:spPr>
          </p:cxnSp>
          <p:cxnSp>
            <p:nvCxnSpPr>
              <p:cNvPr id="227" name="직선 연결선 407"/>
              <p:cNvCxnSpPr/>
              <p:nvPr/>
            </p:nvCxnSpPr>
            <p:spPr>
              <a:xfrm flipH="1">
                <a:off x="954688" y="2926828"/>
                <a:ext cx="245665" cy="0"/>
              </a:xfrm>
              <a:prstGeom prst="line">
                <a:avLst/>
              </a:prstGeom>
              <a:noFill/>
              <a:ln w="28575" cap="flat" cmpd="sng" algn="ctr">
                <a:solidFill>
                  <a:srgbClr val="5B9BD5"/>
                </a:solidFill>
                <a:prstDash val="solid"/>
                <a:miter lim="800000"/>
              </a:ln>
              <a:effectLst/>
            </p:spPr>
          </p:cxnSp>
          <p:cxnSp>
            <p:nvCxnSpPr>
              <p:cNvPr id="228" name="직선 연결선 407"/>
              <p:cNvCxnSpPr/>
              <p:nvPr/>
            </p:nvCxnSpPr>
            <p:spPr>
              <a:xfrm flipH="1">
                <a:off x="490634" y="2989208"/>
                <a:ext cx="245665" cy="0"/>
              </a:xfrm>
              <a:prstGeom prst="line">
                <a:avLst/>
              </a:prstGeom>
              <a:noFill/>
              <a:ln w="28575" cap="flat" cmpd="sng" algn="ctr">
                <a:solidFill>
                  <a:sysClr val="windowText" lastClr="000000"/>
                </a:solidFill>
                <a:prstDash val="solid"/>
                <a:miter lim="800000"/>
              </a:ln>
              <a:effectLst/>
            </p:spPr>
          </p:cxnSp>
          <p:sp>
            <p:nvSpPr>
              <p:cNvPr id="229" name="Rectangle 228"/>
              <p:cNvSpPr/>
              <p:nvPr/>
            </p:nvSpPr>
            <p:spPr>
              <a:xfrm>
                <a:off x="327769" y="3045840"/>
                <a:ext cx="618900" cy="276926"/>
              </a:xfrm>
              <a:prstGeom prst="rect">
                <a:avLst/>
              </a:prstGeom>
            </p:spPr>
            <p:txBody>
              <a:bodyP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noFill/>
                    </a:ln>
                    <a:solidFill>
                      <a:prstClr val="black"/>
                    </a:solidFill>
                    <a:effectLst/>
                    <a:uLnTx/>
                    <a:uFillTx/>
                    <a:latin typeface="Arial Narrow" panose="020B0606020202030204" pitchFamily="34" charset="0"/>
                    <a:ea typeface="맑은 고딕" panose="020B0503020000020004" pitchFamily="50" charset="-127"/>
                    <a:cs typeface="+mn-cs"/>
                  </a:rPr>
                  <a:t>Collected</a:t>
                </a:r>
                <a:endParaRPr kumimoji="0" lang="ko-KR" altLang="en-US" sz="750" b="0" i="0" u="none" strike="noStrike" kern="0" cap="none" spc="0" normalizeH="0" baseline="0" noProof="0" dirty="0">
                  <a:ln>
                    <a:noFill/>
                  </a:ln>
                  <a:solidFill>
                    <a:prstClr val="black"/>
                  </a:solidFill>
                  <a:effectLst/>
                  <a:uLnTx/>
                  <a:uFillTx/>
                  <a:latin typeface="Arial Narrow" panose="020B0606020202030204" pitchFamily="34" charset="0"/>
                  <a:ea typeface="맑은 고딕" panose="020B0503020000020004" pitchFamily="50" charset="-127"/>
                  <a:cs typeface="+mn-cs"/>
                </a:endParaRPr>
              </a:p>
            </p:txBody>
          </p:sp>
          <p:sp>
            <p:nvSpPr>
              <p:cNvPr id="230" name="Rectangle 229"/>
              <p:cNvSpPr/>
              <p:nvPr/>
            </p:nvSpPr>
            <p:spPr>
              <a:xfrm>
                <a:off x="946009" y="3005806"/>
                <a:ext cx="618900" cy="276926"/>
              </a:xfrm>
              <a:prstGeom prst="rect">
                <a:avLst/>
              </a:prstGeom>
            </p:spPr>
            <p:txBody>
              <a:bodyP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noFill/>
                    </a:ln>
                    <a:solidFill>
                      <a:prstClr val="black"/>
                    </a:solidFill>
                    <a:effectLst/>
                    <a:uLnTx/>
                    <a:uFillTx/>
                    <a:latin typeface="Arial Narrow" panose="020B0606020202030204" pitchFamily="34" charset="0"/>
                    <a:ea typeface="맑은 고딕" panose="020B0503020000020004" pitchFamily="50" charset="-127"/>
                    <a:cs typeface="+mn-cs"/>
                  </a:rPr>
                  <a:t>Clustered</a:t>
                </a:r>
                <a:endParaRPr kumimoji="0" lang="ko-KR" altLang="en-US" sz="750" b="0" i="0" u="none" strike="noStrike" kern="0" cap="none" spc="0" normalizeH="0" baseline="0" noProof="0" dirty="0">
                  <a:ln>
                    <a:noFill/>
                  </a:ln>
                  <a:solidFill>
                    <a:prstClr val="black"/>
                  </a:solidFill>
                  <a:effectLst/>
                  <a:uLnTx/>
                  <a:uFillTx/>
                  <a:latin typeface="Arial Narrow" panose="020B0606020202030204" pitchFamily="34" charset="0"/>
                  <a:ea typeface="맑은 고딕" panose="020B0503020000020004" pitchFamily="50" charset="-127"/>
                  <a:cs typeface="+mn-cs"/>
                </a:endParaRPr>
              </a:p>
            </p:txBody>
          </p:sp>
          <p:sp>
            <p:nvSpPr>
              <p:cNvPr id="231" name="Rectangle 230"/>
              <p:cNvSpPr/>
              <p:nvPr/>
            </p:nvSpPr>
            <p:spPr>
              <a:xfrm>
                <a:off x="1233167" y="2821018"/>
                <a:ext cx="618900" cy="276926"/>
              </a:xfrm>
              <a:prstGeom prst="rect">
                <a:avLst/>
              </a:prstGeom>
            </p:spPr>
            <p:txBody>
              <a:bodyP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noFill/>
                    </a:ln>
                    <a:solidFill>
                      <a:prstClr val="black"/>
                    </a:solidFill>
                    <a:effectLst/>
                    <a:uLnTx/>
                    <a:uFillTx/>
                    <a:latin typeface="Arial Narrow" panose="020B0606020202030204" pitchFamily="34" charset="0"/>
                    <a:ea typeface="맑은 고딕" panose="020B0503020000020004" pitchFamily="50" charset="-127"/>
                    <a:cs typeface="+mn-cs"/>
                  </a:rPr>
                  <a:t>Identified</a:t>
                </a:r>
                <a:endParaRPr kumimoji="0" lang="ko-KR" altLang="en-US" sz="750" b="0" i="0" u="none" strike="noStrike" kern="0" cap="none" spc="0" normalizeH="0" baseline="0" noProof="0" dirty="0">
                  <a:ln>
                    <a:noFill/>
                  </a:ln>
                  <a:solidFill>
                    <a:prstClr val="black"/>
                  </a:solidFill>
                  <a:effectLst/>
                  <a:uLnTx/>
                  <a:uFillTx/>
                  <a:latin typeface="Arial Narrow" panose="020B0606020202030204" pitchFamily="34" charset="0"/>
                  <a:ea typeface="맑은 고딕" panose="020B0503020000020004" pitchFamily="50" charset="-127"/>
                  <a:cs typeface="+mn-cs"/>
                </a:endParaRPr>
              </a:p>
            </p:txBody>
          </p:sp>
        </p:grpSp>
        <p:sp>
          <p:nvSpPr>
            <p:cNvPr id="232" name="타원 364"/>
            <p:cNvSpPr/>
            <p:nvPr/>
          </p:nvSpPr>
          <p:spPr>
            <a:xfrm>
              <a:off x="1853819" y="3471690"/>
              <a:ext cx="346047" cy="182838"/>
            </a:xfrm>
            <a:prstGeom prst="ellipse">
              <a:avLst/>
            </a:prstGeom>
            <a:noFill/>
            <a:ln w="9525" cap="flat" cmpd="sng" algn="ctr">
              <a:solidFill>
                <a:srgbClr val="70AD47"/>
              </a:solidFill>
              <a:prstDash val="solid"/>
              <a:miter lim="800000"/>
            </a:ln>
            <a:effectLst/>
          </p:spPr>
          <p:txBody>
            <a:bodyPr wrap="none" lIns="0" tIns="0" rIns="0" bIns="0"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rPr>
                <a:t>App1</a:t>
              </a:r>
              <a:endParaRPr kumimoji="0" lang="ko-KR" altLang="en-US"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endParaRPr>
            </a:p>
          </p:txBody>
        </p:sp>
        <p:sp>
          <p:nvSpPr>
            <p:cNvPr id="233" name="타원 364"/>
            <p:cNvSpPr/>
            <p:nvPr/>
          </p:nvSpPr>
          <p:spPr>
            <a:xfrm>
              <a:off x="2346741" y="3471171"/>
              <a:ext cx="346047" cy="182838"/>
            </a:xfrm>
            <a:prstGeom prst="ellipse">
              <a:avLst/>
            </a:prstGeom>
            <a:noFill/>
            <a:ln w="9525" cap="flat" cmpd="sng" algn="ctr">
              <a:solidFill>
                <a:srgbClr val="ED7D31"/>
              </a:solidFill>
              <a:prstDash val="solid"/>
              <a:miter lim="800000"/>
            </a:ln>
            <a:effectLst/>
          </p:spPr>
          <p:txBody>
            <a:bodyPr wrap="none" lIns="0" tIns="0" rIns="0" bIns="0"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rPr>
                <a:t>App2</a:t>
              </a:r>
              <a:endParaRPr kumimoji="0" lang="ko-KR" altLang="en-US"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endParaRPr>
            </a:p>
          </p:txBody>
        </p:sp>
        <p:sp>
          <p:nvSpPr>
            <p:cNvPr id="234" name="타원 364"/>
            <p:cNvSpPr/>
            <p:nvPr/>
          </p:nvSpPr>
          <p:spPr>
            <a:xfrm>
              <a:off x="3104264" y="3472944"/>
              <a:ext cx="346047" cy="182838"/>
            </a:xfrm>
            <a:prstGeom prst="ellipse">
              <a:avLst/>
            </a:prstGeom>
            <a:noFill/>
            <a:ln w="9525" cap="flat" cmpd="sng" algn="ctr">
              <a:solidFill>
                <a:srgbClr val="70AD47"/>
              </a:solidFill>
              <a:prstDash val="solid"/>
              <a:miter lim="800000"/>
            </a:ln>
            <a:effectLst/>
          </p:spPr>
          <p:txBody>
            <a:bodyPr wrap="none" lIns="0" tIns="0" rIns="0" bIns="0"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rPr>
                <a:t>App1</a:t>
              </a:r>
              <a:endParaRPr kumimoji="0" lang="ko-KR" altLang="en-US"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endParaRPr>
            </a:p>
          </p:txBody>
        </p:sp>
        <p:sp>
          <p:nvSpPr>
            <p:cNvPr id="235" name="타원 364"/>
            <p:cNvSpPr/>
            <p:nvPr/>
          </p:nvSpPr>
          <p:spPr>
            <a:xfrm>
              <a:off x="4869047" y="3471523"/>
              <a:ext cx="346047" cy="182838"/>
            </a:xfrm>
            <a:prstGeom prst="ellipse">
              <a:avLst/>
            </a:prstGeom>
            <a:noFill/>
            <a:ln w="9525" cap="flat" cmpd="sng" algn="ctr">
              <a:solidFill>
                <a:srgbClr val="ED7D31"/>
              </a:solidFill>
              <a:prstDash val="solid"/>
              <a:miter lim="800000"/>
            </a:ln>
            <a:effectLst/>
          </p:spPr>
          <p:txBody>
            <a:bodyPr wrap="none" lIns="0" tIns="0" rIns="0" bIns="0"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rPr>
                <a:t>App2</a:t>
              </a:r>
              <a:endParaRPr kumimoji="0" lang="ko-KR" altLang="en-US"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endParaRPr>
            </a:p>
          </p:txBody>
        </p:sp>
        <p:sp>
          <p:nvSpPr>
            <p:cNvPr id="236" name="타원 364"/>
            <p:cNvSpPr/>
            <p:nvPr/>
          </p:nvSpPr>
          <p:spPr>
            <a:xfrm>
              <a:off x="3568643" y="3471171"/>
              <a:ext cx="346047" cy="182838"/>
            </a:xfrm>
            <a:prstGeom prst="ellipse">
              <a:avLst/>
            </a:prstGeom>
            <a:noFill/>
            <a:ln w="9525" cap="flat" cmpd="sng" algn="ctr">
              <a:solidFill>
                <a:srgbClr val="4472C4"/>
              </a:solidFill>
              <a:prstDash val="solid"/>
              <a:miter lim="800000"/>
            </a:ln>
            <a:effectLst/>
          </p:spPr>
          <p:txBody>
            <a:bodyPr wrap="none" lIns="0" tIns="0" rIns="0" bIns="0"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rPr>
                <a:t>App3</a:t>
              </a:r>
              <a:endParaRPr kumimoji="0" lang="ko-KR" altLang="en-US"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endParaRPr>
            </a:p>
          </p:txBody>
        </p:sp>
        <p:sp>
          <p:nvSpPr>
            <p:cNvPr id="237" name="타원 364"/>
            <p:cNvSpPr/>
            <p:nvPr/>
          </p:nvSpPr>
          <p:spPr>
            <a:xfrm>
              <a:off x="4376523" y="3472342"/>
              <a:ext cx="346047" cy="182838"/>
            </a:xfrm>
            <a:prstGeom prst="ellipse">
              <a:avLst/>
            </a:prstGeom>
            <a:noFill/>
            <a:ln w="9525" cap="flat" cmpd="sng" algn="ctr">
              <a:solidFill>
                <a:srgbClr val="4472C4"/>
              </a:solidFill>
              <a:prstDash val="solid"/>
              <a:miter lim="800000"/>
            </a:ln>
            <a:effectLst/>
          </p:spPr>
          <p:txBody>
            <a:bodyPr wrap="none" lIns="0" tIns="0" rIns="0" bIns="0"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rPr>
                <a:t>App3</a:t>
              </a:r>
              <a:endParaRPr kumimoji="0" lang="ko-KR" altLang="en-US" sz="825" b="1" i="0" u="none" strike="noStrike" kern="0" cap="none" spc="0" normalizeH="0" baseline="0" noProof="0" dirty="0">
                <a:ln>
                  <a:noFill/>
                </a:ln>
                <a:solidFill>
                  <a:prstClr val="black"/>
                </a:solidFill>
                <a:effectLst/>
                <a:uLnTx/>
                <a:uFillTx/>
                <a:latin typeface="Arial Narrow" panose="020B0606020202030204" pitchFamily="34" charset="0"/>
                <a:ea typeface="맑은 고딕"/>
                <a:cs typeface="+mn-cs"/>
              </a:endParaRPr>
            </a:p>
          </p:txBody>
        </p:sp>
        <p:sp>
          <p:nvSpPr>
            <p:cNvPr id="238" name="타원 364"/>
            <p:cNvSpPr/>
            <p:nvPr/>
          </p:nvSpPr>
          <p:spPr>
            <a:xfrm>
              <a:off x="3898375" y="3843664"/>
              <a:ext cx="540147" cy="182838"/>
            </a:xfrm>
            <a:prstGeom prst="ellipse">
              <a:avLst/>
            </a:prstGeom>
            <a:solidFill>
              <a:schemeClr val="tx1">
                <a:lumMod val="65000"/>
                <a:lumOff val="35000"/>
              </a:schemeClr>
            </a:solidFill>
            <a:ln w="12700" cap="flat" cmpd="sng" algn="ctr">
              <a:solidFill>
                <a:sysClr val="windowText" lastClr="000000"/>
              </a:solidFill>
              <a:prstDash val="solid"/>
              <a:miter lim="800000"/>
            </a:ln>
            <a:effectLst/>
          </p:spPr>
          <p:txBody>
            <a:bodyPr wrap="none" lIns="0" tIns="0" rIns="0" bIns="0"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altLang="ko-KR" sz="825" b="1" i="0" u="none" strike="noStrike" kern="0" cap="none" spc="0" normalizeH="0" baseline="0" noProof="0" dirty="0">
                  <a:ln>
                    <a:noFill/>
                  </a:ln>
                  <a:solidFill>
                    <a:prstClr val="white"/>
                  </a:solidFill>
                  <a:effectLst/>
                  <a:uLnTx/>
                  <a:uFillTx/>
                  <a:latin typeface="Arial Narrow" panose="020B0606020202030204" pitchFamily="34" charset="0"/>
                  <a:ea typeface="맑은 고딕"/>
                  <a:cs typeface="+mn-cs"/>
                </a:rPr>
                <a:t>Unknown</a:t>
              </a:r>
              <a:endParaRPr kumimoji="0" lang="ko-KR" altLang="en-US" sz="825" b="1" i="0" u="none" strike="noStrike" kern="0" cap="none" spc="0" normalizeH="0" baseline="0" noProof="0" dirty="0">
                <a:ln>
                  <a:noFill/>
                </a:ln>
                <a:solidFill>
                  <a:prstClr val="white"/>
                </a:solidFill>
                <a:effectLst/>
                <a:uLnTx/>
                <a:uFillTx/>
                <a:latin typeface="Arial Narrow" panose="020B0606020202030204" pitchFamily="34" charset="0"/>
                <a:ea typeface="맑은 고딕"/>
                <a:cs typeface="+mn-cs"/>
              </a:endParaRPr>
            </a:p>
          </p:txBody>
        </p:sp>
        <p:sp>
          <p:nvSpPr>
            <p:cNvPr id="239" name="Rounded Rectangle 238"/>
            <p:cNvSpPr/>
            <p:nvPr/>
          </p:nvSpPr>
          <p:spPr>
            <a:xfrm>
              <a:off x="3597531" y="1818045"/>
              <a:ext cx="1273820" cy="150311"/>
            </a:xfrm>
            <a:prstGeom prst="roundRect">
              <a:avLst/>
            </a:prstGeom>
            <a:noFill/>
            <a:ln w="9525">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a:ea typeface="+mn-ea"/>
                  <a:cs typeface="+mn-cs"/>
                </a:rPr>
                <a:t>VPN-</a:t>
              </a:r>
              <a:r>
                <a:rPr kumimoji="0" lang="en-US" sz="788" b="0" i="0" u="none" strike="noStrike" kern="1200" cap="none" spc="0" normalizeH="0" baseline="0" noProof="0" dirty="0" err="1">
                  <a:ln>
                    <a:noFill/>
                  </a:ln>
                  <a:solidFill>
                    <a:prstClr val="black"/>
                  </a:solidFill>
                  <a:effectLst/>
                  <a:uLnTx/>
                  <a:uFillTx/>
                  <a:latin typeface="Calibri"/>
                  <a:ea typeface="+mn-ea"/>
                  <a:cs typeface="+mn-cs"/>
                </a:rPr>
                <a:t>aaS</a:t>
              </a:r>
              <a:r>
                <a:rPr kumimoji="0" lang="en-US" sz="788" b="0" i="0" u="none" strike="noStrike" kern="1200" cap="none" spc="0" normalizeH="0" baseline="0" noProof="0" dirty="0">
                  <a:ln>
                    <a:noFill/>
                  </a:ln>
                  <a:solidFill>
                    <a:prstClr val="black"/>
                  </a:solidFill>
                  <a:effectLst/>
                  <a:uLnTx/>
                  <a:uFillTx/>
                  <a:latin typeface="Calibri"/>
                  <a:ea typeface="+mn-ea"/>
                  <a:cs typeface="+mn-cs"/>
                </a:rPr>
                <a:t>, Firewall-</a:t>
              </a:r>
              <a:r>
                <a:rPr kumimoji="0" lang="en-US" sz="788" b="0" i="0" u="none" strike="noStrike" kern="1200" cap="none" spc="0" normalizeH="0" baseline="0" noProof="0" dirty="0" err="1">
                  <a:ln>
                    <a:noFill/>
                  </a:ln>
                  <a:solidFill>
                    <a:prstClr val="black"/>
                  </a:solidFill>
                  <a:effectLst/>
                  <a:uLnTx/>
                  <a:uFillTx/>
                  <a:latin typeface="Calibri"/>
                  <a:ea typeface="+mn-ea"/>
                  <a:cs typeface="+mn-cs"/>
                </a:rPr>
                <a:t>aaS</a:t>
              </a:r>
              <a:r>
                <a:rPr kumimoji="0" lang="en-US" sz="788" b="0" i="0" u="none" strike="noStrike" kern="1200" cap="none" spc="0" normalizeH="0" baseline="0" noProof="0" dirty="0">
                  <a:ln>
                    <a:noFill/>
                  </a:ln>
                  <a:solidFill>
                    <a:prstClr val="black"/>
                  </a:solidFill>
                  <a:effectLst/>
                  <a:uLnTx/>
                  <a:uFillTx/>
                  <a:latin typeface="Calibri"/>
                  <a:ea typeface="+mn-ea"/>
                  <a:cs typeface="+mn-cs"/>
                </a:rPr>
                <a:t>, IDS</a:t>
              </a:r>
            </a:p>
          </p:txBody>
        </p:sp>
        <p:sp>
          <p:nvSpPr>
            <p:cNvPr id="240" name="Rounded Rectangle 239"/>
            <p:cNvSpPr/>
            <p:nvPr/>
          </p:nvSpPr>
          <p:spPr>
            <a:xfrm>
              <a:off x="2261871" y="1807441"/>
              <a:ext cx="1180709" cy="171520"/>
            </a:xfrm>
            <a:prstGeom prst="roundRect">
              <a:avLst/>
            </a:prstGeom>
            <a:noFill/>
            <a:ln w="9525">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Calibri"/>
                  <a:ea typeface="+mn-ea"/>
                  <a:cs typeface="+mn-cs"/>
                </a:rPr>
                <a:t>Vulnerability assessment</a:t>
              </a:r>
            </a:p>
          </p:txBody>
        </p:sp>
        <p:sp>
          <p:nvSpPr>
            <p:cNvPr id="241" name="Rounded Rectangle 240"/>
            <p:cNvSpPr/>
            <p:nvPr/>
          </p:nvSpPr>
          <p:spPr>
            <a:xfrm>
              <a:off x="4182927" y="3191272"/>
              <a:ext cx="974415" cy="180563"/>
            </a:xfrm>
            <a:prstGeom prst="roundRect">
              <a:avLst/>
            </a:prstGeom>
            <a:noFill/>
            <a:ln w="9525">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a:ea typeface="+mn-ea"/>
                  <a:cs typeface="+mn-cs"/>
                </a:rPr>
                <a:t>Monitoring rules</a:t>
              </a:r>
            </a:p>
          </p:txBody>
        </p:sp>
        <p:sp>
          <p:nvSpPr>
            <p:cNvPr id="242" name="Rounded Rectangle 5"/>
            <p:cNvSpPr/>
            <p:nvPr/>
          </p:nvSpPr>
          <p:spPr>
            <a:xfrm>
              <a:off x="3154399" y="3191272"/>
              <a:ext cx="974415" cy="180563"/>
            </a:xfrm>
            <a:prstGeom prst="roundRect">
              <a:avLst/>
            </a:prstGeom>
            <a:noFill/>
            <a:ln w="9525">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a:ea typeface="+mn-ea"/>
                  <a:cs typeface="+mn-cs"/>
                </a:rPr>
                <a:t>Suspicious Flows</a:t>
              </a:r>
            </a:p>
          </p:txBody>
        </p:sp>
        <p:sp>
          <p:nvSpPr>
            <p:cNvPr id="243" name="Rounded Rectangle 5"/>
            <p:cNvSpPr/>
            <p:nvPr/>
          </p:nvSpPr>
          <p:spPr>
            <a:xfrm>
              <a:off x="2091433" y="3191272"/>
              <a:ext cx="974415" cy="180563"/>
            </a:xfrm>
            <a:prstGeom prst="roundRect">
              <a:avLst/>
            </a:prstGeom>
            <a:noFill/>
            <a:ln w="9525">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err="1">
                  <a:ln>
                    <a:noFill/>
                  </a:ln>
                  <a:solidFill>
                    <a:prstClr val="black"/>
                  </a:solidFill>
                  <a:effectLst/>
                  <a:uLnTx/>
                  <a:uFillTx/>
                  <a:latin typeface="Calibri"/>
                  <a:ea typeface="+mn-ea"/>
                  <a:cs typeface="+mn-cs"/>
                </a:rPr>
                <a:t>DDos</a:t>
              </a:r>
              <a:r>
                <a:rPr kumimoji="0" lang="en-US" sz="788" b="0" i="0" u="none" strike="noStrike" kern="1200" cap="none" spc="0" normalizeH="0" baseline="0" noProof="0" dirty="0">
                  <a:ln>
                    <a:noFill/>
                  </a:ln>
                  <a:solidFill>
                    <a:prstClr val="black"/>
                  </a:solidFill>
                  <a:effectLst/>
                  <a:uLnTx/>
                  <a:uFillTx/>
                  <a:latin typeface="Calibri"/>
                  <a:ea typeface="+mn-ea"/>
                  <a:cs typeface="+mn-cs"/>
                </a:rPr>
                <a:t> Attacks</a:t>
              </a:r>
            </a:p>
          </p:txBody>
        </p:sp>
        <p:sp>
          <p:nvSpPr>
            <p:cNvPr id="244" name="Rounded Rectangle 243"/>
            <p:cNvSpPr/>
            <p:nvPr/>
          </p:nvSpPr>
          <p:spPr>
            <a:xfrm>
              <a:off x="3044422" y="4526738"/>
              <a:ext cx="974415" cy="114177"/>
            </a:xfrm>
            <a:prstGeom prst="roundRect">
              <a:avLst/>
            </a:prstGeom>
            <a:noFill/>
            <a:ln w="6350">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a:ea typeface="+mn-ea"/>
                  <a:cs typeface="+mn-cs"/>
                </a:rPr>
                <a:t>Policy management</a:t>
              </a:r>
            </a:p>
          </p:txBody>
        </p:sp>
        <p:sp>
          <p:nvSpPr>
            <p:cNvPr id="245" name="Rounded Rectangle 244"/>
            <p:cNvSpPr/>
            <p:nvPr/>
          </p:nvSpPr>
          <p:spPr>
            <a:xfrm>
              <a:off x="1696903" y="4526738"/>
              <a:ext cx="1175601" cy="114177"/>
            </a:xfrm>
            <a:prstGeom prst="roundRect">
              <a:avLst/>
            </a:prstGeom>
            <a:noFill/>
            <a:ln w="6350">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a:ea typeface="+mn-ea"/>
                  <a:cs typeface="+mn-cs"/>
                </a:rPr>
                <a:t>Device association</a:t>
              </a:r>
            </a:p>
          </p:txBody>
        </p:sp>
        <p:sp>
          <p:nvSpPr>
            <p:cNvPr id="246" name="Rounded Rectangle 245"/>
            <p:cNvSpPr/>
            <p:nvPr/>
          </p:nvSpPr>
          <p:spPr>
            <a:xfrm>
              <a:off x="3039030" y="4689800"/>
              <a:ext cx="1767236" cy="136340"/>
            </a:xfrm>
            <a:prstGeom prst="roundRect">
              <a:avLst/>
            </a:prstGeom>
            <a:noFill/>
            <a:ln w="6350">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983" rtl="0" eaLnBrk="1" fontAlgn="auto" latinLnBrk="1"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a:ea typeface="+mn-ea"/>
                  <a:cs typeface="+mn-cs"/>
                </a:rPr>
                <a:t>Authentication, token,  catalog, RBAC</a:t>
              </a:r>
              <a:endParaRPr kumimoji="0" lang="en-US" sz="825" b="0" i="0" u="none" strike="noStrike" kern="1200" cap="none" spc="0" normalizeH="0" baseline="0" noProof="0" dirty="0">
                <a:ln>
                  <a:noFill/>
                </a:ln>
                <a:solidFill>
                  <a:prstClr val="black"/>
                </a:solidFill>
                <a:effectLst/>
                <a:uLnTx/>
                <a:uFillTx/>
                <a:latin typeface="Calibri"/>
                <a:ea typeface="+mn-ea"/>
                <a:cs typeface="+mn-cs"/>
              </a:endParaRPr>
            </a:p>
          </p:txBody>
        </p:sp>
        <p:sp>
          <p:nvSpPr>
            <p:cNvPr id="247" name="Rounded Rectangle 246"/>
            <p:cNvSpPr/>
            <p:nvPr/>
          </p:nvSpPr>
          <p:spPr>
            <a:xfrm>
              <a:off x="4126386" y="4526738"/>
              <a:ext cx="678158" cy="114177"/>
            </a:xfrm>
            <a:prstGeom prst="roundRect">
              <a:avLst/>
            </a:prstGeom>
            <a:noFill/>
            <a:ln w="6350">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983" rtl="0" eaLnBrk="1" fontAlgn="auto" latinLnBrk="1"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a:ea typeface="+mn-ea"/>
                  <a:cs typeface="+mn-cs"/>
                </a:rPr>
                <a:t>Trusted VMs</a:t>
              </a:r>
            </a:p>
          </p:txBody>
        </p:sp>
        <p:sp>
          <p:nvSpPr>
            <p:cNvPr id="248" name="Rounded Rectangle 242"/>
            <p:cNvSpPr/>
            <p:nvPr/>
          </p:nvSpPr>
          <p:spPr>
            <a:xfrm>
              <a:off x="1691795" y="4682655"/>
              <a:ext cx="1180709" cy="136341"/>
            </a:xfrm>
            <a:prstGeom prst="roundRect">
              <a:avLst/>
            </a:prstGeom>
            <a:noFill/>
            <a:ln w="6350">
              <a:solidFill>
                <a:srgbClr val="F28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Calibri"/>
                  <a:ea typeface="+mn-ea"/>
                  <a:cs typeface="+mn-cs"/>
                </a:rPr>
                <a:t>Vulnerability assessment</a:t>
              </a:r>
            </a:p>
          </p:txBody>
        </p:sp>
        <p:sp>
          <p:nvSpPr>
            <p:cNvPr id="364" name="구름 73"/>
            <p:cNvSpPr/>
            <p:nvPr/>
          </p:nvSpPr>
          <p:spPr>
            <a:xfrm>
              <a:off x="1824956" y="2625613"/>
              <a:ext cx="3652798" cy="268808"/>
            </a:xfrm>
            <a:prstGeom prst="cloud">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365" name="TextBox 364"/>
            <p:cNvSpPr txBox="1"/>
            <p:nvPr/>
          </p:nvSpPr>
          <p:spPr>
            <a:xfrm>
              <a:off x="154727" y="2015067"/>
              <a:ext cx="1530035" cy="300082"/>
            </a:xfrm>
            <a:prstGeom prst="rect">
              <a:avLst/>
            </a:prstGeom>
            <a:noFill/>
          </p:spPr>
          <p:txBody>
            <a:bodyPr wrap="square" rtlCol="0">
              <a:spAutoFit/>
            </a:bodyPr>
            <a:lstStyle/>
            <a:p>
              <a:pPr marL="0" marR="0" lvl="0" indent="0" algn="l" defTabSz="685983"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srgbClr val="FFC000">
                      <a:lumMod val="75000"/>
                    </a:srgbClr>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Workload-layer</a:t>
              </a:r>
              <a:endParaRPr kumimoji="0" lang="ko-KR" altLang="en-US" sz="1350" b="1" i="0" u="none" strike="noStrike" kern="1200" cap="none" spc="0" normalizeH="0" baseline="0" noProof="0" dirty="0">
                <a:ln>
                  <a:noFill/>
                </a:ln>
                <a:solidFill>
                  <a:srgbClr val="FFC000">
                    <a:lumMod val="75000"/>
                  </a:srgbClr>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366" name="타원 278"/>
            <p:cNvSpPr/>
            <p:nvPr/>
          </p:nvSpPr>
          <p:spPr>
            <a:xfrm>
              <a:off x="1910349" y="2142143"/>
              <a:ext cx="327381" cy="177274"/>
            </a:xfrm>
            <a:prstGeom prst="ellipse">
              <a:avLst/>
            </a:prstGeom>
            <a:no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367" name="TextBox 366"/>
            <p:cNvSpPr txBox="1"/>
            <p:nvPr/>
          </p:nvSpPr>
          <p:spPr>
            <a:xfrm>
              <a:off x="1886823" y="2132037"/>
              <a:ext cx="367818" cy="369332"/>
            </a:xfrm>
            <a:prstGeom prst="rect">
              <a:avLst/>
            </a:prstGeom>
            <a:noFill/>
            <a:ln w="9525">
              <a:noFill/>
            </a:ln>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Web</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368" name="타원 281"/>
            <p:cNvSpPr/>
            <p:nvPr/>
          </p:nvSpPr>
          <p:spPr>
            <a:xfrm>
              <a:off x="2272755" y="2142249"/>
              <a:ext cx="327381" cy="177274"/>
            </a:xfrm>
            <a:prstGeom prst="ellipse">
              <a:avLst/>
            </a:prstGeom>
            <a:no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369" name="TextBox 368"/>
            <p:cNvSpPr txBox="1"/>
            <p:nvPr/>
          </p:nvSpPr>
          <p:spPr>
            <a:xfrm>
              <a:off x="2255299" y="2120001"/>
              <a:ext cx="367818" cy="369332"/>
            </a:xfrm>
            <a:prstGeom prst="rect">
              <a:avLst/>
            </a:prstGeom>
            <a:noFill/>
            <a:ln w="9525">
              <a:noFill/>
            </a:ln>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App</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nvGrpSpPr>
            <p:cNvPr id="370" name="그룹 285"/>
            <p:cNvGrpSpPr/>
            <p:nvPr/>
          </p:nvGrpSpPr>
          <p:grpSpPr>
            <a:xfrm>
              <a:off x="3460623" y="2232545"/>
              <a:ext cx="367818" cy="230832"/>
              <a:chOff x="4347120" y="3706026"/>
              <a:chExt cx="490296" cy="307695"/>
            </a:xfrm>
          </p:grpSpPr>
          <p:sp>
            <p:nvSpPr>
              <p:cNvPr id="371" name="타원 286"/>
              <p:cNvSpPr/>
              <p:nvPr/>
            </p:nvSpPr>
            <p:spPr>
              <a:xfrm>
                <a:off x="4386572" y="3735683"/>
                <a:ext cx="436394" cy="236304"/>
              </a:xfrm>
              <a:prstGeom prst="ellipse">
                <a:avLst/>
              </a:prstGeom>
              <a:no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372" name="TextBox 371"/>
              <p:cNvSpPr txBox="1"/>
              <p:nvPr/>
            </p:nvSpPr>
            <p:spPr>
              <a:xfrm>
                <a:off x="4347120" y="3706026"/>
                <a:ext cx="490296" cy="307695"/>
              </a:xfrm>
              <a:prstGeom prst="rect">
                <a:avLst/>
              </a:prstGeom>
              <a:noFill/>
              <a:ln w="9525">
                <a:noFill/>
              </a:ln>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DB</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373"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407600" y="2596232"/>
              <a:ext cx="302982" cy="314422"/>
            </a:xfrm>
            <a:prstGeom prst="rect">
              <a:avLst/>
            </a:prstGeom>
            <a:noFill/>
            <a:extLst/>
          </p:spPr>
        </p:pic>
        <p:pic>
          <p:nvPicPr>
            <p:cNvPr id="380" name="Picture 4"/>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141551" y="2603413"/>
              <a:ext cx="283582" cy="294290"/>
            </a:xfrm>
            <a:prstGeom prst="rect">
              <a:avLst/>
            </a:prstGeom>
            <a:noFill/>
            <a:extLst/>
          </p:spPr>
        </p:pic>
        <p:pic>
          <p:nvPicPr>
            <p:cNvPr id="381"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58319" y="2599515"/>
              <a:ext cx="302982" cy="314422"/>
            </a:xfrm>
            <a:prstGeom prst="rect">
              <a:avLst/>
            </a:prstGeom>
            <a:noFill/>
            <a:extLst/>
          </p:spPr>
        </p:pic>
        <p:sp>
          <p:nvSpPr>
            <p:cNvPr id="382" name="타원 297"/>
            <p:cNvSpPr/>
            <p:nvPr/>
          </p:nvSpPr>
          <p:spPr>
            <a:xfrm>
              <a:off x="3313117" y="2115293"/>
              <a:ext cx="327381" cy="177274"/>
            </a:xfrm>
            <a:prstGeom prst="ellipse">
              <a:avLst/>
            </a:prstGeom>
            <a:noFill/>
            <a:ln w="952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386" name="TextBox 385"/>
            <p:cNvSpPr txBox="1"/>
            <p:nvPr/>
          </p:nvSpPr>
          <p:spPr>
            <a:xfrm>
              <a:off x="3378008" y="2132791"/>
              <a:ext cx="201830" cy="138499"/>
            </a:xfrm>
            <a:prstGeom prst="rect">
              <a:avLst/>
            </a:prstGeom>
            <a:noFill/>
            <a:ln w="9525">
              <a:noFill/>
            </a:ln>
          </p:spPr>
          <p:txBody>
            <a:bodyPr wrap="square" lIns="0" tIns="0" rIns="0" bIns="0"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DB</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387" name="타원 316"/>
            <p:cNvSpPr/>
            <p:nvPr/>
          </p:nvSpPr>
          <p:spPr>
            <a:xfrm>
              <a:off x="4432092" y="2174272"/>
              <a:ext cx="327381" cy="177274"/>
            </a:xfrm>
            <a:prstGeom prst="ellipse">
              <a:avLst/>
            </a:prstGeom>
            <a:noFill/>
            <a:ln w="952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388" name="TextBox 387"/>
            <p:cNvSpPr txBox="1"/>
            <p:nvPr/>
          </p:nvSpPr>
          <p:spPr>
            <a:xfrm>
              <a:off x="4477084" y="2179822"/>
              <a:ext cx="229488" cy="138499"/>
            </a:xfrm>
            <a:prstGeom prst="rect">
              <a:avLst/>
            </a:prstGeom>
            <a:noFill/>
            <a:ln w="9525">
              <a:noFill/>
            </a:ln>
          </p:spPr>
          <p:txBody>
            <a:bodyPr wrap="square" lIns="0" tIns="0" rIns="0" bIns="0"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App</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389" name="타원 329"/>
            <p:cNvSpPr/>
            <p:nvPr/>
          </p:nvSpPr>
          <p:spPr>
            <a:xfrm>
              <a:off x="4653295" y="2314345"/>
              <a:ext cx="327381" cy="177274"/>
            </a:xfrm>
            <a:prstGeom prst="ellipse">
              <a:avLst/>
            </a:prstGeom>
            <a:noFill/>
            <a:ln w="952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390" name="TextBox 389"/>
            <p:cNvSpPr txBox="1"/>
            <p:nvPr/>
          </p:nvSpPr>
          <p:spPr>
            <a:xfrm>
              <a:off x="4705174" y="2327033"/>
              <a:ext cx="239996" cy="138499"/>
            </a:xfrm>
            <a:prstGeom prst="rect">
              <a:avLst/>
            </a:prstGeom>
            <a:noFill/>
            <a:ln w="9525">
              <a:noFill/>
            </a:ln>
          </p:spPr>
          <p:txBody>
            <a:bodyPr wrap="square" lIns="0" tIns="0" rIns="0" bIns="0"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Web</a:t>
              </a:r>
              <a:endParaRPr kumimoji="0" lang="ko-KR"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cxnSp>
          <p:nvCxnSpPr>
            <p:cNvPr id="391" name="꺾인 연결선 332"/>
            <p:cNvCxnSpPr>
              <a:stCxn id="382" idx="4"/>
            </p:cNvCxnSpPr>
            <p:nvPr/>
          </p:nvCxnSpPr>
          <p:spPr>
            <a:xfrm rot="16200000" flipH="1">
              <a:off x="3282470" y="2486904"/>
              <a:ext cx="475495" cy="86822"/>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2" name="꺾인 연결선 334"/>
            <p:cNvCxnSpPr/>
            <p:nvPr/>
          </p:nvCxnSpPr>
          <p:spPr>
            <a:xfrm flipV="1">
              <a:off x="3531420" y="2361346"/>
              <a:ext cx="1060409" cy="395283"/>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3" name="꺾인 연결선 335"/>
            <p:cNvCxnSpPr>
              <a:endCxn id="389" idx="4"/>
            </p:cNvCxnSpPr>
            <p:nvPr/>
          </p:nvCxnSpPr>
          <p:spPr>
            <a:xfrm flipV="1">
              <a:off x="3559421" y="2491619"/>
              <a:ext cx="1257565" cy="263377"/>
            </a:xfrm>
            <a:prstGeom prst="bentConnector2">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6" name="꺾인 연결선 336"/>
            <p:cNvCxnSpPr/>
            <p:nvPr/>
          </p:nvCxnSpPr>
          <p:spPr>
            <a:xfrm rot="5400000">
              <a:off x="3444534" y="2538430"/>
              <a:ext cx="306408" cy="108468"/>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7" name="꺾인 연결선 337"/>
            <p:cNvCxnSpPr>
              <a:stCxn id="369" idx="2"/>
              <a:endCxn id="373" idx="1"/>
            </p:cNvCxnSpPr>
            <p:nvPr/>
          </p:nvCxnSpPr>
          <p:spPr>
            <a:xfrm rot="16200000" flipH="1">
              <a:off x="2710586" y="2056428"/>
              <a:ext cx="425639" cy="968391"/>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8" name="꺾인 연결선 338"/>
            <p:cNvCxnSpPr>
              <a:stCxn id="367" idx="2"/>
            </p:cNvCxnSpPr>
            <p:nvPr/>
          </p:nvCxnSpPr>
          <p:spPr>
            <a:xfrm rot="16200000" flipH="1">
              <a:off x="2687509" y="1723063"/>
              <a:ext cx="416791" cy="1650344"/>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9" name="타원 364"/>
            <p:cNvSpPr/>
            <p:nvPr/>
          </p:nvSpPr>
          <p:spPr>
            <a:xfrm>
              <a:off x="242270" y="2305594"/>
              <a:ext cx="236355" cy="127984"/>
            </a:xfrm>
            <a:prstGeom prst="ellipse">
              <a:avLst/>
            </a:prstGeom>
            <a:solidFill>
              <a:srgbClr val="FFF8E5"/>
            </a:solidFill>
            <a:ln w="952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675"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Web</a:t>
              </a:r>
              <a:endParaRPr kumimoji="0" lang="ko-KR" altLang="en-US" sz="675"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400" name="TextBox 399"/>
            <p:cNvSpPr txBox="1"/>
            <p:nvPr/>
          </p:nvSpPr>
          <p:spPr>
            <a:xfrm>
              <a:off x="102482" y="2717905"/>
              <a:ext cx="1101786" cy="230832"/>
            </a:xfrm>
            <a:prstGeom prst="rect">
              <a:avLst/>
            </a:prstGeom>
            <a:noFill/>
          </p:spPr>
          <p:txBody>
            <a:bodyPr wrap="square" lIns="0" tIns="0" rIns="0" bIns="0" rtlCol="0" anchor="ctr" anchorCtr="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 Function Placement/Inter-Connect</a:t>
              </a:r>
              <a:endParaRPr kumimoji="0" lang="ko-KR" altLang="en-US"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01" name="TextBox 400"/>
            <p:cNvSpPr txBox="1"/>
            <p:nvPr/>
          </p:nvSpPr>
          <p:spPr>
            <a:xfrm>
              <a:off x="2489225" y="2455683"/>
              <a:ext cx="697581" cy="219291"/>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825" b="0" i="0" u="none" strike="noStrike" kern="1200" cap="none" spc="0" normalizeH="0" baseline="0" noProof="0" dirty="0">
                  <a:ln>
                    <a:noFill/>
                  </a:ln>
                  <a:solidFill>
                    <a:srgbClr val="70AD47"/>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Workload</a:t>
              </a:r>
              <a:endParaRPr kumimoji="0" lang="ko-KR" altLang="en-US" sz="825" b="0" i="0" u="none" strike="noStrike" kern="1200" cap="none" spc="0" normalizeH="0" baseline="0" noProof="0" dirty="0">
                <a:ln>
                  <a:noFill/>
                </a:ln>
                <a:solidFill>
                  <a:srgbClr val="70AD47"/>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04" name="TextBox 403"/>
            <p:cNvSpPr txBox="1"/>
            <p:nvPr/>
          </p:nvSpPr>
          <p:spPr>
            <a:xfrm>
              <a:off x="3841344" y="2447846"/>
              <a:ext cx="636985" cy="219291"/>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825" b="0" i="0" u="none" strike="noStrike" kern="1200" cap="none" spc="0" normalizeH="0" baseline="0" noProof="0" dirty="0">
                  <a:ln>
                    <a:noFill/>
                  </a:ln>
                  <a:solidFill>
                    <a:srgbClr val="ED7D31"/>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Workload</a:t>
              </a:r>
              <a:endParaRPr kumimoji="0" lang="ko-KR" altLang="en-US" sz="825" b="0" i="0" u="none" strike="noStrike" kern="1200" cap="none" spc="0" normalizeH="0" baseline="0" noProof="0" dirty="0">
                <a:ln>
                  <a:noFill/>
                </a:ln>
                <a:solidFill>
                  <a:srgbClr val="ED7D31"/>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05" name="타원 364"/>
            <p:cNvSpPr/>
            <p:nvPr/>
          </p:nvSpPr>
          <p:spPr>
            <a:xfrm>
              <a:off x="863637" y="2269008"/>
              <a:ext cx="236355" cy="127984"/>
            </a:xfrm>
            <a:prstGeom prst="ellipse">
              <a:avLst/>
            </a:prstGeom>
            <a:solidFill>
              <a:srgbClr val="FFF8E5"/>
            </a:solidFill>
            <a:ln w="952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DB</a:t>
              </a:r>
              <a:endParaRPr kumimoji="0" lang="ko-KR" altLang="en-US" sz="7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406" name="타원 364"/>
            <p:cNvSpPr/>
            <p:nvPr/>
          </p:nvSpPr>
          <p:spPr>
            <a:xfrm>
              <a:off x="544814" y="2273992"/>
              <a:ext cx="236355" cy="127984"/>
            </a:xfrm>
            <a:prstGeom prst="ellipse">
              <a:avLst/>
            </a:prstGeom>
            <a:solidFill>
              <a:srgbClr val="FFF8E5"/>
            </a:solidFill>
            <a:ln w="952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675"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App</a:t>
              </a:r>
              <a:endParaRPr kumimoji="0" lang="ko-KR" altLang="en-US" sz="675"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407" name="TextBox 406"/>
            <p:cNvSpPr txBox="1"/>
            <p:nvPr/>
          </p:nvSpPr>
          <p:spPr>
            <a:xfrm>
              <a:off x="1027327" y="2710926"/>
              <a:ext cx="1101786" cy="230832"/>
            </a:xfrm>
            <a:prstGeom prst="rect">
              <a:avLst/>
            </a:prstGeom>
            <a:noFill/>
          </p:spPr>
          <p:txBody>
            <a:bodyPr wrap="square" lIns="0" tIns="0" rIns="0" bIns="0" rtlCol="0" anchor="ctr" anchorCtr="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 Function Operation</a:t>
              </a:r>
              <a:endParaRPr kumimoji="0" lang="ko-KR" altLang="en-US"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08" name="타원 364"/>
            <p:cNvSpPr/>
            <p:nvPr/>
          </p:nvSpPr>
          <p:spPr>
            <a:xfrm>
              <a:off x="1304057" y="2292086"/>
              <a:ext cx="385090" cy="208521"/>
            </a:xfrm>
            <a:prstGeom prst="ellipse">
              <a:avLst/>
            </a:prstGeom>
            <a:solidFill>
              <a:srgbClr val="FFF8E5"/>
            </a:solidFill>
            <a:ln w="952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7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App</a:t>
              </a:r>
              <a:endParaRPr kumimoji="0" lang="ko-KR" altLang="en-US" sz="750" b="0"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409" name="직선 연결선 6"/>
            <p:cNvCxnSpPr>
              <a:stCxn id="399" idx="6"/>
              <a:endCxn id="406" idx="2"/>
            </p:cNvCxnSpPr>
            <p:nvPr/>
          </p:nvCxnSpPr>
          <p:spPr>
            <a:xfrm flipV="1">
              <a:off x="478625" y="2337984"/>
              <a:ext cx="66189" cy="31602"/>
            </a:xfrm>
            <a:prstGeom prst="line">
              <a:avLst/>
            </a:prstGeom>
            <a:ln w="19050">
              <a:solidFill>
                <a:srgbClr val="70AD47"/>
              </a:solidFill>
            </a:ln>
          </p:spPr>
          <p:style>
            <a:lnRef idx="1">
              <a:schemeClr val="accent1"/>
            </a:lnRef>
            <a:fillRef idx="0">
              <a:schemeClr val="accent1"/>
            </a:fillRef>
            <a:effectRef idx="0">
              <a:schemeClr val="accent1"/>
            </a:effectRef>
            <a:fontRef idx="minor">
              <a:schemeClr val="tx1"/>
            </a:fontRef>
          </p:style>
        </p:cxnSp>
        <p:cxnSp>
          <p:nvCxnSpPr>
            <p:cNvPr id="410" name="직선 화살표 연결선 12"/>
            <p:cNvCxnSpPr>
              <a:stCxn id="399" idx="4"/>
              <a:endCxn id="416" idx="1"/>
            </p:cNvCxnSpPr>
            <p:nvPr/>
          </p:nvCxnSpPr>
          <p:spPr>
            <a:xfrm>
              <a:off x="360448" y="2433578"/>
              <a:ext cx="230719" cy="198340"/>
            </a:xfrm>
            <a:prstGeom prst="straightConnector1">
              <a:avLst/>
            </a:prstGeom>
            <a:ln>
              <a:solidFill>
                <a:schemeClr val="tx1"/>
              </a:solidFill>
              <a:prstDash val="dash"/>
              <a:headEnd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411" name="직선 화살표 연결선 358"/>
            <p:cNvCxnSpPr/>
            <p:nvPr/>
          </p:nvCxnSpPr>
          <p:spPr>
            <a:xfrm>
              <a:off x="515705" y="2358606"/>
              <a:ext cx="93961" cy="180541"/>
            </a:xfrm>
            <a:prstGeom prst="straightConnector1">
              <a:avLst/>
            </a:prstGeom>
            <a:ln>
              <a:solidFill>
                <a:schemeClr val="tx1"/>
              </a:solidFill>
              <a:prstDash val="dash"/>
              <a:headEnd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412" name="직선 화살표 연결선 359"/>
            <p:cNvCxnSpPr>
              <a:stCxn id="405" idx="4"/>
            </p:cNvCxnSpPr>
            <p:nvPr/>
          </p:nvCxnSpPr>
          <p:spPr>
            <a:xfrm flipH="1">
              <a:off x="736024" y="2396991"/>
              <a:ext cx="245790" cy="205521"/>
            </a:xfrm>
            <a:prstGeom prst="straightConnector1">
              <a:avLst/>
            </a:prstGeom>
            <a:ln>
              <a:solidFill>
                <a:schemeClr val="tx1"/>
              </a:solidFill>
              <a:prstDash val="dash"/>
              <a:headEnd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413" name="직선 화살표 연결선 360"/>
            <p:cNvCxnSpPr>
              <a:stCxn id="406" idx="4"/>
            </p:cNvCxnSpPr>
            <p:nvPr/>
          </p:nvCxnSpPr>
          <p:spPr>
            <a:xfrm>
              <a:off x="662992" y="2401976"/>
              <a:ext cx="3827" cy="92500"/>
            </a:xfrm>
            <a:prstGeom prst="straightConnector1">
              <a:avLst/>
            </a:prstGeom>
            <a:ln>
              <a:solidFill>
                <a:schemeClr val="tx1"/>
              </a:solidFill>
              <a:prstDash val="dash"/>
              <a:headEnd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414" name="직선 화살표 연결선 361"/>
            <p:cNvCxnSpPr/>
            <p:nvPr/>
          </p:nvCxnSpPr>
          <p:spPr>
            <a:xfrm flipH="1">
              <a:off x="729198" y="2337983"/>
              <a:ext cx="83340" cy="221503"/>
            </a:xfrm>
            <a:prstGeom prst="straightConnector1">
              <a:avLst/>
            </a:prstGeom>
            <a:ln>
              <a:solidFill>
                <a:schemeClr val="tx1"/>
              </a:solidFill>
              <a:prstDash val="dash"/>
              <a:headEnd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415" name="직선 연결선 356"/>
            <p:cNvCxnSpPr>
              <a:stCxn id="406" idx="6"/>
              <a:endCxn id="405" idx="2"/>
            </p:cNvCxnSpPr>
            <p:nvPr/>
          </p:nvCxnSpPr>
          <p:spPr>
            <a:xfrm flipV="1">
              <a:off x="781169" y="2333000"/>
              <a:ext cx="82467" cy="4984"/>
            </a:xfrm>
            <a:prstGeom prst="line">
              <a:avLst/>
            </a:prstGeom>
            <a:ln w="19050">
              <a:solidFill>
                <a:srgbClr val="70AD47"/>
              </a:solidFill>
            </a:ln>
          </p:spPr>
          <p:style>
            <a:lnRef idx="1">
              <a:schemeClr val="accent1"/>
            </a:lnRef>
            <a:fillRef idx="0">
              <a:schemeClr val="accent1"/>
            </a:fillRef>
            <a:effectRef idx="0">
              <a:schemeClr val="accent1"/>
            </a:effectRef>
            <a:fontRef idx="minor">
              <a:schemeClr val="tx1"/>
            </a:fontRef>
          </p:style>
        </p:cxnSp>
        <p:pic>
          <p:nvPicPr>
            <p:cNvPr id="416" name="그림 362"/>
            <p:cNvPicPr/>
            <p:nvPr/>
          </p:nvPicPr>
          <p:blipFill rotWithShape="1">
            <a:blip r:embed="rId12" cstate="print"/>
            <a:srcRect/>
            <a:stretch>
              <a:fillRect/>
            </a:stretch>
          </p:blipFill>
          <p:spPr>
            <a:xfrm>
              <a:off x="591166" y="2526990"/>
              <a:ext cx="205882" cy="209854"/>
            </a:xfrm>
            <a:prstGeom prst="rect">
              <a:avLst/>
            </a:prstGeom>
            <a:noFill/>
          </p:spPr>
        </p:pic>
        <p:pic>
          <p:nvPicPr>
            <p:cNvPr id="417" name="그림 363"/>
            <p:cNvPicPr/>
            <p:nvPr/>
          </p:nvPicPr>
          <p:blipFill rotWithShape="1">
            <a:blip r:embed="rId12" cstate="print"/>
            <a:srcRect/>
            <a:stretch>
              <a:fillRect/>
            </a:stretch>
          </p:blipFill>
          <p:spPr>
            <a:xfrm>
              <a:off x="1505950" y="2427635"/>
              <a:ext cx="205882" cy="209854"/>
            </a:xfrm>
            <a:prstGeom prst="rect">
              <a:avLst/>
            </a:prstGeom>
            <a:noFill/>
          </p:spPr>
        </p:pic>
      </p:grpSp>
      <p:sp>
        <p:nvSpPr>
          <p:cNvPr id="51" name="TextBox 50"/>
          <p:cNvSpPr txBox="1"/>
          <p:nvPr/>
        </p:nvSpPr>
        <p:spPr>
          <a:xfrm>
            <a:off x="1335" y="22670"/>
            <a:ext cx="7012318" cy="2308324"/>
          </a:xfrm>
          <a:prstGeom prst="rect">
            <a:avLst/>
          </a:prstGeom>
          <a:noFill/>
        </p:spPr>
        <p:txBody>
          <a:bodyPr wrap="square" rtlCol="0">
            <a:spAutoFit/>
          </a:bodyP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Visibility &amp; Security </a:t>
            </a:r>
            <a:r>
              <a:rPr kumimoji="0" lang="en-US" altLang="ko-KR" sz="4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Operation for </a:t>
            </a:r>
            <a:r>
              <a:rPr kumimoji="0" lang="en-US" altLang="ko-KR" sz="40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SmartX</a:t>
            </a:r>
            <a:r>
              <a:rPr kumimoji="0" lang="en-US" altLang="ko-KR" sz="4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 Playgrounds</a:t>
            </a:r>
          </a:p>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 </a:t>
            </a:r>
          </a:p>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err="1" smtClean="0">
                <a:ln>
                  <a:noFill/>
                </a:ln>
                <a:solidFill>
                  <a:srgbClr val="0070C0"/>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SmartX</a:t>
            </a:r>
            <a:r>
              <a:rPr kumimoji="0" lang="en-US" altLang="ko-KR" sz="2800" b="0" i="0" u="none" strike="noStrike" kern="1200" cap="none" spc="0" normalizeH="0" baseline="0" noProof="0" dirty="0" smtClean="0">
                <a:ln>
                  <a:noFill/>
                </a:ln>
                <a:solidFill>
                  <a:srgbClr val="0070C0"/>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 </a:t>
            </a:r>
            <a:r>
              <a:rPr kumimoji="0" lang="en-US" altLang="ko-KR" sz="2800" b="0" i="0" u="none" strike="noStrike" kern="1200" cap="none" spc="0" normalizeH="0" baseline="0" noProof="0" dirty="0" err="1" smtClean="0">
                <a:ln>
                  <a:noFill/>
                </a:ln>
                <a:solidFill>
                  <a:srgbClr val="0070C0"/>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MultiView</a:t>
            </a:r>
            <a:r>
              <a:rPr kumimoji="0" lang="en-US" altLang="ko-KR" sz="2800" b="0" i="0" u="none" strike="noStrike" kern="1200" cap="none" spc="0" normalizeH="0" baseline="0" noProof="0" dirty="0" smtClean="0">
                <a:ln>
                  <a:noFill/>
                </a:ln>
                <a:solidFill>
                  <a:srgbClr val="0070C0"/>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a:t>
            </a:r>
            <a:r>
              <a:rPr kumimoji="0" lang="en-US" altLang="ko-KR" sz="2800" b="0" i="0" u="none" strike="noStrike" kern="1200" cap="none" spc="0" normalizeH="0" baseline="0" noProof="0" dirty="0" err="1" smtClean="0">
                <a:ln>
                  <a:noFill/>
                </a:ln>
                <a:solidFill>
                  <a:srgbClr val="0070C0"/>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MultiSec</a:t>
            </a:r>
            <a:r>
              <a:rPr kumimoji="0" lang="en-US" altLang="ko-KR" sz="2800" b="0" i="0" u="none" strike="noStrike" kern="1200" cap="none" spc="0" normalizeH="0" baseline="0" noProof="0" dirty="0" smtClean="0">
                <a:ln>
                  <a:noFill/>
                </a:ln>
                <a:solidFill>
                  <a:srgbClr val="0070C0"/>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rPr>
              <a:t> Framework</a:t>
            </a:r>
            <a:endParaRPr kumimoji="0" lang="en-US" altLang="ko-KR" sz="3600" b="0" i="0" u="none" strike="noStrike" kern="1200" cap="none" spc="0" normalizeH="0" baseline="0" noProof="0" dirty="0">
              <a:ln>
                <a:noFill/>
              </a:ln>
              <a:solidFill>
                <a:srgbClr val="0070C0"/>
              </a:solidFill>
              <a:effectLst/>
              <a:uLnTx/>
              <a:uFillTx/>
              <a:latin typeface="Times New Roman" panose="02020603050405020304" pitchFamily="18" charset="0"/>
              <a:ea typeface="맑은 고딕" panose="020B0503020000020004" pitchFamily="50" charset="-127"/>
              <a:cs typeface="Times New Roman" panose="02020603050405020304" pitchFamily="18" charset="0"/>
              <a:sym typeface="Wingdings" panose="05000000000000000000" pitchFamily="2" charset="2"/>
            </a:endParaRPr>
          </a:p>
        </p:txBody>
      </p:sp>
      <p:grpSp>
        <p:nvGrpSpPr>
          <p:cNvPr id="169" name="그룹 168"/>
          <p:cNvGrpSpPr/>
          <p:nvPr/>
        </p:nvGrpSpPr>
        <p:grpSpPr>
          <a:xfrm>
            <a:off x="6552158" y="1254995"/>
            <a:ext cx="1512292" cy="946052"/>
            <a:chOff x="11086088" y="1896387"/>
            <a:chExt cx="825882" cy="695826"/>
          </a:xfrm>
        </p:grpSpPr>
        <p:sp>
          <p:nvSpPr>
            <p:cNvPr id="170" name="모서리가 둥근 직사각형 146"/>
            <p:cNvSpPr/>
            <p:nvPr/>
          </p:nvSpPr>
          <p:spPr>
            <a:xfrm>
              <a:off x="11086088" y="2091748"/>
              <a:ext cx="825882" cy="500465"/>
            </a:xfrm>
            <a:prstGeom prst="roundRect">
              <a:avLst/>
            </a:prstGeom>
            <a:solidFill>
              <a:srgbClr val="F28E98"/>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rPr>
                <a:t>SmartX-MultiSec</a:t>
              </a:r>
            </a:p>
          </p:txBody>
        </p:sp>
        <p:pic>
          <p:nvPicPr>
            <p:cNvPr id="171" name="그림 147"/>
            <p:cNvPicPr>
              <a:picLocks noChangeAspect="1"/>
            </p:cNvPicPr>
            <p:nvPr/>
          </p:nvPicPr>
          <p:blipFill>
            <a:blip r:embed="rId13">
              <a:duotone>
                <a:prstClr val="black"/>
                <a:srgbClr val="F28E98">
                  <a:tint val="45000"/>
                  <a:satMod val="400000"/>
                </a:srgbClr>
              </a:duotone>
              <a:extLst>
                <a:ext uri="{BEBA8EAE-BF5A-486C-A8C5-ECC9F3942E4B}">
                  <a14:imgProps xmlns:a14="http://schemas.microsoft.com/office/drawing/2010/main">
                    <a14:imgLayer r:embed="rId14">
                      <a14:imgEffect>
                        <a14:brightnessContrast bright="40000"/>
                      </a14:imgEffect>
                    </a14:imgLayer>
                  </a14:imgProps>
                </a:ext>
              </a:extLst>
            </a:blip>
            <a:stretch>
              <a:fillRect/>
            </a:stretch>
          </p:blipFill>
          <p:spPr>
            <a:xfrm>
              <a:off x="11290769" y="1896387"/>
              <a:ext cx="416521" cy="234866"/>
            </a:xfrm>
            <a:prstGeom prst="rect">
              <a:avLst/>
            </a:prstGeom>
          </p:spPr>
        </p:pic>
      </p:grpSp>
      <p:sp>
        <p:nvSpPr>
          <p:cNvPr id="172" name="모서리가 둥근 직사각형 56"/>
          <p:cNvSpPr/>
          <p:nvPr/>
        </p:nvSpPr>
        <p:spPr>
          <a:xfrm>
            <a:off x="168008" y="5255755"/>
            <a:ext cx="8797606" cy="358452"/>
          </a:xfrm>
          <a:prstGeom prst="roundRect">
            <a:avLst>
              <a:gd name="adj" fmla="val 0"/>
            </a:avLst>
          </a:prstGeom>
          <a:solidFill>
            <a:srgbClr val="F28E98">
              <a:alpha val="10196"/>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685983"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0808B"/>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Security Operation </a:t>
            </a:r>
            <a:endParaRPr kumimoji="0" lang="ko-KR" altLang="en-US" sz="1200" b="1" i="0" u="none" strike="noStrike" kern="1200" cap="none" spc="0" normalizeH="0" baseline="0" noProof="0" dirty="0">
              <a:ln>
                <a:noFill/>
              </a:ln>
              <a:solidFill>
                <a:srgbClr val="F0808B"/>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74" name="모서리가 둥근 직사각형 56"/>
          <p:cNvSpPr/>
          <p:nvPr/>
        </p:nvSpPr>
        <p:spPr>
          <a:xfrm>
            <a:off x="168008" y="3890263"/>
            <a:ext cx="8797606" cy="273373"/>
          </a:xfrm>
          <a:prstGeom prst="roundRect">
            <a:avLst>
              <a:gd name="adj" fmla="val 0"/>
            </a:avLst>
          </a:prstGeom>
          <a:solidFill>
            <a:srgbClr val="F28E98">
              <a:alpha val="10196"/>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685983"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0808B"/>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Security Operation </a:t>
            </a:r>
            <a:endParaRPr kumimoji="0" lang="ko-KR" altLang="en-US" sz="1200" b="1" i="0" u="none" strike="noStrike" kern="1200" cap="none" spc="0" normalizeH="0" baseline="0" noProof="0" dirty="0">
              <a:ln>
                <a:noFill/>
              </a:ln>
              <a:solidFill>
                <a:srgbClr val="F0808B"/>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75" name="모서리가 둥근 직사각형 56"/>
          <p:cNvSpPr/>
          <p:nvPr/>
        </p:nvSpPr>
        <p:spPr>
          <a:xfrm>
            <a:off x="168008" y="2506349"/>
            <a:ext cx="8797606" cy="264986"/>
          </a:xfrm>
          <a:prstGeom prst="roundRect">
            <a:avLst>
              <a:gd name="adj" fmla="val 0"/>
            </a:avLst>
          </a:prstGeom>
          <a:solidFill>
            <a:srgbClr val="F28E98">
              <a:alpha val="10196"/>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685983"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0808B"/>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Security Operation </a:t>
            </a:r>
            <a:endParaRPr kumimoji="0" lang="ko-KR" altLang="en-US" sz="1200" b="1" i="0" u="none" strike="noStrike" kern="1200" cap="none" spc="0" normalizeH="0" baseline="0" noProof="0" dirty="0">
              <a:ln>
                <a:noFill/>
              </a:ln>
              <a:solidFill>
                <a:srgbClr val="F0808B"/>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nvGrpSpPr>
          <p:cNvPr id="2" name="그룹 1"/>
          <p:cNvGrpSpPr/>
          <p:nvPr/>
        </p:nvGrpSpPr>
        <p:grpSpPr>
          <a:xfrm>
            <a:off x="6474812" y="2276872"/>
            <a:ext cx="2528652" cy="4315891"/>
            <a:chOff x="5585743" y="1598180"/>
            <a:chExt cx="3377530" cy="4245656"/>
          </a:xfrm>
        </p:grpSpPr>
        <p:sp>
          <p:nvSpPr>
            <p:cNvPr id="325" name="모서리가 둥근 직사각형 99"/>
            <p:cNvSpPr/>
            <p:nvPr/>
          </p:nvSpPr>
          <p:spPr>
            <a:xfrm>
              <a:off x="5585743" y="1598180"/>
              <a:ext cx="3377530" cy="4245656"/>
            </a:xfrm>
            <a:prstGeom prst="roundRect">
              <a:avLst>
                <a:gd name="adj" fmla="val 3648"/>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pic>
          <p:nvPicPr>
            <p:cNvPr id="823" name="Picture 6" descr="C:\Users\Muhammad\Desktop\icon_AgileEngineering.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5400000">
              <a:off x="5631225" y="4940128"/>
              <a:ext cx="488851" cy="488851"/>
            </a:xfrm>
            <a:prstGeom prst="rect">
              <a:avLst/>
            </a:prstGeom>
            <a:noFill/>
            <a:extLst>
              <a:ext uri="{909E8E84-426E-40DD-AFC4-6F175D3DCCD1}">
                <a14:hiddenFill xmlns:a14="http://schemas.microsoft.com/office/drawing/2010/main">
                  <a:solidFill>
                    <a:srgbClr val="FFFFFF"/>
                  </a:solidFill>
                </a14:hiddenFill>
              </a:ext>
            </a:extLst>
          </p:spPr>
        </p:pic>
        <p:sp>
          <p:nvSpPr>
            <p:cNvPr id="267" name="모서리가 둥근 직사각형 112"/>
            <p:cNvSpPr/>
            <p:nvPr/>
          </p:nvSpPr>
          <p:spPr>
            <a:xfrm>
              <a:off x="5623593" y="4934531"/>
              <a:ext cx="3301830" cy="858475"/>
            </a:xfrm>
            <a:prstGeom prst="roundRect">
              <a:avLst>
                <a:gd name="adj" fmla="val 10188"/>
              </a:avLst>
            </a:prstGeom>
            <a:solidFill>
              <a:schemeClr val="accent5">
                <a:lumMod val="40000"/>
                <a:lumOff val="60000"/>
                <a:alpha val="50000"/>
              </a:schemeClr>
            </a:solidFill>
            <a:ln w="12700">
              <a:solidFill>
                <a:srgbClr val="8FAADC">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Visibility DataLake &amp; Analytics</a:t>
              </a:r>
              <a:endParaRPr kumimoji="0" lang="ko-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264" name="모서리가 둥근 직사각형 112"/>
            <p:cNvSpPr/>
            <p:nvPr/>
          </p:nvSpPr>
          <p:spPr>
            <a:xfrm rot="16200000">
              <a:off x="4331624" y="2955415"/>
              <a:ext cx="3252687" cy="670292"/>
            </a:xfrm>
            <a:prstGeom prst="roundRect">
              <a:avLst>
                <a:gd name="adj" fmla="val 8369"/>
              </a:avLst>
            </a:prstGeom>
            <a:solidFill>
              <a:schemeClr val="accent3">
                <a:lumMod val="20000"/>
                <a:lumOff val="80000"/>
                <a:alpha val="50000"/>
              </a:schemeClr>
            </a:solidFill>
            <a:ln w="12700">
              <a:solidFill>
                <a:srgbClr val="D0CECE">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Visibility Collection &amp; Validation</a:t>
              </a:r>
              <a:endParaRPr kumimoji="0" lang="ko-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266" name="모서리가 둥근 직사각형 112"/>
            <p:cNvSpPr/>
            <p:nvPr/>
          </p:nvSpPr>
          <p:spPr>
            <a:xfrm rot="16200000">
              <a:off x="5574286" y="2395406"/>
              <a:ext cx="3252689" cy="1790311"/>
            </a:xfrm>
            <a:prstGeom prst="roundRect">
              <a:avLst>
                <a:gd name="adj" fmla="val 2634"/>
              </a:avLst>
            </a:prstGeom>
            <a:solidFill>
              <a:schemeClr val="accent2">
                <a:lumMod val="40000"/>
                <a:lumOff val="60000"/>
                <a:alpha val="50000"/>
              </a:schemeClr>
            </a:solidFill>
            <a:ln w="12700">
              <a:solidFill>
                <a:srgbClr val="F4B183">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Visibility Integration</a:t>
              </a:r>
              <a:endParaRPr kumimoji="0" lang="ko-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268" name="모서리가 둥근 직사각형 112"/>
            <p:cNvSpPr/>
            <p:nvPr/>
          </p:nvSpPr>
          <p:spPr>
            <a:xfrm rot="16200000">
              <a:off x="6890695" y="2882177"/>
              <a:ext cx="3252948" cy="816507"/>
            </a:xfrm>
            <a:prstGeom prst="roundRect">
              <a:avLst>
                <a:gd name="adj" fmla="val 9098"/>
              </a:avLst>
            </a:prstGeom>
            <a:solidFill>
              <a:schemeClr val="accent6">
                <a:lumMod val="20000"/>
                <a:lumOff val="80000"/>
                <a:alpha val="69804"/>
              </a:schemeClr>
            </a:solidFill>
            <a:ln w="12700">
              <a:solidFill>
                <a:srgbClr val="A9D18E">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Visibility Staging &amp; Visualization</a:t>
              </a:r>
              <a:endParaRPr kumimoji="0" lang="ko-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67" name="모서리가 둥근 직사각형 56"/>
            <p:cNvSpPr/>
            <p:nvPr/>
          </p:nvSpPr>
          <p:spPr>
            <a:xfrm>
              <a:off x="6606408" y="4062047"/>
              <a:ext cx="1786016" cy="1040621"/>
            </a:xfrm>
            <a:prstGeom prst="roundRect">
              <a:avLst>
                <a:gd name="adj" fmla="val 13522"/>
              </a:avLst>
            </a:prstGeom>
            <a:solidFill>
              <a:srgbClr val="FFE699">
                <a:alpha val="60000"/>
              </a:srgbClr>
            </a:solidFill>
            <a:ln w="9525">
              <a:solidFill>
                <a:schemeClr val="accent4">
                  <a:lumMod val="60000"/>
                  <a:lumOff val="40000"/>
                </a:schemeClr>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Intelligence</a:t>
              </a:r>
              <a:endParaRPr kumimoji="0" lang="ko-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176" name="그룹 168"/>
          <p:cNvGrpSpPr/>
          <p:nvPr/>
        </p:nvGrpSpPr>
        <p:grpSpPr>
          <a:xfrm>
            <a:off x="7526869" y="150594"/>
            <a:ext cx="1476595" cy="906378"/>
            <a:chOff x="11086088" y="1896387"/>
            <a:chExt cx="825882" cy="695826"/>
          </a:xfrm>
        </p:grpSpPr>
        <p:sp>
          <p:nvSpPr>
            <p:cNvPr id="177" name="모서리가 둥근 직사각형 146"/>
            <p:cNvSpPr/>
            <p:nvPr/>
          </p:nvSpPr>
          <p:spPr>
            <a:xfrm>
              <a:off x="11086088" y="2091748"/>
              <a:ext cx="825882" cy="500465"/>
            </a:xfrm>
            <a:prstGeom prst="roundRect">
              <a:avLst/>
            </a:prstGeom>
            <a:solidFill>
              <a:schemeClr val="accent1">
                <a:lumMod val="75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85983"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rPr>
                <a:t>SmartX-MultiView</a:t>
              </a:r>
            </a:p>
          </p:txBody>
        </p:sp>
        <p:pic>
          <p:nvPicPr>
            <p:cNvPr id="178" name="그림 147"/>
            <p:cNvPicPr>
              <a:picLocks noChangeAspect="1"/>
            </p:cNvPicPr>
            <p:nvPr/>
          </p:nvPicPr>
          <p:blipFill>
            <a:blip r:embed="rId16"/>
            <a:stretch>
              <a:fillRect/>
            </a:stretch>
          </p:blipFill>
          <p:spPr>
            <a:xfrm>
              <a:off x="11304497" y="1896387"/>
              <a:ext cx="416521" cy="234866"/>
            </a:xfrm>
            <a:prstGeom prst="rect">
              <a:avLst/>
            </a:prstGeom>
          </p:spPr>
        </p:pic>
      </p:grpSp>
    </p:spTree>
    <p:extLst>
      <p:ext uri="{BB962C8B-B14F-4D97-AF65-F5344CB8AC3E}">
        <p14:creationId xmlns:p14="http://schemas.microsoft.com/office/powerpoint/2010/main" val="125594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51520" y="1139514"/>
            <a:ext cx="4120991" cy="2809465"/>
          </a:xfrm>
          <a:prstGeom prst="rect">
            <a:avLst/>
          </a:prstGeom>
        </p:spPr>
      </p:pic>
      <p:pic>
        <p:nvPicPr>
          <p:cNvPr id="57" name="그림 56"/>
          <p:cNvPicPr>
            <a:picLocks noChangeAspect="1"/>
          </p:cNvPicPr>
          <p:nvPr/>
        </p:nvPicPr>
        <p:blipFill>
          <a:blip r:embed="rId3"/>
          <a:stretch>
            <a:fillRect/>
          </a:stretch>
        </p:blipFill>
        <p:spPr>
          <a:xfrm>
            <a:off x="5580112" y="1556792"/>
            <a:ext cx="2965869" cy="1652898"/>
          </a:xfrm>
          <a:prstGeom prst="rect">
            <a:avLst/>
          </a:prstGeom>
          <a:noFill/>
        </p:spPr>
      </p:pic>
      <p:pic>
        <p:nvPicPr>
          <p:cNvPr id="59" name="그림 58"/>
          <p:cNvPicPr>
            <a:picLocks noChangeAspect="1"/>
          </p:cNvPicPr>
          <p:nvPr/>
        </p:nvPicPr>
        <p:blipFill>
          <a:blip r:embed="rId4"/>
          <a:stretch>
            <a:fillRect/>
          </a:stretch>
        </p:blipFill>
        <p:spPr>
          <a:xfrm>
            <a:off x="683568" y="4253697"/>
            <a:ext cx="3318113" cy="2467711"/>
          </a:xfrm>
          <a:prstGeom prst="rect">
            <a:avLst/>
          </a:prstGeom>
        </p:spPr>
      </p:pic>
      <p:sp>
        <p:nvSpPr>
          <p:cNvPr id="9" name="제목 1"/>
          <p:cNvSpPr>
            <a:spLocks noGrp="1"/>
          </p:cNvSpPr>
          <p:nvPr>
            <p:ph type="title"/>
          </p:nvPr>
        </p:nvSpPr>
        <p:spPr>
          <a:xfrm>
            <a:off x="0" y="0"/>
            <a:ext cx="9144000" cy="1138180"/>
          </a:xfrm>
        </p:spPr>
        <p:txBody>
          <a:bodyPr/>
          <a:lstStyle/>
          <a:p>
            <a:r>
              <a:rPr lang="en-US" altLang="ko-KR" sz="3600" dirty="0" smtClean="0">
                <a:solidFill>
                  <a:srgbClr val="0070C0"/>
                </a:solidFill>
                <a:latin typeface="Times New Roman" panose="02020603050405020304" pitchFamily="18" charset="0"/>
                <a:cs typeface="Times New Roman" panose="02020603050405020304" pitchFamily="18" charset="0"/>
              </a:rPr>
              <a:t>Dynamic Cloud-native </a:t>
            </a:r>
            <a:r>
              <a:rPr lang="en-US" altLang="ko-KR" sz="3600" dirty="0" err="1" smtClean="0">
                <a:solidFill>
                  <a:srgbClr val="0070C0"/>
                </a:solidFill>
                <a:latin typeface="Times New Roman" panose="02020603050405020304" pitchFamily="18" charset="0"/>
                <a:cs typeface="Times New Roman" panose="02020603050405020304" pitchFamily="18" charset="0"/>
              </a:rPr>
              <a:t>OverCloud</a:t>
            </a:r>
            <a:r>
              <a:rPr lang="en-US" altLang="ko-KR" sz="3600" dirty="0" smtClean="0">
                <a:solidFill>
                  <a:srgbClr val="0070C0"/>
                </a:solidFill>
                <a:latin typeface="Times New Roman" panose="02020603050405020304" pitchFamily="18" charset="0"/>
                <a:cs typeface="Times New Roman" panose="02020603050405020304" pitchFamily="18" charset="0"/>
              </a:rPr>
              <a:t> </a:t>
            </a:r>
            <a:br>
              <a:rPr lang="en-US" altLang="ko-KR" sz="3600" dirty="0" smtClean="0">
                <a:solidFill>
                  <a:srgbClr val="0070C0"/>
                </a:solidFill>
                <a:latin typeface="Times New Roman" panose="02020603050405020304" pitchFamily="18" charset="0"/>
                <a:cs typeface="Times New Roman" panose="02020603050405020304" pitchFamily="18" charset="0"/>
              </a:rPr>
            </a:br>
            <a:r>
              <a:rPr lang="en-US" altLang="ko-KR" sz="3200" dirty="0" smtClean="0">
                <a:latin typeface="Times New Roman" panose="02020603050405020304" pitchFamily="18" charset="0"/>
                <a:cs typeface="Times New Roman" panose="02020603050405020304" pitchFamily="18" charset="0"/>
              </a:rPr>
              <a:t>leveraging Infrastructure Slicing over Converged SDI</a:t>
            </a:r>
            <a:endParaRPr lang="ko-KR" altLang="en-US" sz="4000" dirty="0">
              <a:latin typeface="Times New Roman" panose="02020603050405020304" pitchFamily="18" charset="0"/>
              <a:cs typeface="Times New Roman" panose="02020603050405020304" pitchFamily="18" charset="0"/>
            </a:endParaRPr>
          </a:p>
        </p:txBody>
      </p:sp>
      <p:pic>
        <p:nvPicPr>
          <p:cNvPr id="11" name="그림 10"/>
          <p:cNvPicPr>
            <a:picLocks noChangeAspect="1"/>
          </p:cNvPicPr>
          <p:nvPr/>
        </p:nvPicPr>
        <p:blipFill>
          <a:blip r:embed="rId5"/>
          <a:stretch>
            <a:fillRect/>
          </a:stretch>
        </p:blipFill>
        <p:spPr>
          <a:xfrm>
            <a:off x="4372511" y="3607004"/>
            <a:ext cx="4771489" cy="3128432"/>
          </a:xfrm>
          <a:prstGeom prst="rect">
            <a:avLst/>
          </a:prstGeom>
        </p:spPr>
      </p:pic>
    </p:spTree>
    <p:extLst>
      <p:ext uri="{BB962C8B-B14F-4D97-AF65-F5344CB8AC3E}">
        <p14:creationId xmlns:p14="http://schemas.microsoft.com/office/powerpoint/2010/main" val="2247824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6876256" cy="692696"/>
          </a:xfrm>
        </p:spPr>
        <p:txBody>
          <a:bodyPr/>
          <a:lstStyle/>
          <a:p>
            <a:r>
              <a:rPr lang="en-US" altLang="ko-KR" dirty="0" smtClean="0"/>
              <a:t>Storage Box: Storage Servers</a:t>
            </a:r>
            <a:endParaRPr lang="ko-KR" altLang="en-US" dirty="0"/>
          </a:p>
        </p:txBody>
      </p:sp>
      <p:pic>
        <p:nvPicPr>
          <p:cNvPr id="5125" name="Picture 5" descr="http://www.backuphistory.com/images/diagramm-v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595" y="2940468"/>
            <a:ext cx="5867405" cy="3726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3" descr="C:\Users\jongwon\Downloads\1440871704_Database_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552" y="19715"/>
            <a:ext cx="1909681" cy="99894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6486" y="1018660"/>
            <a:ext cx="3215385" cy="1687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7" y="3898827"/>
            <a:ext cx="1788790" cy="2647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descr="http://icons.iconarchive.com/icons/icons8/ios7/256/Data-Tape-Driv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5504127"/>
            <a:ext cx="1079599" cy="10795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990862"/>
            <a:ext cx="3258655" cy="2714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descr="http://icons.iconarchive.com/icons/tpdkdesign.net/refresh-cl/256/System-Memory-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27" y="2366333"/>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211636" y="6604084"/>
            <a:ext cx="4527007" cy="253916"/>
          </a:xfrm>
          <a:prstGeom prst="rect">
            <a:avLst/>
          </a:prstGeom>
          <a:noFill/>
        </p:spPr>
        <p:txBody>
          <a:bodyPr wrap="square" rtlCol="0">
            <a:spAutoFit/>
          </a:bodyPr>
          <a:lstStyle/>
          <a:p>
            <a:pPr algn="ctr"/>
            <a:r>
              <a:rPr lang="en-US" altLang="ko-KR" sz="1050" dirty="0"/>
              <a:t>http://www.backuphistory.com/</a:t>
            </a:r>
            <a:endParaRPr lang="ko-KR" altLang="en-US" sz="1050" dirty="0"/>
          </a:p>
        </p:txBody>
      </p:sp>
      <p:sp>
        <p:nvSpPr>
          <p:cNvPr id="14" name="TextBox 13"/>
          <p:cNvSpPr txBox="1"/>
          <p:nvPr/>
        </p:nvSpPr>
        <p:spPr>
          <a:xfrm>
            <a:off x="102877" y="6443528"/>
            <a:ext cx="4527007" cy="415498"/>
          </a:xfrm>
          <a:prstGeom prst="rect">
            <a:avLst/>
          </a:prstGeom>
          <a:noFill/>
        </p:spPr>
        <p:txBody>
          <a:bodyPr wrap="square" rtlCol="0">
            <a:spAutoFit/>
          </a:bodyPr>
          <a:lstStyle/>
          <a:p>
            <a:pPr algn="ctr"/>
            <a:r>
              <a:rPr lang="en-US" altLang="ko-KR" sz="1050" dirty="0"/>
              <a:t>http://files.gpfsug.org/presentations/2018/Singapore/Frank_Kramer_IBM-DataManagement-for-ADAS-Scale-UserGroup-SIN-032018.pdf/</a:t>
            </a:r>
            <a:endParaRPr lang="ko-KR" altLang="en-US" sz="1050" dirty="0"/>
          </a:p>
        </p:txBody>
      </p:sp>
      <p:sp>
        <p:nvSpPr>
          <p:cNvPr id="15" name="TextBox 14"/>
          <p:cNvSpPr txBox="1"/>
          <p:nvPr/>
        </p:nvSpPr>
        <p:spPr>
          <a:xfrm>
            <a:off x="114673" y="3451051"/>
            <a:ext cx="4527007" cy="253916"/>
          </a:xfrm>
          <a:prstGeom prst="rect">
            <a:avLst/>
          </a:prstGeom>
          <a:noFill/>
        </p:spPr>
        <p:txBody>
          <a:bodyPr wrap="square" rtlCol="0">
            <a:spAutoFit/>
          </a:bodyPr>
          <a:lstStyle/>
          <a:p>
            <a:pPr algn="ctr"/>
            <a:r>
              <a:rPr lang="en-US" altLang="ko-KR" sz="1050" dirty="0"/>
              <a:t>http://www.nsdbi.co.jp/news/201310-002.html</a:t>
            </a:r>
            <a:endParaRPr lang="ko-KR" altLang="en-US" sz="1050" dirty="0"/>
          </a:p>
        </p:txBody>
      </p:sp>
      <p:sp>
        <p:nvSpPr>
          <p:cNvPr id="16" name="TextBox 15"/>
          <p:cNvSpPr txBox="1"/>
          <p:nvPr/>
        </p:nvSpPr>
        <p:spPr>
          <a:xfrm>
            <a:off x="5004048" y="2740096"/>
            <a:ext cx="4527007" cy="253916"/>
          </a:xfrm>
          <a:prstGeom prst="rect">
            <a:avLst/>
          </a:prstGeom>
          <a:noFill/>
        </p:spPr>
        <p:txBody>
          <a:bodyPr wrap="square" rtlCol="0">
            <a:spAutoFit/>
          </a:bodyPr>
          <a:lstStyle/>
          <a:p>
            <a:pPr algn="ctr"/>
            <a:r>
              <a:rPr lang="en-US" altLang="ko-KR" sz="1050" dirty="0"/>
              <a:t>http://www.bigfixtech.com/</a:t>
            </a:r>
            <a:endParaRPr lang="ko-KR" altLang="en-US" sz="1050" dirty="0"/>
          </a:p>
        </p:txBody>
      </p:sp>
    </p:spTree>
    <p:extLst>
      <p:ext uri="{BB962C8B-B14F-4D97-AF65-F5344CB8AC3E}">
        <p14:creationId xmlns:p14="http://schemas.microsoft.com/office/powerpoint/2010/main" val="328460437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제목 1"/>
          <p:cNvSpPr txBox="1">
            <a:spLocks/>
          </p:cNvSpPr>
          <p:nvPr/>
        </p:nvSpPr>
        <p:spPr bwMode="auto">
          <a:xfrm>
            <a:off x="0" y="-1587"/>
            <a:ext cx="9108504" cy="96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fontAlgn="auto">
              <a:spcBef>
                <a:spcPct val="0"/>
              </a:spcBef>
              <a:spcAft>
                <a:spcPts val="0"/>
              </a:spcAft>
              <a:buNone/>
              <a:defRPr/>
            </a:pPr>
            <a:r>
              <a:rPr kumimoji="0" lang="en-US" altLang="ko-KR" sz="4000" dirty="0" smtClean="0">
                <a:solidFill>
                  <a:srgbClr val="0070C0"/>
                </a:solidFill>
                <a:latin typeface="Times New Roman" panose="02020603050405020304" pitchFamily="18" charset="0"/>
                <a:ea typeface="휴먼엑스포" panose="02030504000101010101" pitchFamily="18" charset="-127"/>
                <a:cs typeface="Times New Roman" panose="02020603050405020304" pitchFamily="18" charset="0"/>
              </a:rPr>
              <a:t>Open/Reconfigurable Data-Centric Cloud</a:t>
            </a:r>
            <a:endParaRPr kumimoji="0" lang="en-US" altLang="ko-KR" i="0" u="none" strike="noStrike" kern="1200" cap="none" spc="0" normalizeH="0" noProof="0" dirty="0" smtClean="0">
              <a:ln>
                <a:noFill/>
              </a:ln>
              <a:solidFill>
                <a:prstClr val="black"/>
              </a:solidFill>
              <a:effectLst/>
              <a:uLnTx/>
              <a:uFillTx/>
              <a:latin typeface="Times New Roman" panose="02020603050405020304" pitchFamily="18" charset="0"/>
              <a:ea typeface="휴먼엑스포" panose="02030504000101010101" pitchFamily="18" charset="-127"/>
              <a:cs typeface="Times New Roman" panose="02020603050405020304" pitchFamily="18" charset="0"/>
            </a:endParaRPr>
          </a:p>
          <a:p>
            <a:pPr algn="ctr" fontAlgn="auto">
              <a:spcBef>
                <a:spcPct val="0"/>
              </a:spcBef>
              <a:spcAft>
                <a:spcPts val="0"/>
              </a:spcAft>
              <a:buNone/>
              <a:defRPr/>
            </a:pPr>
            <a:r>
              <a:rPr kumimoji="0" lang="en-US" altLang="ko-KR"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휴먼엑스포" panose="02030504000101010101" pitchFamily="18" charset="-127"/>
                <a:cs typeface="Times New Roman" panose="02020603050405020304" pitchFamily="18" charset="0"/>
              </a:rPr>
              <a:t>Cloud-leveraged HPC/AI-inspired Services </a:t>
            </a:r>
            <a:r>
              <a:rPr kumimoji="0" lang="en-US" altLang="ko-KR" sz="2000" b="0" i="0" u="none" strike="noStrike" kern="1200" cap="none" spc="0" normalizeH="0" baseline="0" noProof="0" dirty="0" smtClean="0">
                <a:ln>
                  <a:noFill/>
                </a:ln>
                <a:effectLst/>
                <a:uLnTx/>
                <a:uFillTx/>
                <a:latin typeface="Times New Roman" panose="02020603050405020304" pitchFamily="18" charset="0"/>
                <a:ea typeface="휴먼엑스포" panose="02030504000101010101" pitchFamily="18" charset="-127"/>
                <a:cs typeface="Times New Roman" panose="02020603050405020304" pitchFamily="18" charset="0"/>
              </a:rPr>
              <a:t>over Hyper-converged SDI</a:t>
            </a:r>
            <a:endParaRPr kumimoji="0" lang="ko-KR" altLang="en-US" sz="2000" b="0" i="0" u="none" strike="noStrike" kern="1200" cap="none" spc="0" normalizeH="0" baseline="0" noProof="0" dirty="0">
              <a:ln>
                <a:noFill/>
              </a:ln>
              <a:effectLst/>
              <a:uLnTx/>
              <a:uFillTx/>
              <a:latin typeface="Times New Roman" panose="02020603050405020304" pitchFamily="18" charset="0"/>
              <a:ea typeface="휴먼엑스포" panose="02030504000101010101" pitchFamily="18" charset="-127"/>
              <a:cs typeface="Times New Roman" panose="02020603050405020304" pitchFamily="18" charset="0"/>
            </a:endParaRPr>
          </a:p>
        </p:txBody>
      </p:sp>
      <p:pic>
        <p:nvPicPr>
          <p:cNvPr id="4" name="그림 3"/>
          <p:cNvPicPr>
            <a:picLocks noChangeAspect="1"/>
          </p:cNvPicPr>
          <p:nvPr/>
        </p:nvPicPr>
        <p:blipFill>
          <a:blip r:embed="rId3"/>
          <a:stretch>
            <a:fillRect/>
          </a:stretch>
        </p:blipFill>
        <p:spPr>
          <a:xfrm>
            <a:off x="6201268" y="1301236"/>
            <a:ext cx="2162476" cy="1752949"/>
          </a:xfrm>
          <a:prstGeom prst="rect">
            <a:avLst/>
          </a:prstGeom>
        </p:spPr>
      </p:pic>
      <p:pic>
        <p:nvPicPr>
          <p:cNvPr id="3" name="그림 2"/>
          <p:cNvPicPr>
            <a:picLocks noChangeAspect="1"/>
          </p:cNvPicPr>
          <p:nvPr/>
        </p:nvPicPr>
        <p:blipFill>
          <a:blip r:embed="rId4"/>
          <a:stretch>
            <a:fillRect/>
          </a:stretch>
        </p:blipFill>
        <p:spPr>
          <a:xfrm>
            <a:off x="4120462" y="3976909"/>
            <a:ext cx="4825974" cy="2821832"/>
          </a:xfrm>
          <a:prstGeom prst="rect">
            <a:avLst/>
          </a:prstGeom>
        </p:spPr>
      </p:pic>
      <p:pic>
        <p:nvPicPr>
          <p:cNvPr id="7" name="그림 6"/>
          <p:cNvPicPr>
            <a:picLocks noChangeAspect="1"/>
          </p:cNvPicPr>
          <p:nvPr/>
        </p:nvPicPr>
        <p:blipFill>
          <a:blip r:embed="rId5"/>
          <a:stretch>
            <a:fillRect/>
          </a:stretch>
        </p:blipFill>
        <p:spPr>
          <a:xfrm>
            <a:off x="114981" y="1094966"/>
            <a:ext cx="6086287" cy="3282664"/>
          </a:xfrm>
          <a:prstGeom prst="rect">
            <a:avLst/>
          </a:prstGeom>
        </p:spPr>
      </p:pic>
      <p:sp>
        <p:nvSpPr>
          <p:cNvPr id="14" name="TextBox 13"/>
          <p:cNvSpPr txBox="1"/>
          <p:nvPr/>
        </p:nvSpPr>
        <p:spPr>
          <a:xfrm>
            <a:off x="4552449" y="3331059"/>
            <a:ext cx="3501305" cy="461665"/>
          </a:xfrm>
          <a:prstGeom prst="rect">
            <a:avLst/>
          </a:prstGeom>
          <a:noFill/>
        </p:spPr>
        <p:txBody>
          <a:bodyPr wrap="square" rtlCol="0">
            <a:spAutoFit/>
          </a:bodyPr>
          <a:lstStyle/>
          <a:p>
            <a:pPr algn="ctr"/>
            <a:r>
              <a:rPr lang="en-US" altLang="ko-KR" sz="2400" b="1" dirty="0" smtClean="0">
                <a:solidFill>
                  <a:srgbClr val="FF0000"/>
                </a:solidFill>
              </a:rPr>
              <a:t>Cloud-First Integration </a:t>
            </a:r>
          </a:p>
        </p:txBody>
      </p:sp>
      <p:grpSp>
        <p:nvGrpSpPr>
          <p:cNvPr id="2" name="그룹 1"/>
          <p:cNvGrpSpPr/>
          <p:nvPr/>
        </p:nvGrpSpPr>
        <p:grpSpPr>
          <a:xfrm>
            <a:off x="114981" y="3343708"/>
            <a:ext cx="3706904" cy="3307429"/>
            <a:chOff x="114981" y="3343708"/>
            <a:chExt cx="3706904" cy="3307429"/>
          </a:xfrm>
        </p:grpSpPr>
        <p:pic>
          <p:nvPicPr>
            <p:cNvPr id="9" name="Picture 6" descr="cloud object storage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6643" y="4883517"/>
              <a:ext cx="1982890" cy="9265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upload.wikimedia.org/wikipedia/commons/thumb/8/80/The_OpenStack_logo.svg/2000px-The_OpenStack_logo.svg.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566" t="7926" r="14090" b="9205"/>
            <a:stretch/>
          </p:blipFill>
          <p:spPr bwMode="auto">
            <a:xfrm>
              <a:off x="298328" y="4763830"/>
              <a:ext cx="786776" cy="8802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insidehpc.com/wp-content/uploads/2015/11/IMG_0019-300x248.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8866" y="3902721"/>
              <a:ext cx="887055" cy="7332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bnl_singularity_logo"/>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981" y="3343708"/>
              <a:ext cx="909001" cy="51358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13717" y="6189472"/>
              <a:ext cx="2908168" cy="461665"/>
            </a:xfrm>
            <a:prstGeom prst="rect">
              <a:avLst/>
            </a:prstGeom>
            <a:noFill/>
          </p:spPr>
          <p:txBody>
            <a:bodyPr wrap="none" rtlCol="0">
              <a:spAutoFit/>
            </a:bodyPr>
            <a:lstStyle/>
            <a:p>
              <a:r>
                <a:rPr lang="en-US" altLang="ko-KR" sz="2400" b="1" dirty="0" smtClean="0">
                  <a:solidFill>
                    <a:srgbClr val="FF0000"/>
                  </a:solidFill>
                </a:rPr>
                <a:t>Flexible HPC/HPDA</a:t>
              </a:r>
              <a:endParaRPr lang="ko-KR" altLang="en-US" sz="2400" b="1" dirty="0">
                <a:solidFill>
                  <a:srgbClr val="FF0000"/>
                </a:solidFill>
              </a:endParaRPr>
            </a:p>
          </p:txBody>
        </p:sp>
        <p:pic>
          <p:nvPicPr>
            <p:cNvPr id="15" name="Picture 3"/>
            <p:cNvPicPr>
              <a:picLocks noChangeAspect="1" noChangeArrowheads="1"/>
            </p:cNvPicPr>
            <p:nvPr/>
          </p:nvPicPr>
          <p:blipFill>
            <a:blip r:embed="rId10"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114981" y="3997473"/>
              <a:ext cx="712785" cy="64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 name="Picture 3"/>
          <p:cNvPicPr>
            <a:picLocks noChangeAspect="1" noChangeArrowheads="1"/>
          </p:cNvPicPr>
          <p:nvPr/>
        </p:nvPicPr>
        <p:blipFill>
          <a:blip r:embed="rId11"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8657382" y="5046785"/>
            <a:ext cx="462311" cy="419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40128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33455" y="274278"/>
            <a:ext cx="8712698" cy="715482"/>
          </a:xfrm>
        </p:spPr>
        <p:txBody>
          <a:bodyPr>
            <a:noAutofit/>
          </a:bodyPr>
          <a:lstStyle/>
          <a:p>
            <a:pPr algn="ctr"/>
            <a:r>
              <a:rPr lang="en-US" altLang="ko-KR" dirty="0">
                <a:latin typeface="Times New Roman" panose="02020603050405020304" pitchFamily="18" charset="0"/>
                <a:cs typeface="Times New Roman" panose="02020603050405020304" pitchFamily="18" charset="0"/>
              </a:rPr>
              <a:t>HPC/AI-inspired </a:t>
            </a:r>
            <a:r>
              <a:rPr lang="en-US" altLang="ko-KR" dirty="0" smtClean="0">
                <a:latin typeface="Times New Roman" panose="02020603050405020304" pitchFamily="18" charset="0"/>
                <a:cs typeface="Times New Roman" panose="02020603050405020304" pitchFamily="18" charset="0"/>
              </a:rPr>
              <a:t>Services with </a:t>
            </a:r>
            <a:br>
              <a:rPr lang="en-US" altLang="ko-KR" dirty="0" smtClean="0">
                <a:latin typeface="Times New Roman" panose="02020603050405020304" pitchFamily="18" charset="0"/>
                <a:cs typeface="Times New Roman" panose="02020603050405020304" pitchFamily="18" charset="0"/>
              </a:rPr>
            </a:br>
            <a:r>
              <a:rPr lang="en-US" altLang="ko-KR" dirty="0" smtClean="0">
                <a:latin typeface="Times New Roman" panose="02020603050405020304" pitchFamily="18" charset="0"/>
                <a:cs typeface="Times New Roman" panose="02020603050405020304" pitchFamily="18" charset="0"/>
              </a:rPr>
              <a:t>Open </a:t>
            </a:r>
            <a:r>
              <a:rPr lang="en-US" altLang="ko-KR" dirty="0">
                <a:latin typeface="Times New Roman" panose="02020603050405020304" pitchFamily="18" charset="0"/>
                <a:cs typeface="Times New Roman" panose="02020603050405020304" pitchFamily="18" charset="0"/>
              </a:rPr>
              <a:t>S&amp;T </a:t>
            </a:r>
            <a:r>
              <a:rPr lang="en-US" altLang="ko-KR" dirty="0" smtClean="0">
                <a:latin typeface="Times New Roman" panose="02020603050405020304" pitchFamily="18" charset="0"/>
                <a:cs typeface="Times New Roman" panose="02020603050405020304" pitchFamily="18" charset="0"/>
              </a:rPr>
              <a:t>Ecosystem</a:t>
            </a:r>
            <a:endParaRPr lang="ko-KR" altLang="en-US" dirty="0">
              <a:latin typeface="Times New Roman" panose="02020603050405020304" pitchFamily="18" charset="0"/>
              <a:cs typeface="Times New Roman" panose="02020603050405020304" pitchFamily="18" charset="0"/>
            </a:endParaRPr>
          </a:p>
        </p:txBody>
      </p:sp>
      <p:grpSp>
        <p:nvGrpSpPr>
          <p:cNvPr id="3" name="그룹 2"/>
          <p:cNvGrpSpPr/>
          <p:nvPr/>
        </p:nvGrpSpPr>
        <p:grpSpPr>
          <a:xfrm>
            <a:off x="83123" y="1605339"/>
            <a:ext cx="8977744" cy="4836619"/>
            <a:chOff x="581891" y="1635460"/>
            <a:chExt cx="8290972" cy="4300276"/>
          </a:xfrm>
        </p:grpSpPr>
        <p:pic>
          <p:nvPicPr>
            <p:cNvPr id="1046" name="Picture 8" descr="longtail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891" y="1635460"/>
              <a:ext cx="4142036" cy="175835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Muhammad\Desktop\Haneda airport tow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96" t="11033" r="29069" b="28417"/>
            <a:stretch/>
          </p:blipFill>
          <p:spPr bwMode="auto">
            <a:xfrm>
              <a:off x="6491208" y="3405041"/>
              <a:ext cx="726611" cy="9003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p:cNvGrpSpPr/>
            <p:nvPr/>
          </p:nvGrpSpPr>
          <p:grpSpPr>
            <a:xfrm>
              <a:off x="1728217" y="4136550"/>
              <a:ext cx="6875455" cy="1799186"/>
              <a:chOff x="1532399" y="4372410"/>
              <a:chExt cx="7479445" cy="2398918"/>
            </a:xfrm>
          </p:grpSpPr>
          <p:sp>
            <p:nvSpPr>
              <p:cNvPr id="71" name="Freeform 89"/>
              <p:cNvSpPr/>
              <p:nvPr/>
            </p:nvSpPr>
            <p:spPr bwMode="auto">
              <a:xfrm>
                <a:off x="1532399" y="4437331"/>
                <a:ext cx="4628253" cy="2333997"/>
              </a:xfrm>
              <a:custGeom>
                <a:avLst/>
                <a:gdLst>
                  <a:gd name="connsiteX0" fmla="*/ 0 w 2748636"/>
                  <a:gd name="connsiteY0" fmla="*/ 730708 h 1635394"/>
                  <a:gd name="connsiteX1" fmla="*/ 2748636 w 2748636"/>
                  <a:gd name="connsiteY1" fmla="*/ 0 h 1635394"/>
                  <a:gd name="connsiteX2" fmla="*/ 2748636 w 2748636"/>
                  <a:gd name="connsiteY2" fmla="*/ 1635394 h 1635394"/>
                  <a:gd name="connsiteX3" fmla="*/ 52189 w 2748636"/>
                  <a:gd name="connsiteY3" fmla="*/ 1531007 h 1635394"/>
                  <a:gd name="connsiteX4" fmla="*/ 0 w 2748636"/>
                  <a:gd name="connsiteY4" fmla="*/ 730708 h 1635394"/>
                  <a:gd name="connsiteX0" fmla="*/ 0 w 2748636"/>
                  <a:gd name="connsiteY0" fmla="*/ 730708 h 1635394"/>
                  <a:gd name="connsiteX1" fmla="*/ 2748636 w 2748636"/>
                  <a:gd name="connsiteY1" fmla="*/ 0 h 1635394"/>
                  <a:gd name="connsiteX2" fmla="*/ 2748636 w 2748636"/>
                  <a:gd name="connsiteY2" fmla="*/ 1635394 h 1635394"/>
                  <a:gd name="connsiteX3" fmla="*/ 60888 w 2748636"/>
                  <a:gd name="connsiteY3" fmla="*/ 1444018 h 1635394"/>
                  <a:gd name="connsiteX4" fmla="*/ 0 w 2748636"/>
                  <a:gd name="connsiteY4" fmla="*/ 730708 h 1635394"/>
                  <a:gd name="connsiteX0" fmla="*/ 0 w 2713843"/>
                  <a:gd name="connsiteY0" fmla="*/ 817697 h 1635394"/>
                  <a:gd name="connsiteX1" fmla="*/ 2713843 w 2713843"/>
                  <a:gd name="connsiteY1" fmla="*/ 0 h 1635394"/>
                  <a:gd name="connsiteX2" fmla="*/ 2713843 w 2713843"/>
                  <a:gd name="connsiteY2" fmla="*/ 1635394 h 1635394"/>
                  <a:gd name="connsiteX3" fmla="*/ 26095 w 2713843"/>
                  <a:gd name="connsiteY3" fmla="*/ 1444018 h 1635394"/>
                  <a:gd name="connsiteX4" fmla="*/ 0 w 2713843"/>
                  <a:gd name="connsiteY4" fmla="*/ 817697 h 1635394"/>
                  <a:gd name="connsiteX0" fmla="*/ 0 w 2713843"/>
                  <a:gd name="connsiteY0" fmla="*/ 817697 h 1635394"/>
                  <a:gd name="connsiteX1" fmla="*/ 2713843 w 2713843"/>
                  <a:gd name="connsiteY1" fmla="*/ 0 h 1635394"/>
                  <a:gd name="connsiteX2" fmla="*/ 2713843 w 2713843"/>
                  <a:gd name="connsiteY2" fmla="*/ 1635394 h 1635394"/>
                  <a:gd name="connsiteX3" fmla="*/ 34793 w 2713843"/>
                  <a:gd name="connsiteY3" fmla="*/ 1357029 h 1635394"/>
                  <a:gd name="connsiteX4" fmla="*/ 0 w 2713843"/>
                  <a:gd name="connsiteY4" fmla="*/ 817697 h 1635394"/>
                  <a:gd name="connsiteX0" fmla="*/ 0 w 2713843"/>
                  <a:gd name="connsiteY0" fmla="*/ 817697 h 1409223"/>
                  <a:gd name="connsiteX1" fmla="*/ 2713843 w 2713843"/>
                  <a:gd name="connsiteY1" fmla="*/ 0 h 1409223"/>
                  <a:gd name="connsiteX2" fmla="*/ 2713843 w 2713843"/>
                  <a:gd name="connsiteY2" fmla="*/ 1409223 h 1409223"/>
                  <a:gd name="connsiteX3" fmla="*/ 34793 w 2713843"/>
                  <a:gd name="connsiteY3" fmla="*/ 1357029 h 1409223"/>
                  <a:gd name="connsiteX4" fmla="*/ 0 w 2713843"/>
                  <a:gd name="connsiteY4" fmla="*/ 817697 h 1409223"/>
                  <a:gd name="connsiteX0" fmla="*/ 0 w 2713843"/>
                  <a:gd name="connsiteY0" fmla="*/ 817697 h 1409223"/>
                  <a:gd name="connsiteX1" fmla="*/ 2713843 w 2713843"/>
                  <a:gd name="connsiteY1" fmla="*/ 0 h 1409223"/>
                  <a:gd name="connsiteX2" fmla="*/ 2713843 w 2713843"/>
                  <a:gd name="connsiteY2" fmla="*/ 1409223 h 1409223"/>
                  <a:gd name="connsiteX3" fmla="*/ 79876 w 2713843"/>
                  <a:gd name="connsiteY3" fmla="*/ 1280510 h 1409223"/>
                  <a:gd name="connsiteX4" fmla="*/ 0 w 2713843"/>
                  <a:gd name="connsiteY4" fmla="*/ 817697 h 1409223"/>
                  <a:gd name="connsiteX0" fmla="*/ 0 w 2642998"/>
                  <a:gd name="connsiteY0" fmla="*/ 849580 h 1409223"/>
                  <a:gd name="connsiteX1" fmla="*/ 2642998 w 2642998"/>
                  <a:gd name="connsiteY1" fmla="*/ 0 h 1409223"/>
                  <a:gd name="connsiteX2" fmla="*/ 2642998 w 2642998"/>
                  <a:gd name="connsiteY2" fmla="*/ 1409223 h 1409223"/>
                  <a:gd name="connsiteX3" fmla="*/ 9031 w 2642998"/>
                  <a:gd name="connsiteY3" fmla="*/ 1280510 h 1409223"/>
                  <a:gd name="connsiteX4" fmla="*/ 0 w 2642998"/>
                  <a:gd name="connsiteY4" fmla="*/ 849580 h 140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998" h="1409223">
                    <a:moveTo>
                      <a:pt x="0" y="849580"/>
                    </a:moveTo>
                    <a:lnTo>
                      <a:pt x="2642998" y="0"/>
                    </a:lnTo>
                    <a:lnTo>
                      <a:pt x="2642998" y="1409223"/>
                    </a:lnTo>
                    <a:lnTo>
                      <a:pt x="9031" y="1280510"/>
                    </a:lnTo>
                    <a:lnTo>
                      <a:pt x="0" y="849580"/>
                    </a:lnTo>
                    <a:close/>
                  </a:path>
                </a:pathLst>
              </a:custGeom>
              <a:gradFill>
                <a:gsLst>
                  <a:gs pos="0">
                    <a:schemeClr val="accent1">
                      <a:tint val="50000"/>
                      <a:satMod val="300000"/>
                      <a:alpha val="64000"/>
                    </a:schemeClr>
                  </a:gs>
                  <a:gs pos="35000">
                    <a:schemeClr val="accent1">
                      <a:tint val="37000"/>
                      <a:satMod val="300000"/>
                      <a:alpha val="64000"/>
                    </a:schemeClr>
                  </a:gs>
                  <a:gs pos="100000">
                    <a:schemeClr val="accent1">
                      <a:tint val="15000"/>
                      <a:satMod val="350000"/>
                      <a:alpha val="62000"/>
                    </a:schemeClr>
                  </a:gs>
                </a:gsLst>
              </a:gradFill>
              <a:ln>
                <a:noFill/>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2" name="Picture 109" descr="BlueCloud.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0324" y="4372410"/>
                <a:ext cx="4961520" cy="237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81"/>
              <p:cNvSpPr txBox="1"/>
              <p:nvPr/>
            </p:nvSpPr>
            <p:spPr>
              <a:xfrm>
                <a:off x="4360618" y="5716643"/>
                <a:ext cx="933367" cy="553997"/>
              </a:xfrm>
              <a:prstGeom prst="rect">
                <a:avLst/>
              </a:prstGeom>
              <a:solidFill>
                <a:schemeClr val="bg1">
                  <a:alpha val="20000"/>
                </a:schemeClr>
              </a:solid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1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HPC</a:t>
                </a:r>
                <a:endParaRPr kumimoji="0" lang="ko-KR" altLang="en-US" sz="2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66" name="Picture 2" descr="solution_productoverview_Complete-Virtualization-Platform"/>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55902" b="7593"/>
              <a:stretch/>
            </p:blipFill>
            <p:spPr bwMode="auto">
              <a:xfrm>
                <a:off x="4490485" y="5295018"/>
                <a:ext cx="3657600" cy="105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74"/>
              <p:cNvSpPr txBox="1"/>
              <p:nvPr/>
            </p:nvSpPr>
            <p:spPr>
              <a:xfrm>
                <a:off x="7132880" y="5749894"/>
                <a:ext cx="1588655" cy="553997"/>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1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50" charset="-127"/>
                    <a:cs typeface="+mn-cs"/>
                  </a:rPr>
                  <a:t>DataHub</a:t>
                </a:r>
                <a:endParaRPr kumimoji="0" lang="ko-KR" altLang="en-US" sz="2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107" name="TextBox 106"/>
              <p:cNvSpPr txBox="1"/>
              <p:nvPr/>
            </p:nvSpPr>
            <p:spPr>
              <a:xfrm>
                <a:off x="2327538" y="5739991"/>
                <a:ext cx="1598889" cy="984885"/>
              </a:xfrm>
              <a:prstGeom prst="rect">
                <a:avLst/>
              </a:prstGeom>
              <a:solidFill>
                <a:srgbClr val="FFFFFF">
                  <a:alpha val="20000"/>
                </a:srgbClr>
              </a:solid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1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Network (SDN)</a:t>
                </a:r>
                <a:endParaRPr kumimoji="0" lang="ko-KR" altLang="en-US" sz="2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cxnSp>
          <p:nvCxnSpPr>
            <p:cNvPr id="31" name="Straight Connector 65"/>
            <p:cNvCxnSpPr>
              <a:cxnSpLocks noChangeShapeType="1"/>
              <a:stCxn id="45" idx="2"/>
              <a:endCxn id="1029" idx="3"/>
            </p:cNvCxnSpPr>
            <p:nvPr/>
          </p:nvCxnSpPr>
          <p:spPr bwMode="auto">
            <a:xfrm flipH="1">
              <a:off x="1874829" y="4145370"/>
              <a:ext cx="3094708" cy="1333134"/>
            </a:xfrm>
            <a:prstGeom prst="line">
              <a:avLst/>
            </a:prstGeom>
            <a:noFill/>
            <a:ln w="28575">
              <a:solidFill>
                <a:schemeClr val="accent1">
                  <a:lumMod val="75000"/>
                </a:schemeClr>
              </a:solidFill>
              <a:prstDash val="sysDash"/>
              <a:round/>
              <a:headEnd/>
              <a:tailEnd/>
            </a:ln>
            <a:extLst>
              <a:ext uri="{909E8E84-426E-40DD-AFC4-6F175D3DCCD1}">
                <a14:hiddenFill xmlns:a14="http://schemas.microsoft.com/office/drawing/2010/main">
                  <a:noFill/>
                </a14:hiddenFill>
              </a:ext>
            </a:extLst>
          </p:spPr>
        </p:cxnSp>
        <p:cxnSp>
          <p:nvCxnSpPr>
            <p:cNvPr id="50" name="Straight Connector 65"/>
            <p:cNvCxnSpPr>
              <a:cxnSpLocks noChangeShapeType="1"/>
              <a:stCxn id="45" idx="1"/>
              <a:endCxn id="1030" idx="3"/>
            </p:cNvCxnSpPr>
            <p:nvPr/>
          </p:nvCxnSpPr>
          <p:spPr bwMode="auto">
            <a:xfrm flipH="1">
              <a:off x="3926800" y="3846479"/>
              <a:ext cx="276660" cy="4792"/>
            </a:xfrm>
            <a:prstGeom prst="line">
              <a:avLst/>
            </a:prstGeom>
            <a:noFill/>
            <a:ln w="28575">
              <a:solidFill>
                <a:schemeClr val="accent1"/>
              </a:solidFill>
              <a:prstDash val="sysDash"/>
              <a:round/>
              <a:headEnd/>
              <a:tailEnd/>
            </a:ln>
            <a:extLst>
              <a:ext uri="{909E8E84-426E-40DD-AFC4-6F175D3DCCD1}">
                <a14:hiddenFill xmlns:a14="http://schemas.microsoft.com/office/drawing/2010/main">
                  <a:noFill/>
                </a14:hiddenFill>
              </a:ext>
            </a:extLst>
          </p:spPr>
        </p:cxnSp>
        <p:grpSp>
          <p:nvGrpSpPr>
            <p:cNvPr id="1024" name="그룹 1023"/>
            <p:cNvGrpSpPr/>
            <p:nvPr/>
          </p:nvGrpSpPr>
          <p:grpSpPr>
            <a:xfrm>
              <a:off x="743222" y="3724403"/>
              <a:ext cx="1410446" cy="607919"/>
              <a:chOff x="3675224" y="2538862"/>
              <a:chExt cx="1534350" cy="810560"/>
            </a:xfrm>
          </p:grpSpPr>
          <p:grpSp>
            <p:nvGrpSpPr>
              <p:cNvPr id="30" name="그룹 29"/>
              <p:cNvGrpSpPr/>
              <p:nvPr/>
            </p:nvGrpSpPr>
            <p:grpSpPr>
              <a:xfrm>
                <a:off x="3675224" y="2538862"/>
                <a:ext cx="1534350" cy="297028"/>
                <a:chOff x="10073741" y="1917944"/>
                <a:chExt cx="1534350" cy="297028"/>
              </a:xfrm>
            </p:grpSpPr>
            <p:sp>
              <p:nvSpPr>
                <p:cNvPr id="55" name="다이아몬드 11"/>
                <p:cNvSpPr>
                  <a:spLocks noChangeArrowheads="1"/>
                </p:cNvSpPr>
                <p:nvPr/>
              </p:nvSpPr>
              <p:spPr bwMode="auto">
                <a:xfrm>
                  <a:off x="10457328" y="1952768"/>
                  <a:ext cx="288287" cy="235573"/>
                </a:xfrm>
                <a:prstGeom prst="diamond">
                  <a:avLst/>
                </a:prstGeom>
                <a:solidFill>
                  <a:srgbClr val="FFFF00"/>
                </a:solidFill>
                <a:ln w="9525">
                  <a:solidFill>
                    <a:srgbClr val="4A7EBB"/>
                  </a:solidFill>
                  <a:miter lim="800000"/>
                  <a:headEnd/>
                  <a:tailEnd/>
                </a:ln>
              </p:spPr>
              <p:txBody>
                <a:bodyPr anchor="ct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1200" b="0" i="0" u="none" strike="noStrike" kern="1200" cap="none" spc="0" normalizeH="0" baseline="0" noProof="0">
                    <a:ln>
                      <a:noFill/>
                    </a:ln>
                    <a:solidFill>
                      <a:srgbClr val="FFFFFF"/>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56" name="다이아몬드 11"/>
                <p:cNvSpPr>
                  <a:spLocks noChangeArrowheads="1"/>
                </p:cNvSpPr>
                <p:nvPr/>
              </p:nvSpPr>
              <p:spPr bwMode="auto">
                <a:xfrm>
                  <a:off x="10886184" y="1952768"/>
                  <a:ext cx="288287" cy="235573"/>
                </a:xfrm>
                <a:prstGeom prst="diamond">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p:spPr>
              <p:txBody>
                <a:bodyPr anchor="ct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12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58" name="모서리가 둥근 직사각형 12"/>
                <p:cNvSpPr>
                  <a:spLocks noChangeArrowheads="1"/>
                </p:cNvSpPr>
                <p:nvPr/>
              </p:nvSpPr>
              <p:spPr bwMode="auto">
                <a:xfrm>
                  <a:off x="10230990" y="1917944"/>
                  <a:ext cx="1238132" cy="297028"/>
                </a:xfrm>
                <a:prstGeom prst="roundRect">
                  <a:avLst>
                    <a:gd name="adj" fmla="val 16667"/>
                  </a:avLst>
                </a:prstGeom>
                <a:noFill/>
                <a:ln w="127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12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59" name="다이아몬드 11"/>
                <p:cNvSpPr>
                  <a:spLocks noChangeArrowheads="1"/>
                </p:cNvSpPr>
                <p:nvPr/>
              </p:nvSpPr>
              <p:spPr bwMode="auto">
                <a:xfrm>
                  <a:off x="10073741" y="1948671"/>
                  <a:ext cx="288285" cy="239670"/>
                </a:xfrm>
                <a:prstGeom prst="diamond">
                  <a:avLst/>
                </a:prstGeom>
                <a:solidFill>
                  <a:srgbClr val="FFFFFF"/>
                </a:solidFill>
                <a:ln w="9525">
                  <a:solidFill>
                    <a:srgbClr val="000000"/>
                  </a:solidFill>
                  <a:prstDash val="sysDash"/>
                  <a:miter lim="800000"/>
                  <a:headEnd/>
                  <a:tailEnd/>
                </a:ln>
              </p:spPr>
              <p:txBody>
                <a:bodyPr anchor="ct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1200" b="0" i="0" u="none" strike="noStrike" kern="1200" cap="none" spc="0" normalizeH="0" baseline="0" noProof="0">
                    <a:ln>
                      <a:noFill/>
                    </a:ln>
                    <a:solidFill>
                      <a:srgbClr val="FFFFFF"/>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57" name="다이아몬드 11"/>
                <p:cNvSpPr>
                  <a:spLocks noChangeArrowheads="1"/>
                </p:cNvSpPr>
                <p:nvPr/>
              </p:nvSpPr>
              <p:spPr bwMode="auto">
                <a:xfrm>
                  <a:off x="11319804" y="1952768"/>
                  <a:ext cx="288287" cy="235573"/>
                </a:xfrm>
                <a:prstGeom prst="diamond">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p:spPr>
              <p:txBody>
                <a:bodyPr anchor="ct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12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62" name="Picture 4" descr="http://www.anagrammer.com/common/images/search/a/d/m/i/n/i/s/t/r/a/t/o/r/-/09.thumbnail.Administrator-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8190" y="2859007"/>
                <a:ext cx="523137" cy="49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0" descr="User Coat Red Icon 128px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351" y="2835107"/>
                <a:ext cx="495404" cy="51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83854" y="3592012"/>
              <a:ext cx="1042946" cy="518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522" y="5064649"/>
              <a:ext cx="1001308" cy="82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그림 91"/>
            <p:cNvPicPr>
              <a:picLocks noChangeAspect="1"/>
            </p:cNvPicPr>
            <p:nvPr/>
          </p:nvPicPr>
          <p:blipFill rotWithShape="1">
            <a:blip r:embed="rId10"/>
            <a:srcRect t="-1" b="31579"/>
            <a:stretch/>
          </p:blipFill>
          <p:spPr>
            <a:xfrm>
              <a:off x="7451922" y="3155703"/>
              <a:ext cx="537891" cy="407245"/>
            </a:xfrm>
            <a:prstGeom prst="rect">
              <a:avLst/>
            </a:prstGeom>
            <a:noFill/>
          </p:spPr>
        </p:pic>
        <p:cxnSp>
          <p:nvCxnSpPr>
            <p:cNvPr id="109" name="Straight Connector 65"/>
            <p:cNvCxnSpPr>
              <a:cxnSpLocks noChangeShapeType="1"/>
              <a:stCxn id="45" idx="2"/>
              <a:endCxn id="66" idx="0"/>
            </p:cNvCxnSpPr>
            <p:nvPr/>
          </p:nvCxnSpPr>
          <p:spPr bwMode="auto">
            <a:xfrm>
              <a:off x="4969536" y="4145370"/>
              <a:ext cx="1159011" cy="683136"/>
            </a:xfrm>
            <a:prstGeom prst="line">
              <a:avLst/>
            </a:prstGeom>
            <a:noFill/>
            <a:ln w="28575">
              <a:solidFill>
                <a:schemeClr val="accent1">
                  <a:lumMod val="75000"/>
                </a:schemeClr>
              </a:solidFill>
              <a:prstDash val="sysDash"/>
              <a:round/>
              <a:headEnd/>
              <a:tailEnd/>
            </a:ln>
            <a:extLst>
              <a:ext uri="{909E8E84-426E-40DD-AFC4-6F175D3DCCD1}">
                <a14:hiddenFill xmlns:a14="http://schemas.microsoft.com/office/drawing/2010/main">
                  <a:noFill/>
                </a14:hiddenFill>
              </a:ext>
            </a:extLst>
          </p:spPr>
        </p:cxnSp>
        <p:sp>
          <p:nvSpPr>
            <p:cNvPr id="45" name="순서도: 준비 44"/>
            <p:cNvSpPr/>
            <p:nvPr/>
          </p:nvSpPr>
          <p:spPr>
            <a:xfrm>
              <a:off x="4203460" y="3547588"/>
              <a:ext cx="1528937" cy="597782"/>
            </a:xfrm>
            <a:prstGeom prst="flowChartPreparation">
              <a:avLst/>
            </a:prstGeom>
            <a:solidFill>
              <a:schemeClr val="accent6">
                <a:lumMod val="20000"/>
                <a:lumOff val="80000"/>
              </a:schemeClr>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70C0"/>
                  </a:solidFill>
                  <a:effectLst/>
                  <a:uLnTx/>
                  <a:uFillTx/>
                  <a:latin typeface="Calibri" panose="020F0502020204030204"/>
                  <a:ea typeface="맑은 고딕" panose="020B0503020000020004" pitchFamily="50" charset="-127"/>
                  <a:cs typeface="+mn-cs"/>
                </a:rPr>
                <a:t>One-Stop Portal</a:t>
              </a:r>
              <a:endParaRPr kumimoji="0" lang="ko-KR" altLang="en-US" sz="1050" b="1" i="0" u="none" strike="noStrike" kern="1200" cap="none" spc="0" normalizeH="0" baseline="0" noProof="0" dirty="0">
                <a:ln>
                  <a:noFill/>
                </a:ln>
                <a:solidFill>
                  <a:srgbClr val="0070C0"/>
                </a:solidFill>
                <a:effectLst/>
                <a:uLnTx/>
                <a:uFillTx/>
                <a:latin typeface="Calibri" panose="020F0502020204030204"/>
                <a:ea typeface="맑은 고딕" panose="020B0503020000020004" pitchFamily="50" charset="-127"/>
                <a:cs typeface="+mn-cs"/>
              </a:endParaRPr>
            </a:p>
          </p:txBody>
        </p:sp>
        <p:grpSp>
          <p:nvGrpSpPr>
            <p:cNvPr id="1044" name="그룹 1043"/>
            <p:cNvGrpSpPr/>
            <p:nvPr/>
          </p:nvGrpSpPr>
          <p:grpSpPr>
            <a:xfrm>
              <a:off x="2281129" y="1897118"/>
              <a:ext cx="2425298" cy="1295646"/>
              <a:chOff x="471041" y="1388902"/>
              <a:chExt cx="3269092" cy="1974721"/>
            </a:xfrm>
          </p:grpSpPr>
          <p:pic>
            <p:nvPicPr>
              <p:cNvPr id="68" name="Picture 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0180" y="2670154"/>
                <a:ext cx="1435721" cy="61553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pic>
          <p:pic>
            <p:nvPicPr>
              <p:cNvPr id="1028" name="Picture 4" descr="natural disaster icon에 대한 이미지 검색결과"/>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041" y="2268808"/>
                <a:ext cx="1094814" cy="109481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6" descr="industrie 4.0에 대한 이미지 검색결과"/>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38295" b="39551"/>
              <a:stretch/>
            </p:blipFill>
            <p:spPr bwMode="auto">
              <a:xfrm>
                <a:off x="1319140" y="1388902"/>
                <a:ext cx="2420993" cy="690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2" name="그룹 1041"/>
            <p:cNvGrpSpPr/>
            <p:nvPr/>
          </p:nvGrpSpPr>
          <p:grpSpPr>
            <a:xfrm>
              <a:off x="1001657" y="1751809"/>
              <a:ext cx="1683174" cy="1092186"/>
              <a:chOff x="3341259" y="1368145"/>
              <a:chExt cx="2369243" cy="1950416"/>
            </a:xfrm>
          </p:grpSpPr>
          <p:pic>
            <p:nvPicPr>
              <p:cNvPr id="65" name="Picture 11"/>
              <p:cNvPicPr>
                <a:picLocks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5782" y="2436943"/>
                <a:ext cx="927286" cy="88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26" name="Picture 2" descr="관련 이미지"/>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7754" y="1429312"/>
                <a:ext cx="1382748" cy="1382747"/>
              </a:xfrm>
              <a:prstGeom prst="rect">
                <a:avLst/>
              </a:prstGeom>
              <a:noFill/>
              <a:extLst>
                <a:ext uri="{909E8E84-426E-40DD-AFC4-6F175D3DCCD1}">
                  <a14:hiddenFill xmlns:a14="http://schemas.microsoft.com/office/drawing/2010/main">
                    <a:solidFill>
                      <a:srgbClr val="FFFFFF"/>
                    </a:solidFill>
                  </a14:hiddenFill>
                </a:ext>
              </a:extLst>
            </p:spPr>
          </p:pic>
          <p:pic>
            <p:nvPicPr>
              <p:cNvPr id="1041" name="그림 10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341259" y="1368145"/>
                <a:ext cx="888689" cy="888687"/>
              </a:xfrm>
              <a:prstGeom prst="rect">
                <a:avLst/>
              </a:prstGeom>
            </p:spPr>
          </p:pic>
        </p:grpSp>
        <p:grpSp>
          <p:nvGrpSpPr>
            <p:cNvPr id="175" name="그룹 174"/>
            <p:cNvGrpSpPr>
              <a:grpSpLocks noChangeAspect="1"/>
            </p:cNvGrpSpPr>
            <p:nvPr/>
          </p:nvGrpSpPr>
          <p:grpSpPr>
            <a:xfrm>
              <a:off x="5020298" y="1789317"/>
              <a:ext cx="3474457" cy="1500392"/>
              <a:chOff x="745446" y="3490690"/>
              <a:chExt cx="4881360" cy="2583630"/>
            </a:xfrm>
          </p:grpSpPr>
          <p:sp>
            <p:nvSpPr>
              <p:cNvPr id="176" name="사다리꼴 175"/>
              <p:cNvSpPr/>
              <p:nvPr/>
            </p:nvSpPr>
            <p:spPr>
              <a:xfrm rot="10800000">
                <a:off x="823575" y="3490690"/>
                <a:ext cx="4702749" cy="1352825"/>
              </a:xfrm>
              <a:prstGeom prst="trapezoid">
                <a:avLst>
                  <a:gd name="adj" fmla="val 62254"/>
                </a:avLst>
              </a:prstGeom>
              <a:solidFill>
                <a:srgbClr val="FFFFCC"/>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177" name="사다리꼴 176"/>
              <p:cNvSpPr/>
              <p:nvPr/>
            </p:nvSpPr>
            <p:spPr>
              <a:xfrm rot="10800000">
                <a:off x="1580397" y="4856044"/>
                <a:ext cx="3187268" cy="733806"/>
              </a:xfrm>
              <a:prstGeom prst="trapezoid">
                <a:avLst>
                  <a:gd name="adj" fmla="val 57771"/>
                </a:avLst>
              </a:prstGeom>
              <a:solidFill>
                <a:schemeClr val="accent6">
                  <a:lumMod val="20000"/>
                  <a:lumOff val="8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178" name="직사각형 177"/>
              <p:cNvSpPr/>
              <p:nvPr/>
            </p:nvSpPr>
            <p:spPr>
              <a:xfrm>
                <a:off x="1570666" y="4945685"/>
                <a:ext cx="3268475" cy="43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0000"/>
                    </a:solidFill>
                    <a:effectLst/>
                    <a:uLnTx/>
                    <a:uFillTx/>
                    <a:latin typeface="Helvetica" pitchFamily="34" charset="0"/>
                    <a:ea typeface="맑은 고딕" panose="020B0503020000020004" pitchFamily="50" charset="-127"/>
                    <a:cs typeface="Helvetica" pitchFamily="34" charset="0"/>
                  </a:rPr>
                  <a:t>Cloud-leveraged Platform</a:t>
                </a:r>
                <a:endParaRPr kumimoji="0" lang="ko-KR" altLang="en-US" sz="788" b="1" i="0" u="none" strike="noStrike" kern="1200" cap="none" spc="0" normalizeH="0" baseline="0" noProof="0" dirty="0">
                  <a:ln>
                    <a:noFill/>
                  </a:ln>
                  <a:solidFill>
                    <a:srgbClr val="FF0000"/>
                  </a:solidFill>
                  <a:effectLst/>
                  <a:uLnTx/>
                  <a:uFillTx/>
                  <a:latin typeface="Helvetica" pitchFamily="34" charset="0"/>
                  <a:ea typeface="맑은 고딕" panose="020B0503020000020004" pitchFamily="50" charset="-127"/>
                  <a:cs typeface="Helvetica" pitchFamily="34" charset="0"/>
                </a:endParaRPr>
              </a:p>
            </p:txBody>
          </p:sp>
          <p:sp>
            <p:nvSpPr>
              <p:cNvPr id="179" name="육각형 178"/>
              <p:cNvSpPr/>
              <p:nvPr/>
            </p:nvSpPr>
            <p:spPr>
              <a:xfrm>
                <a:off x="2319619" y="4557557"/>
                <a:ext cx="1838697" cy="389963"/>
              </a:xfrm>
              <a:prstGeom prst="hexagon">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80000"/>
                  </a:lnSpc>
                  <a:spcBef>
                    <a:spcPts val="0"/>
                  </a:spcBef>
                  <a:spcAft>
                    <a:spcPts val="0"/>
                  </a:spcAft>
                  <a:buClrTx/>
                  <a:buSzTx/>
                  <a:buFontTx/>
                  <a:buNone/>
                  <a:tabLst/>
                  <a:defRPr/>
                </a:pPr>
                <a:r>
                  <a:rPr kumimoji="0" lang="en-US" altLang="ko-KR" sz="1500" b="1" i="0" u="none" strike="noStrike" kern="1200" cap="none" spc="0" normalizeH="0" baseline="0" noProof="0" dirty="0" err="1">
                    <a:ln>
                      <a:noFill/>
                    </a:ln>
                    <a:solidFill>
                      <a:srgbClr val="3333FF"/>
                    </a:solidFill>
                    <a:effectLst/>
                    <a:uLnTx/>
                    <a:uFillTx/>
                    <a:latin typeface="Calibri" panose="020F0502020204030204"/>
                    <a:ea typeface="맑은 고딕" panose="020B0503020000020004" pitchFamily="50" charset="-127"/>
                    <a:cs typeface="+mn-cs"/>
                  </a:rPr>
                  <a:t>DataLake</a:t>
                </a:r>
                <a:endParaRPr kumimoji="0" lang="ko-KR" altLang="en-US" sz="1500" b="1" i="0" u="none" strike="noStrike" kern="1200" cap="none" spc="0" normalizeH="0" baseline="0" noProof="0" dirty="0">
                  <a:ln>
                    <a:noFill/>
                  </a:ln>
                  <a:solidFill>
                    <a:srgbClr val="3333FF"/>
                  </a:solidFill>
                  <a:effectLst/>
                  <a:uLnTx/>
                  <a:uFillTx/>
                  <a:latin typeface="Calibri" panose="020F0502020204030204"/>
                  <a:ea typeface="맑은 고딕" panose="020B0503020000020004" pitchFamily="50" charset="-127"/>
                  <a:cs typeface="+mn-cs"/>
                </a:endParaRPr>
              </a:p>
            </p:txBody>
          </p:sp>
          <p:sp>
            <p:nvSpPr>
              <p:cNvPr id="180" name="TextBox 22"/>
              <p:cNvSpPr txBox="1">
                <a:spLocks noChangeArrowheads="1"/>
              </p:cNvSpPr>
              <p:nvPr/>
            </p:nvSpPr>
            <p:spPr bwMode="auto">
              <a:xfrm>
                <a:off x="745446" y="3755479"/>
                <a:ext cx="4881360" cy="55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lr>
                    <a:srgbClr val="FF0000"/>
                  </a:buClr>
                  <a:buFont typeface="Wingdings" pitchFamily="2" charset="2"/>
                  <a:buChar char="q"/>
                  <a:defRPr kumimoji="1" sz="2000" b="1">
                    <a:solidFill>
                      <a:schemeClr val="tx1"/>
                    </a:solidFill>
                    <a:latin typeface="Times New Roman" pitchFamily="18" charset="0"/>
                    <a:ea typeface="굴림" charset="-127"/>
                  </a:defRPr>
                </a:lvl1pPr>
                <a:lvl2pPr marL="742950" indent="-285750" algn="l" eaLnBrk="0" hangingPunct="0">
                  <a:spcBef>
                    <a:spcPct val="20000"/>
                  </a:spcBef>
                  <a:buClr>
                    <a:srgbClr val="FF0000"/>
                  </a:buClr>
                  <a:buChar char="o"/>
                  <a:defRPr kumimoji="1" sz="2800">
                    <a:solidFill>
                      <a:schemeClr val="tx1"/>
                    </a:solidFill>
                    <a:latin typeface="Arial" charset="0"/>
                    <a:ea typeface="굴림" charset="-127"/>
                  </a:defRPr>
                </a:lvl2pPr>
                <a:lvl3pPr marL="1143000" indent="-228600" algn="l" eaLnBrk="0" hangingPunct="0">
                  <a:spcBef>
                    <a:spcPct val="20000"/>
                  </a:spcBef>
                  <a:buClr>
                    <a:srgbClr val="FF0000"/>
                  </a:buClr>
                  <a:buFont typeface="Wingdings" pitchFamily="2" charset="2"/>
                  <a:buChar char="§"/>
                  <a:defRPr kumimoji="1" sz="1600">
                    <a:solidFill>
                      <a:schemeClr val="tx1"/>
                    </a:solidFill>
                    <a:latin typeface="굴림" charset="-127"/>
                    <a:ea typeface="굴림" charset="-127"/>
                  </a:defRPr>
                </a:lvl3pPr>
                <a:lvl4pPr marL="1600200" indent="-228600" algn="l" eaLnBrk="0" hangingPunct="0">
                  <a:spcBef>
                    <a:spcPct val="20000"/>
                  </a:spcBef>
                  <a:buChar char="–"/>
                  <a:defRPr kumimoji="1" sz="1400">
                    <a:solidFill>
                      <a:schemeClr val="tx1"/>
                    </a:solidFill>
                    <a:latin typeface="굴림" charset="-127"/>
                    <a:ea typeface="굴림" charset="-127"/>
                  </a:defRPr>
                </a:lvl4pPr>
                <a:lvl5pPr marL="2057400" indent="-228600" algn="l" eaLnBrk="0" hangingPunct="0">
                  <a:spcBef>
                    <a:spcPct val="20000"/>
                  </a:spcBef>
                  <a:buChar char="»"/>
                  <a:defRPr kumimoji="1" sz="14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14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14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14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1400">
                    <a:solidFill>
                      <a:schemeClr val="tx1"/>
                    </a:solidFill>
                    <a:latin typeface="굴림" charset="-127"/>
                    <a:ea typeface="굴림"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1" lang="en-US" altLang="ko-KR" sz="1500" b="1" i="0" u="none" strike="noStrike" kern="1200" cap="none" spc="0" normalizeH="0" baseline="0" noProof="0" dirty="0">
                    <a:ln>
                      <a:noFill/>
                    </a:ln>
                    <a:solidFill>
                      <a:prstClr val="black"/>
                    </a:solidFill>
                    <a:effectLst/>
                    <a:uLnTx/>
                    <a:uFillTx/>
                    <a:latin typeface="Helvetica" pitchFamily="34" charset="0"/>
                    <a:ea typeface="Microsoft Yi Baiti" pitchFamily="66" charset="0"/>
                    <a:cs typeface="Helvetica" pitchFamily="34" charset="0"/>
                  </a:rPr>
                  <a:t>HPC/AI-inspired services </a:t>
                </a:r>
              </a:p>
            </p:txBody>
          </p:sp>
          <p:sp>
            <p:nvSpPr>
              <p:cNvPr id="181" name="사다리꼴 180"/>
              <p:cNvSpPr/>
              <p:nvPr/>
            </p:nvSpPr>
            <p:spPr>
              <a:xfrm rot="10800000">
                <a:off x="2108339" y="5373688"/>
                <a:ext cx="2155574" cy="700632"/>
              </a:xfrm>
              <a:prstGeom prst="trapezoid">
                <a:avLst>
                  <a:gd name="adj" fmla="val 54332"/>
                </a:avLst>
              </a:prstGeom>
              <a:solidFill>
                <a:schemeClr val="accent1">
                  <a:lumMod val="20000"/>
                  <a:lumOff val="8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182" name="직사각형 181"/>
              <p:cNvSpPr/>
              <p:nvPr/>
            </p:nvSpPr>
            <p:spPr>
              <a:xfrm>
                <a:off x="2117575" y="5464694"/>
                <a:ext cx="2242786" cy="550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black"/>
                    </a:solidFill>
                    <a:effectLst/>
                    <a:uLnTx/>
                    <a:uFillTx/>
                    <a:latin typeface="Helvetica" pitchFamily="34" charset="0"/>
                    <a:ea typeface="맑은 고딕" panose="020B0503020000020004" pitchFamily="50" charset="-127"/>
                    <a:cs typeface="Helvetica" pitchFamily="34" charset="0"/>
                  </a:rPr>
                  <a:t>Software-Defined </a:t>
                </a:r>
                <a:r>
                  <a:rPr kumimoji="0" lang="en-US" altLang="ko-KR" sz="1200" b="1" i="0" u="none" strike="noStrike" kern="1200" cap="none" spc="0" normalizeH="0" baseline="0" noProof="0" dirty="0">
                    <a:ln>
                      <a:noFill/>
                    </a:ln>
                    <a:solidFill>
                      <a:prstClr val="black"/>
                    </a:solidFill>
                    <a:effectLst/>
                    <a:uLnTx/>
                    <a:uFillTx/>
                    <a:latin typeface="Helvetica" pitchFamily="34" charset="0"/>
                    <a:ea typeface="맑은 고딕" panose="020B0503020000020004" pitchFamily="50" charset="-127"/>
                    <a:cs typeface="Helvetica" pitchFamily="34" charset="0"/>
                  </a:rPr>
                  <a:t>Infrastructure</a:t>
                </a:r>
                <a:endParaRPr kumimoji="0" lang="ko-KR" altLang="en-US" sz="1050" b="1" i="0" u="none" strike="noStrike" kern="1200" cap="none" spc="0" normalizeH="0" baseline="0" noProof="0" dirty="0">
                  <a:ln>
                    <a:noFill/>
                  </a:ln>
                  <a:solidFill>
                    <a:prstClr val="black"/>
                  </a:solidFill>
                  <a:effectLst/>
                  <a:uLnTx/>
                  <a:uFillTx/>
                  <a:latin typeface="Helvetica" pitchFamily="34" charset="0"/>
                  <a:ea typeface="맑은 고딕" panose="020B0503020000020004" pitchFamily="50" charset="-127"/>
                  <a:cs typeface="Helvetica" pitchFamily="34" charset="0"/>
                </a:endParaRPr>
              </a:p>
            </p:txBody>
          </p:sp>
        </p:grpSp>
        <p:pic>
          <p:nvPicPr>
            <p:cNvPr id="60" name="그림 59"/>
            <p:cNvPicPr>
              <a:picLocks noChangeAspect="1"/>
            </p:cNvPicPr>
            <p:nvPr/>
          </p:nvPicPr>
          <p:blipFill rotWithShape="1">
            <a:blip r:embed="rId10">
              <a:duotone>
                <a:schemeClr val="accent2">
                  <a:shade val="45000"/>
                  <a:satMod val="135000"/>
                </a:schemeClr>
                <a:prstClr val="white"/>
              </a:duotone>
            </a:blip>
            <a:srcRect t="-1" b="31579"/>
            <a:stretch/>
          </p:blipFill>
          <p:spPr>
            <a:xfrm>
              <a:off x="8136683" y="2560367"/>
              <a:ext cx="537891" cy="407245"/>
            </a:xfrm>
            <a:prstGeom prst="rect">
              <a:avLst/>
            </a:prstGeom>
            <a:noFill/>
          </p:spPr>
        </p:pic>
        <p:sp>
          <p:nvSpPr>
            <p:cNvPr id="11" name="TextBox 10"/>
            <p:cNvSpPr txBox="1"/>
            <p:nvPr/>
          </p:nvSpPr>
          <p:spPr>
            <a:xfrm>
              <a:off x="628373" y="4454585"/>
              <a:ext cx="1507144" cy="30008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User Communities</a:t>
              </a:r>
              <a:endParaRPr kumimoji="0" lang="ko-KR" altLang="en-US" sz="135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53" name="TextBox 52"/>
            <p:cNvSpPr txBox="1"/>
            <p:nvPr/>
          </p:nvSpPr>
          <p:spPr>
            <a:xfrm>
              <a:off x="7883233" y="2989182"/>
              <a:ext cx="989630" cy="30008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Developers</a:t>
              </a:r>
              <a:endParaRPr kumimoji="0" lang="ko-KR" altLang="en-US" sz="135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54" name="TextBox 53"/>
            <p:cNvSpPr txBox="1"/>
            <p:nvPr/>
          </p:nvSpPr>
          <p:spPr>
            <a:xfrm>
              <a:off x="7322504" y="3618038"/>
              <a:ext cx="900055" cy="30008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Operators</a:t>
              </a:r>
              <a:endParaRPr kumimoji="0" lang="ko-KR" altLang="en-US" sz="135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grpSp>
        <p:nvGrpSpPr>
          <p:cNvPr id="10" name="그룹 9"/>
          <p:cNvGrpSpPr/>
          <p:nvPr/>
        </p:nvGrpSpPr>
        <p:grpSpPr>
          <a:xfrm>
            <a:off x="1674669" y="4236210"/>
            <a:ext cx="958789" cy="1132623"/>
            <a:chOff x="1674669" y="4201042"/>
            <a:chExt cx="958789" cy="1132623"/>
          </a:xfrm>
        </p:grpSpPr>
        <p:pic>
          <p:nvPicPr>
            <p:cNvPr id="2050" name="Picture 2" descr="workflow icon에 대한 이미지 검색결과"/>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5441" y="4201042"/>
              <a:ext cx="841320" cy="84132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1674669" y="5033583"/>
              <a:ext cx="958789" cy="30008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Workflows</a:t>
              </a:r>
              <a:endParaRPr kumimoji="0" lang="ko-KR" altLang="en-US" sz="135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sp>
        <p:nvSpPr>
          <p:cNvPr id="63" name="TextBox 62"/>
          <p:cNvSpPr txBox="1"/>
          <p:nvPr/>
        </p:nvSpPr>
        <p:spPr>
          <a:xfrm>
            <a:off x="2588237" y="4381317"/>
            <a:ext cx="1155509" cy="30008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Collaboration</a:t>
            </a:r>
            <a:endParaRPr kumimoji="0" lang="ko-KR" altLang="en-US" sz="135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12276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ctrTitle" idx="4294967295"/>
          </p:nvPr>
        </p:nvSpPr>
        <p:spPr>
          <a:xfrm>
            <a:off x="685800" y="2819400"/>
            <a:ext cx="7772400" cy="1066800"/>
          </a:xfrm>
        </p:spPr>
        <p:txBody>
          <a:bodyPr/>
          <a:lstStyle/>
          <a:p>
            <a:pPr eaLnBrk="1" hangingPunct="1"/>
            <a:r>
              <a:rPr lang="en-US" altLang="ko-KR" sz="8000" smtClean="0"/>
              <a:t>Thank you!</a:t>
            </a:r>
          </a:p>
        </p:txBody>
      </p:sp>
      <p:sp>
        <p:nvSpPr>
          <p:cNvPr id="158723" name="Rectangle 3"/>
          <p:cNvSpPr>
            <a:spLocks noGrp="1" noChangeArrowheads="1"/>
          </p:cNvSpPr>
          <p:nvPr>
            <p:ph type="subTitle" idx="4294967295"/>
          </p:nvPr>
        </p:nvSpPr>
        <p:spPr>
          <a:xfrm>
            <a:off x="1219200" y="4267200"/>
            <a:ext cx="6858000" cy="1371600"/>
          </a:xfrm>
        </p:spPr>
        <p:txBody>
          <a:bodyPr/>
          <a:lstStyle/>
          <a:p>
            <a:pPr marL="0" indent="0" algn="ctr" eaLnBrk="1" hangingPunct="1">
              <a:buFont typeface="Wingdings" pitchFamily="2" charset="2"/>
              <a:buNone/>
            </a:pPr>
            <a:r>
              <a:rPr lang="en-US" altLang="ko-KR" smtClean="0"/>
              <a:t>Send Inquiry to </a:t>
            </a:r>
            <a:r>
              <a:rPr lang="en-US" altLang="ko-KR" smtClean="0">
                <a:hlinkClick r:id="rId2"/>
              </a:rPr>
              <a:t>jongwon@gist.ac.kr</a:t>
            </a:r>
            <a:endParaRPr lang="en-US" altLang="ko-KR" smtClean="0"/>
          </a:p>
          <a:p>
            <a:pPr marL="0" indent="0" algn="ctr" eaLnBrk="1" hangingPunct="1">
              <a:buFont typeface="Wingdings" pitchFamily="2" charset="2"/>
              <a:buNone/>
            </a:pPr>
            <a:endParaRPr lang="en-US" altLang="ko-KR" smtClean="0"/>
          </a:p>
          <a:p>
            <a:pPr marL="0" indent="0" algn="ctr" eaLnBrk="1" hangingPunct="1">
              <a:buFont typeface="Wingdings" pitchFamily="2" charset="2"/>
              <a:buNone/>
            </a:pPr>
            <a:r>
              <a:rPr lang="en-US" altLang="ko-KR" smtClean="0"/>
              <a:t>http://nm.gist.ac.kr</a:t>
            </a:r>
          </a:p>
        </p:txBody>
      </p:sp>
      <p:pic>
        <p:nvPicPr>
          <p:cNvPr id="158724" name="Picture 4" descr="EMB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066800"/>
            <a:ext cx="129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descr="EMB4df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1044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Rectangle 6"/>
          <p:cNvSpPr>
            <a:spLocks noChangeArrowheads="1"/>
          </p:cNvSpPr>
          <p:nvPr/>
        </p:nvSpPr>
        <p:spPr bwMode="auto">
          <a:xfrm>
            <a:off x="2362200" y="1219200"/>
            <a:ext cx="4495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73025" tIns="36512" rIns="73025" bIns="36512">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a:solidFill>
                  <a:srgbClr val="000000"/>
                </a:solidFill>
                <a:ea typeface="휴먼명조" pitchFamily="2" charset="-127"/>
              </a:rPr>
              <a:t>Gwangju Institute of Science &amp; Technology</a:t>
            </a:r>
            <a:endParaRPr lang="en-US" altLang="ko-KR" sz="5400">
              <a:ea typeface="굴림" pitchFamily="50" charset="-127"/>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7922442" cy="737145"/>
          </a:xfrm>
        </p:spPr>
        <p:txBody>
          <a:bodyPr/>
          <a:lstStyle/>
          <a:p>
            <a:r>
              <a:rPr lang="en-US" altLang="ko-KR" sz="4000" dirty="0" smtClean="0"/>
              <a:t>Networking Box: Switches &amp; Routers</a:t>
            </a:r>
            <a:endParaRPr lang="ko-KR" altLang="en-US" sz="4000" dirty="0"/>
          </a:p>
        </p:txBody>
      </p:sp>
      <p:grpSp>
        <p:nvGrpSpPr>
          <p:cNvPr id="5" name="Group 28"/>
          <p:cNvGrpSpPr>
            <a:grpSpLocks noChangeAspect="1"/>
          </p:cNvGrpSpPr>
          <p:nvPr/>
        </p:nvGrpSpPr>
        <p:grpSpPr bwMode="auto">
          <a:xfrm>
            <a:off x="6779360" y="737145"/>
            <a:ext cx="1657272" cy="764111"/>
            <a:chOff x="8727749" y="4860713"/>
            <a:chExt cx="2743200" cy="1264321"/>
          </a:xfrm>
        </p:grpSpPr>
        <p:grpSp>
          <p:nvGrpSpPr>
            <p:cNvPr id="6" name="Group 96"/>
            <p:cNvGrpSpPr>
              <a:grpSpLocks/>
            </p:cNvGrpSpPr>
            <p:nvPr/>
          </p:nvGrpSpPr>
          <p:grpSpPr bwMode="auto">
            <a:xfrm>
              <a:off x="8727749" y="5759274"/>
              <a:ext cx="2743200" cy="365760"/>
              <a:chOff x="8727749" y="5759274"/>
              <a:chExt cx="2743200" cy="365760"/>
            </a:xfrm>
          </p:grpSpPr>
          <p:sp>
            <p:nvSpPr>
              <p:cNvPr id="8" name="Rectangle 98"/>
              <p:cNvSpPr/>
              <p:nvPr/>
            </p:nvSpPr>
            <p:spPr>
              <a:xfrm>
                <a:off x="8727749" y="5759274"/>
                <a:ext cx="2743200" cy="365760"/>
              </a:xfrm>
              <a:prstGeom prst="rect">
                <a:avLst/>
              </a:prstGeom>
              <a:solidFill>
                <a:srgbClr val="92D050"/>
              </a:solidFill>
              <a:ln w="3175">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9" name="Rectangle 99"/>
              <p:cNvSpPr/>
              <p:nvPr/>
            </p:nvSpPr>
            <p:spPr>
              <a:xfrm>
                <a:off x="10979698" y="5821049"/>
                <a:ext cx="130143" cy="100604"/>
              </a:xfrm>
              <a:prstGeom prst="rect">
                <a:avLst/>
              </a:prstGeom>
              <a:solidFill>
                <a:srgbClr val="F8F8F8"/>
              </a:solid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10" name="Rectangle 100"/>
              <p:cNvSpPr/>
              <p:nvPr/>
            </p:nvSpPr>
            <p:spPr>
              <a:xfrm>
                <a:off x="11160086" y="5821049"/>
                <a:ext cx="130143" cy="100604"/>
              </a:xfrm>
              <a:prstGeom prst="rect">
                <a:avLst/>
              </a:prstGeom>
              <a:solidFill>
                <a:srgbClr val="F8F8F8"/>
              </a:solid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11" name="Rectangle 101"/>
              <p:cNvSpPr/>
              <p:nvPr/>
            </p:nvSpPr>
            <p:spPr>
              <a:xfrm flipH="1" flipV="1">
                <a:off x="10979698" y="5962656"/>
                <a:ext cx="130143" cy="100604"/>
              </a:xfrm>
              <a:prstGeom prst="rect">
                <a:avLst/>
              </a:prstGeom>
              <a:solidFill>
                <a:srgbClr val="F8F8F8"/>
              </a:solid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12" name="Rectangle 102"/>
              <p:cNvSpPr/>
              <p:nvPr/>
            </p:nvSpPr>
            <p:spPr>
              <a:xfrm flipH="1" flipV="1">
                <a:off x="11160086" y="5962656"/>
                <a:ext cx="130143" cy="100604"/>
              </a:xfrm>
              <a:prstGeom prst="rect">
                <a:avLst/>
              </a:prstGeom>
              <a:solidFill>
                <a:srgbClr val="F8F8F8"/>
              </a:solid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grpSp>
            <p:nvGrpSpPr>
              <p:cNvPr id="13" name="Group 103"/>
              <p:cNvGrpSpPr/>
              <p:nvPr/>
            </p:nvGrpSpPr>
            <p:grpSpPr>
              <a:xfrm>
                <a:off x="8904635" y="5843678"/>
                <a:ext cx="1679239" cy="60363"/>
                <a:chOff x="4935719" y="2585971"/>
                <a:chExt cx="707911" cy="27432"/>
              </a:xfrm>
              <a:solidFill>
                <a:srgbClr val="F8F8F8"/>
              </a:solidFill>
            </p:grpSpPr>
            <p:sp>
              <p:nvSpPr>
                <p:cNvPr id="47" name="Rounded Rectangle 137"/>
                <p:cNvSpPr/>
                <p:nvPr/>
              </p:nvSpPr>
              <p:spPr>
                <a:xfrm>
                  <a:off x="49357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48" name="Rounded Rectangle 138"/>
                <p:cNvSpPr/>
                <p:nvPr/>
              </p:nvSpPr>
              <p:spPr>
                <a:xfrm>
                  <a:off x="50878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49" name="Rounded Rectangle 139"/>
                <p:cNvSpPr/>
                <p:nvPr/>
              </p:nvSpPr>
              <p:spPr>
                <a:xfrm>
                  <a:off x="52399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50" name="Rounded Rectangle 140"/>
                <p:cNvSpPr/>
                <p:nvPr/>
              </p:nvSpPr>
              <p:spPr>
                <a:xfrm>
                  <a:off x="53920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51" name="Rounded Rectangle 141"/>
                <p:cNvSpPr/>
                <p:nvPr/>
              </p:nvSpPr>
              <p:spPr>
                <a:xfrm>
                  <a:off x="55441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52" name="Rounded Rectangle 142"/>
                <p:cNvSpPr/>
                <p:nvPr/>
              </p:nvSpPr>
              <p:spPr>
                <a:xfrm>
                  <a:off x="50117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53" name="Rounded Rectangle 143"/>
                <p:cNvSpPr/>
                <p:nvPr/>
              </p:nvSpPr>
              <p:spPr>
                <a:xfrm>
                  <a:off x="51638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54" name="Rounded Rectangle 144"/>
                <p:cNvSpPr/>
                <p:nvPr/>
              </p:nvSpPr>
              <p:spPr>
                <a:xfrm>
                  <a:off x="53159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55" name="Rounded Rectangle 145"/>
                <p:cNvSpPr/>
                <p:nvPr/>
              </p:nvSpPr>
              <p:spPr>
                <a:xfrm>
                  <a:off x="54680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56" name="Rounded Rectangle 146"/>
                <p:cNvSpPr/>
                <p:nvPr/>
              </p:nvSpPr>
              <p:spPr>
                <a:xfrm>
                  <a:off x="56201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grpSp>
          <p:grpSp>
            <p:nvGrpSpPr>
              <p:cNvPr id="14" name="Group 104"/>
              <p:cNvGrpSpPr/>
              <p:nvPr/>
            </p:nvGrpSpPr>
            <p:grpSpPr>
              <a:xfrm>
                <a:off x="8904635" y="5980268"/>
                <a:ext cx="1679239" cy="60363"/>
                <a:chOff x="4940199" y="2704751"/>
                <a:chExt cx="707911" cy="27432"/>
              </a:xfrm>
              <a:solidFill>
                <a:srgbClr val="F8F8F8"/>
              </a:solidFill>
            </p:grpSpPr>
            <p:sp>
              <p:nvSpPr>
                <p:cNvPr id="37" name="Rounded Rectangle 127"/>
                <p:cNvSpPr/>
                <p:nvPr/>
              </p:nvSpPr>
              <p:spPr>
                <a:xfrm>
                  <a:off x="49401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38" name="Rounded Rectangle 128"/>
                <p:cNvSpPr/>
                <p:nvPr/>
              </p:nvSpPr>
              <p:spPr>
                <a:xfrm>
                  <a:off x="50922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39" name="Rounded Rectangle 129"/>
                <p:cNvSpPr/>
                <p:nvPr/>
              </p:nvSpPr>
              <p:spPr>
                <a:xfrm>
                  <a:off x="52443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40" name="Rounded Rectangle 130"/>
                <p:cNvSpPr/>
                <p:nvPr/>
              </p:nvSpPr>
              <p:spPr>
                <a:xfrm>
                  <a:off x="53964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41" name="Rounded Rectangle 131"/>
                <p:cNvSpPr/>
                <p:nvPr/>
              </p:nvSpPr>
              <p:spPr>
                <a:xfrm>
                  <a:off x="55485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42" name="Rounded Rectangle 132"/>
                <p:cNvSpPr/>
                <p:nvPr/>
              </p:nvSpPr>
              <p:spPr>
                <a:xfrm>
                  <a:off x="50162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43" name="Rounded Rectangle 133"/>
                <p:cNvSpPr/>
                <p:nvPr/>
              </p:nvSpPr>
              <p:spPr>
                <a:xfrm>
                  <a:off x="51683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44" name="Rounded Rectangle 134"/>
                <p:cNvSpPr/>
                <p:nvPr/>
              </p:nvSpPr>
              <p:spPr>
                <a:xfrm>
                  <a:off x="53204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45" name="Rounded Rectangle 135"/>
                <p:cNvSpPr/>
                <p:nvPr/>
              </p:nvSpPr>
              <p:spPr>
                <a:xfrm>
                  <a:off x="54725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46" name="Rounded Rectangle 136"/>
                <p:cNvSpPr/>
                <p:nvPr/>
              </p:nvSpPr>
              <p:spPr>
                <a:xfrm>
                  <a:off x="56246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grpSp>
          <p:grpSp>
            <p:nvGrpSpPr>
              <p:cNvPr id="15" name="Group 105"/>
              <p:cNvGrpSpPr/>
              <p:nvPr/>
            </p:nvGrpSpPr>
            <p:grpSpPr>
              <a:xfrm>
                <a:off x="8989195" y="5843678"/>
                <a:ext cx="1679239" cy="60363"/>
                <a:chOff x="4935719" y="2585971"/>
                <a:chExt cx="707911" cy="27432"/>
              </a:xfrm>
              <a:solidFill>
                <a:srgbClr val="F8F8F8"/>
              </a:solidFill>
            </p:grpSpPr>
            <p:sp>
              <p:nvSpPr>
                <p:cNvPr id="27" name="Rounded Rectangle 117"/>
                <p:cNvSpPr/>
                <p:nvPr/>
              </p:nvSpPr>
              <p:spPr>
                <a:xfrm>
                  <a:off x="49357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28" name="Rounded Rectangle 118"/>
                <p:cNvSpPr/>
                <p:nvPr/>
              </p:nvSpPr>
              <p:spPr>
                <a:xfrm>
                  <a:off x="50878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29" name="Rounded Rectangle 119"/>
                <p:cNvSpPr/>
                <p:nvPr/>
              </p:nvSpPr>
              <p:spPr>
                <a:xfrm>
                  <a:off x="52399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30" name="Rounded Rectangle 120"/>
                <p:cNvSpPr/>
                <p:nvPr/>
              </p:nvSpPr>
              <p:spPr>
                <a:xfrm>
                  <a:off x="53920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31" name="Rounded Rectangle 121"/>
                <p:cNvSpPr/>
                <p:nvPr/>
              </p:nvSpPr>
              <p:spPr>
                <a:xfrm>
                  <a:off x="554411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32" name="Rounded Rectangle 122"/>
                <p:cNvSpPr/>
                <p:nvPr/>
              </p:nvSpPr>
              <p:spPr>
                <a:xfrm>
                  <a:off x="50117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33" name="Rounded Rectangle 123"/>
                <p:cNvSpPr/>
                <p:nvPr/>
              </p:nvSpPr>
              <p:spPr>
                <a:xfrm>
                  <a:off x="51638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34" name="Rounded Rectangle 124"/>
                <p:cNvSpPr/>
                <p:nvPr/>
              </p:nvSpPr>
              <p:spPr>
                <a:xfrm>
                  <a:off x="53159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35" name="Rounded Rectangle 125"/>
                <p:cNvSpPr/>
                <p:nvPr/>
              </p:nvSpPr>
              <p:spPr>
                <a:xfrm>
                  <a:off x="54680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36" name="Rounded Rectangle 126"/>
                <p:cNvSpPr/>
                <p:nvPr/>
              </p:nvSpPr>
              <p:spPr>
                <a:xfrm>
                  <a:off x="5620169" y="258597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grpSp>
          <p:grpSp>
            <p:nvGrpSpPr>
              <p:cNvPr id="16" name="Group 106"/>
              <p:cNvGrpSpPr/>
              <p:nvPr/>
            </p:nvGrpSpPr>
            <p:grpSpPr>
              <a:xfrm>
                <a:off x="8989195" y="5980268"/>
                <a:ext cx="1679239" cy="60363"/>
                <a:chOff x="4940199" y="2704751"/>
                <a:chExt cx="707911" cy="27432"/>
              </a:xfrm>
              <a:solidFill>
                <a:srgbClr val="F8F8F8"/>
              </a:solidFill>
            </p:grpSpPr>
            <p:sp>
              <p:nvSpPr>
                <p:cNvPr id="17" name="Rounded Rectangle 107"/>
                <p:cNvSpPr/>
                <p:nvPr/>
              </p:nvSpPr>
              <p:spPr>
                <a:xfrm>
                  <a:off x="49401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18" name="Rounded Rectangle 108"/>
                <p:cNvSpPr/>
                <p:nvPr/>
              </p:nvSpPr>
              <p:spPr>
                <a:xfrm>
                  <a:off x="50922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19" name="Rounded Rectangle 109"/>
                <p:cNvSpPr/>
                <p:nvPr/>
              </p:nvSpPr>
              <p:spPr>
                <a:xfrm>
                  <a:off x="52443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20" name="Rounded Rectangle 110"/>
                <p:cNvSpPr/>
                <p:nvPr/>
              </p:nvSpPr>
              <p:spPr>
                <a:xfrm>
                  <a:off x="53964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21" name="Rounded Rectangle 111"/>
                <p:cNvSpPr/>
                <p:nvPr/>
              </p:nvSpPr>
              <p:spPr>
                <a:xfrm>
                  <a:off x="554859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22" name="Rounded Rectangle 112"/>
                <p:cNvSpPr/>
                <p:nvPr/>
              </p:nvSpPr>
              <p:spPr>
                <a:xfrm>
                  <a:off x="50162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23" name="Rounded Rectangle 113"/>
                <p:cNvSpPr/>
                <p:nvPr/>
              </p:nvSpPr>
              <p:spPr>
                <a:xfrm>
                  <a:off x="51683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24" name="Rounded Rectangle 114"/>
                <p:cNvSpPr/>
                <p:nvPr/>
              </p:nvSpPr>
              <p:spPr>
                <a:xfrm>
                  <a:off x="53204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25" name="Rounded Rectangle 115"/>
                <p:cNvSpPr/>
                <p:nvPr/>
              </p:nvSpPr>
              <p:spPr>
                <a:xfrm>
                  <a:off x="54725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sp>
              <p:nvSpPr>
                <p:cNvPr id="26" name="Rounded Rectangle 116"/>
                <p:cNvSpPr/>
                <p:nvPr/>
              </p:nvSpPr>
              <p:spPr>
                <a:xfrm>
                  <a:off x="5624649" y="2704751"/>
                  <a:ext cx="23461" cy="27432"/>
                </a:xfrm>
                <a:prstGeom prst="roundRect">
                  <a:avLst/>
                </a:prstGeom>
                <a:grpFill/>
                <a:ln>
                  <a:noFill/>
                </a:ln>
                <a:effectLst/>
                <a:scene3d>
                  <a:camera prst="orthographicFront" fov="0">
                    <a:rot lat="0" lon="0" rev="0"/>
                  </a:camera>
                  <a:lightRig rig="brightRoom" dir="tl">
                    <a:rot lat="0" lon="0" rev="8700000"/>
                  </a:lightRig>
                </a:scene3d>
                <a:sp3d>
                  <a:contourClr>
                    <a:schemeClr val="accent1">
                      <a:shade val="80000"/>
                    </a:schemeClr>
                  </a:contourClr>
                </a:sp3d>
              </p:spPr>
              <p:style>
                <a:lnRef idx="1">
                  <a:schemeClr val="accent1"/>
                </a:lnRef>
                <a:fillRef idx="3">
                  <a:schemeClr val="accent1"/>
                </a:fillRef>
                <a:effectRef idx="2">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latin typeface="Arial" panose="020B0604020202020204" pitchFamily="34" charset="0"/>
                    <a:cs typeface="Arial" panose="020B0604020202020204" pitchFamily="34" charset="0"/>
                  </a:endParaRPr>
                </a:p>
              </p:txBody>
            </p:sp>
          </p:grpSp>
        </p:grpSp>
        <p:sp>
          <p:nvSpPr>
            <p:cNvPr id="7" name="Trapezoid 97"/>
            <p:cNvSpPr/>
            <p:nvPr/>
          </p:nvSpPr>
          <p:spPr>
            <a:xfrm>
              <a:off x="8772719" y="4860713"/>
              <a:ext cx="2653259" cy="823213"/>
            </a:xfrm>
            <a:prstGeom prst="trapezoid">
              <a:avLst>
                <a:gd name="adj" fmla="val 46125"/>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0324"/>
            <a:ext cx="6525844" cy="4142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1279" b="5271"/>
          <a:stretch/>
        </p:blipFill>
        <p:spPr bwMode="auto">
          <a:xfrm>
            <a:off x="6037999" y="1486805"/>
            <a:ext cx="3087786" cy="1320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그룹 3"/>
          <p:cNvGrpSpPr/>
          <p:nvPr/>
        </p:nvGrpSpPr>
        <p:grpSpPr>
          <a:xfrm>
            <a:off x="6762882" y="4365104"/>
            <a:ext cx="2492650" cy="1360314"/>
            <a:chOff x="5885918" y="4869160"/>
            <a:chExt cx="2492650" cy="1360314"/>
          </a:xfrm>
        </p:grpSpPr>
        <p:pic>
          <p:nvPicPr>
            <p:cNvPr id="4104" name="Picture 8" descr="http://icons.iconarchive.com/icons/yudha-agung-pribadi/cisco-networking/512/Workgroup-Switch-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5918" y="4869160"/>
              <a:ext cx="1360314" cy="136031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7262557" y="5318484"/>
              <a:ext cx="1116011" cy="461665"/>
            </a:xfrm>
            <a:prstGeom prst="rect">
              <a:avLst/>
            </a:prstGeom>
            <a:noFill/>
          </p:spPr>
          <p:txBody>
            <a:bodyPr wrap="none" rtlCol="0">
              <a:spAutoFit/>
            </a:bodyPr>
            <a:lstStyle/>
            <a:p>
              <a:r>
                <a:rPr lang="en-US" altLang="ko-KR" sz="2400" dirty="0" smtClean="0"/>
                <a:t>Switch </a:t>
              </a:r>
              <a:endParaRPr lang="ko-KR" altLang="en-US" sz="2400" dirty="0">
                <a:solidFill>
                  <a:schemeClr val="tx1"/>
                </a:solidFill>
              </a:endParaRPr>
            </a:p>
          </p:txBody>
        </p:sp>
      </p:grpSp>
      <p:grpSp>
        <p:nvGrpSpPr>
          <p:cNvPr id="3" name="그룹 2"/>
          <p:cNvGrpSpPr/>
          <p:nvPr/>
        </p:nvGrpSpPr>
        <p:grpSpPr>
          <a:xfrm>
            <a:off x="2627784" y="1052736"/>
            <a:ext cx="2458626" cy="1429924"/>
            <a:chOff x="2915816" y="998773"/>
            <a:chExt cx="2458626" cy="1429924"/>
          </a:xfrm>
        </p:grpSpPr>
        <p:pic>
          <p:nvPicPr>
            <p:cNvPr id="4106" name="Picture 10" descr="http://icons.iconarchive.com/icons/yudha-agung-pribadi/cisco-networking/512/Rout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5816" y="998773"/>
              <a:ext cx="1429924" cy="1429924"/>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4353009" y="1482902"/>
              <a:ext cx="1021433" cy="461665"/>
            </a:xfrm>
            <a:prstGeom prst="rect">
              <a:avLst/>
            </a:prstGeom>
            <a:noFill/>
          </p:spPr>
          <p:txBody>
            <a:bodyPr wrap="none" rtlCol="0">
              <a:spAutoFit/>
            </a:bodyPr>
            <a:lstStyle/>
            <a:p>
              <a:r>
                <a:rPr lang="en-US" altLang="ko-KR" sz="2400" dirty="0" smtClean="0"/>
                <a:t>Router</a:t>
              </a:r>
              <a:endParaRPr lang="ko-KR" altLang="en-US" sz="2400" dirty="0">
                <a:solidFill>
                  <a:schemeClr val="tx1"/>
                </a:solidFill>
              </a:endParaRPr>
            </a:p>
          </p:txBody>
        </p:sp>
      </p:grpSp>
      <p:sp>
        <p:nvSpPr>
          <p:cNvPr id="63" name="TextBox 62"/>
          <p:cNvSpPr txBox="1"/>
          <p:nvPr/>
        </p:nvSpPr>
        <p:spPr>
          <a:xfrm>
            <a:off x="2395626" y="6417212"/>
            <a:ext cx="4527007" cy="253916"/>
          </a:xfrm>
          <a:prstGeom prst="rect">
            <a:avLst/>
          </a:prstGeom>
          <a:noFill/>
        </p:spPr>
        <p:txBody>
          <a:bodyPr wrap="square" rtlCol="0">
            <a:spAutoFit/>
          </a:bodyPr>
          <a:lstStyle/>
          <a:p>
            <a:pPr algn="ctr"/>
            <a:r>
              <a:rPr lang="en-US" altLang="ko-KR" sz="1050" dirty="0"/>
              <a:t>http://</a:t>
            </a:r>
            <a:r>
              <a:rPr lang="en-US" altLang="ko-KR" sz="1050" dirty="0" smtClean="0"/>
              <a:t>surroundnet.com/wifi-campus.pdf</a:t>
            </a:r>
            <a:endParaRPr lang="ko-KR" altLang="en-US" sz="1050" dirty="0"/>
          </a:p>
        </p:txBody>
      </p:sp>
      <p:sp>
        <p:nvSpPr>
          <p:cNvPr id="64" name="TextBox 63"/>
          <p:cNvSpPr txBox="1"/>
          <p:nvPr/>
        </p:nvSpPr>
        <p:spPr>
          <a:xfrm>
            <a:off x="5276634" y="2785504"/>
            <a:ext cx="4527007" cy="253916"/>
          </a:xfrm>
          <a:prstGeom prst="rect">
            <a:avLst/>
          </a:prstGeom>
          <a:noFill/>
        </p:spPr>
        <p:txBody>
          <a:bodyPr wrap="square" rtlCol="0">
            <a:spAutoFit/>
          </a:bodyPr>
          <a:lstStyle/>
          <a:p>
            <a:pPr algn="ctr"/>
            <a:r>
              <a:rPr lang="en-US" altLang="ko-KR" sz="1050" dirty="0"/>
              <a:t>https://www.jianshu.com/p/5bf4213d4f0a</a:t>
            </a:r>
            <a:endParaRPr lang="ko-KR" altLang="en-US" sz="1050" dirty="0"/>
          </a:p>
        </p:txBody>
      </p:sp>
    </p:spTree>
    <p:extLst>
      <p:ext uri="{BB962C8B-B14F-4D97-AF65-F5344CB8AC3E}">
        <p14:creationId xmlns:p14="http://schemas.microsoft.com/office/powerpoint/2010/main" val="48560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제목 1"/>
          <p:cNvSpPr>
            <a:spLocks noGrp="1"/>
          </p:cNvSpPr>
          <p:nvPr>
            <p:ph type="title"/>
          </p:nvPr>
        </p:nvSpPr>
        <p:spPr>
          <a:xfrm>
            <a:off x="19050" y="28575"/>
            <a:ext cx="9124950" cy="1024161"/>
          </a:xfrm>
        </p:spPr>
        <p:txBody>
          <a:bodyPr/>
          <a:lstStyle/>
          <a:p>
            <a:r>
              <a:rPr lang="en-US" altLang="ko-KR" sz="4000" dirty="0" smtClean="0"/>
              <a:t>Futuristic Box: </a:t>
            </a:r>
            <a:br>
              <a:rPr lang="en-US" altLang="ko-KR" sz="4000" dirty="0" smtClean="0"/>
            </a:br>
            <a:r>
              <a:rPr lang="en-US" altLang="ko-KR" sz="4000" dirty="0" smtClean="0"/>
              <a:t>Hyper-Converged Infrastructure </a:t>
            </a:r>
            <a:endParaRPr lang="ko-KR" altLang="en-US" sz="4000" dirty="0" smtClean="0"/>
          </a:p>
        </p:txBody>
      </p:sp>
      <p:grpSp>
        <p:nvGrpSpPr>
          <p:cNvPr id="2" name="그룹 1"/>
          <p:cNvGrpSpPr/>
          <p:nvPr/>
        </p:nvGrpSpPr>
        <p:grpSpPr>
          <a:xfrm>
            <a:off x="218197" y="1540150"/>
            <a:ext cx="4231055" cy="1997184"/>
            <a:chOff x="3755856" y="2371917"/>
            <a:chExt cx="4396082" cy="1997184"/>
          </a:xfrm>
        </p:grpSpPr>
        <p:pic>
          <p:nvPicPr>
            <p:cNvPr id="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856" y="2371917"/>
              <a:ext cx="4396082" cy="1997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9145" y="2727730"/>
              <a:ext cx="3269503" cy="138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그룹 2"/>
          <p:cNvGrpSpPr/>
          <p:nvPr/>
        </p:nvGrpSpPr>
        <p:grpSpPr>
          <a:xfrm>
            <a:off x="4645237" y="1489067"/>
            <a:ext cx="4347447" cy="2193553"/>
            <a:chOff x="173572" y="3647703"/>
            <a:chExt cx="4347447" cy="2193553"/>
          </a:xfrm>
        </p:grpSpPr>
        <p:grpSp>
          <p:nvGrpSpPr>
            <p:cNvPr id="26635" name="Group 7"/>
            <p:cNvGrpSpPr>
              <a:grpSpLocks noChangeAspect="1"/>
            </p:cNvGrpSpPr>
            <p:nvPr/>
          </p:nvGrpSpPr>
          <p:grpSpPr bwMode="auto">
            <a:xfrm>
              <a:off x="179512" y="5157192"/>
              <a:ext cx="1008112" cy="681698"/>
              <a:chOff x="5108707" y="4860713"/>
              <a:chExt cx="2743199" cy="1630081"/>
            </a:xfrm>
          </p:grpSpPr>
          <p:grpSp>
            <p:nvGrpSpPr>
              <p:cNvPr id="26636" name="Group 314"/>
              <p:cNvGrpSpPr>
                <a:grpSpLocks/>
              </p:cNvGrpSpPr>
              <p:nvPr/>
            </p:nvGrpSpPr>
            <p:grpSpPr bwMode="auto">
              <a:xfrm>
                <a:off x="5108707" y="5759274"/>
                <a:ext cx="2743199" cy="731520"/>
                <a:chOff x="5108707" y="5759274"/>
                <a:chExt cx="2743199" cy="731520"/>
              </a:xfrm>
            </p:grpSpPr>
            <p:sp>
              <p:nvSpPr>
                <p:cNvPr id="68" name="Rectangle 316"/>
                <p:cNvSpPr/>
                <p:nvPr/>
              </p:nvSpPr>
              <p:spPr>
                <a:xfrm>
                  <a:off x="5108707" y="5760167"/>
                  <a:ext cx="2743199" cy="730627"/>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69" name="Oval 317"/>
                <p:cNvSpPr/>
                <p:nvPr/>
              </p:nvSpPr>
              <p:spPr>
                <a:xfrm>
                  <a:off x="5233926" y="5827118"/>
                  <a:ext cx="90276" cy="902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0" name="Oval 318"/>
                <p:cNvSpPr/>
                <p:nvPr/>
              </p:nvSpPr>
              <p:spPr>
                <a:xfrm>
                  <a:off x="5364972" y="5827118"/>
                  <a:ext cx="90274" cy="902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1" name="Oval 319"/>
                <p:cNvSpPr/>
                <p:nvPr/>
              </p:nvSpPr>
              <p:spPr>
                <a:xfrm>
                  <a:off x="5496015" y="5827118"/>
                  <a:ext cx="90276" cy="902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cxnSp>
              <p:nvCxnSpPr>
                <p:cNvPr id="72" name="Straight Connector 320"/>
                <p:cNvCxnSpPr/>
                <p:nvPr/>
              </p:nvCxnSpPr>
              <p:spPr>
                <a:xfrm>
                  <a:off x="5233926" y="6129847"/>
                  <a:ext cx="1062918" cy="0"/>
                </a:xfrm>
                <a:prstGeom prst="line">
                  <a:avLst/>
                </a:prstGeom>
                <a:ln>
                  <a:solidFill>
                    <a:srgbClr val="F8F8F8"/>
                  </a:solidFill>
                </a:ln>
              </p:spPr>
              <p:style>
                <a:lnRef idx="1">
                  <a:schemeClr val="accent1"/>
                </a:lnRef>
                <a:fillRef idx="0">
                  <a:schemeClr val="accent1"/>
                </a:fillRef>
                <a:effectRef idx="0">
                  <a:schemeClr val="accent1"/>
                </a:effectRef>
                <a:fontRef idx="minor">
                  <a:schemeClr val="tx1"/>
                </a:fontRef>
              </p:style>
            </p:cxnSp>
            <p:cxnSp>
              <p:nvCxnSpPr>
                <p:cNvPr id="73" name="Straight Connector 321"/>
                <p:cNvCxnSpPr/>
                <p:nvPr/>
              </p:nvCxnSpPr>
              <p:spPr>
                <a:xfrm>
                  <a:off x="5233926" y="6217173"/>
                  <a:ext cx="1062918" cy="0"/>
                </a:xfrm>
                <a:prstGeom prst="line">
                  <a:avLst/>
                </a:prstGeom>
                <a:ln>
                  <a:solidFill>
                    <a:srgbClr val="F8F8F8"/>
                  </a:solidFill>
                </a:ln>
              </p:spPr>
              <p:style>
                <a:lnRef idx="1">
                  <a:schemeClr val="accent1"/>
                </a:lnRef>
                <a:fillRef idx="0">
                  <a:schemeClr val="accent1"/>
                </a:fillRef>
                <a:effectRef idx="0">
                  <a:schemeClr val="accent1"/>
                </a:effectRef>
                <a:fontRef idx="minor">
                  <a:schemeClr val="tx1"/>
                </a:fontRef>
              </p:style>
            </p:cxnSp>
            <p:cxnSp>
              <p:nvCxnSpPr>
                <p:cNvPr id="74" name="Straight Connector 322"/>
                <p:cNvCxnSpPr/>
                <p:nvPr/>
              </p:nvCxnSpPr>
              <p:spPr>
                <a:xfrm>
                  <a:off x="5233926" y="6304499"/>
                  <a:ext cx="1062918" cy="0"/>
                </a:xfrm>
                <a:prstGeom prst="line">
                  <a:avLst/>
                </a:prstGeom>
                <a:ln>
                  <a:solidFill>
                    <a:srgbClr val="F8F8F8"/>
                  </a:solidFill>
                </a:ln>
              </p:spPr>
              <p:style>
                <a:lnRef idx="1">
                  <a:schemeClr val="accent1"/>
                </a:lnRef>
                <a:fillRef idx="0">
                  <a:schemeClr val="accent1"/>
                </a:fillRef>
                <a:effectRef idx="0">
                  <a:schemeClr val="accent1"/>
                </a:effectRef>
                <a:fontRef idx="minor">
                  <a:schemeClr val="tx1"/>
                </a:fontRef>
              </p:style>
            </p:cxnSp>
            <p:sp>
              <p:nvSpPr>
                <p:cNvPr id="75" name="Rounded Rectangle 323"/>
                <p:cNvSpPr/>
                <p:nvPr/>
              </p:nvSpPr>
              <p:spPr>
                <a:xfrm>
                  <a:off x="6861792" y="5827118"/>
                  <a:ext cx="914400" cy="90236"/>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6" name="Rectangle 324"/>
                <p:cNvSpPr/>
                <p:nvPr/>
              </p:nvSpPr>
              <p:spPr>
                <a:xfrm>
                  <a:off x="6620086" y="6025056"/>
                  <a:ext cx="90276"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7" name="Rectangle 325"/>
                <p:cNvSpPr/>
                <p:nvPr/>
              </p:nvSpPr>
              <p:spPr>
                <a:xfrm>
                  <a:off x="6797725" y="6025056"/>
                  <a:ext cx="90274"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8" name="Rectangle 326"/>
                <p:cNvSpPr/>
                <p:nvPr/>
              </p:nvSpPr>
              <p:spPr>
                <a:xfrm>
                  <a:off x="6972452" y="6025056"/>
                  <a:ext cx="93187"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79" name="Rectangle 327"/>
                <p:cNvSpPr/>
                <p:nvPr/>
              </p:nvSpPr>
              <p:spPr>
                <a:xfrm>
                  <a:off x="7150089" y="6025056"/>
                  <a:ext cx="90276"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80" name="Rectangle 328"/>
                <p:cNvSpPr/>
                <p:nvPr/>
              </p:nvSpPr>
              <p:spPr>
                <a:xfrm>
                  <a:off x="7327728" y="6025056"/>
                  <a:ext cx="90274"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81" name="Rectangle 329"/>
                <p:cNvSpPr/>
                <p:nvPr/>
              </p:nvSpPr>
              <p:spPr>
                <a:xfrm>
                  <a:off x="7502454" y="6025056"/>
                  <a:ext cx="93187"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sp>
              <p:nvSpPr>
                <p:cNvPr id="82" name="Rectangle 330"/>
                <p:cNvSpPr/>
                <p:nvPr/>
              </p:nvSpPr>
              <p:spPr>
                <a:xfrm>
                  <a:off x="7680091" y="6025056"/>
                  <a:ext cx="90276" cy="3201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grpSp>
          <p:sp>
            <p:nvSpPr>
              <p:cNvPr id="67" name="Trapezoid 315"/>
              <p:cNvSpPr/>
              <p:nvPr/>
            </p:nvSpPr>
            <p:spPr>
              <a:xfrm>
                <a:off x="5155301" y="4860713"/>
                <a:ext cx="2650012" cy="823772"/>
              </a:xfrm>
              <a:prstGeom prst="trapezoid">
                <a:avLst>
                  <a:gd name="adj" fmla="val 46125"/>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6000"/>
              </a:p>
            </p:txBody>
          </p:sp>
        </p:grpSp>
        <p:pic>
          <p:nvPicPr>
            <p:cNvPr id="34" name="그림 33"/>
            <p:cNvPicPr>
              <a:picLocks noChangeAspect="1"/>
            </p:cNvPicPr>
            <p:nvPr/>
          </p:nvPicPr>
          <p:blipFill>
            <a:blip r:embed="rId4"/>
            <a:stretch>
              <a:fillRect/>
            </a:stretch>
          </p:blipFill>
          <p:spPr>
            <a:xfrm>
              <a:off x="2812425" y="5164015"/>
              <a:ext cx="1326197" cy="674875"/>
            </a:xfrm>
            <a:prstGeom prst="rect">
              <a:avLst/>
            </a:prstGeom>
          </p:spPr>
        </p:pic>
        <p:pic>
          <p:nvPicPr>
            <p:cNvPr id="3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72" y="3647703"/>
              <a:ext cx="4347447" cy="1429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43" descr="C:\Users\jongwon\Downloads\1440871704_Database_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6561" y="5164015"/>
              <a:ext cx="1257922" cy="6772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그룹 6"/>
          <p:cNvGrpSpPr/>
          <p:nvPr/>
        </p:nvGrpSpPr>
        <p:grpSpPr>
          <a:xfrm>
            <a:off x="19050" y="3853042"/>
            <a:ext cx="9039772" cy="2798273"/>
            <a:chOff x="19050" y="3853042"/>
            <a:chExt cx="9039772" cy="2798273"/>
          </a:xfrm>
        </p:grpSpPr>
        <p:grpSp>
          <p:nvGrpSpPr>
            <p:cNvPr id="5" name="그룹 4"/>
            <p:cNvGrpSpPr/>
            <p:nvPr/>
          </p:nvGrpSpPr>
          <p:grpSpPr>
            <a:xfrm>
              <a:off x="19050" y="3893925"/>
              <a:ext cx="3200288" cy="2245604"/>
              <a:chOff x="19050" y="3893925"/>
              <a:chExt cx="3200288" cy="2245604"/>
            </a:xfrm>
          </p:grpSpPr>
          <p:pic>
            <p:nvPicPr>
              <p:cNvPr id="42" name="Picture 2" descr="solution_productoverview_Complete-Virtualization-Platfor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50" y="3945734"/>
                <a:ext cx="2955994" cy="219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10127" y="3893925"/>
                <a:ext cx="709211" cy="66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4" name="그룹 43"/>
            <p:cNvGrpSpPr/>
            <p:nvPr/>
          </p:nvGrpSpPr>
          <p:grpSpPr>
            <a:xfrm>
              <a:off x="2829907" y="4590467"/>
              <a:ext cx="3153983" cy="2060848"/>
              <a:chOff x="0" y="3893525"/>
              <a:chExt cx="4496262" cy="2939323"/>
            </a:xfrm>
          </p:grpSpPr>
          <p:pic>
            <p:nvPicPr>
              <p:cNvPr id="4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4296495"/>
                <a:ext cx="4496262" cy="2536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7664" y="3893525"/>
                <a:ext cx="1464376" cy="471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그룹 5"/>
            <p:cNvGrpSpPr/>
            <p:nvPr/>
          </p:nvGrpSpPr>
          <p:grpSpPr>
            <a:xfrm>
              <a:off x="6202526" y="3853042"/>
              <a:ext cx="2856296" cy="2574244"/>
              <a:chOff x="6202526" y="3853042"/>
              <a:chExt cx="2856296" cy="2574244"/>
            </a:xfrm>
          </p:grpSpPr>
          <p:pic>
            <p:nvPicPr>
              <p:cNvPr id="4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2526" y="3853042"/>
                <a:ext cx="2856296" cy="1968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14023" y="5861474"/>
                <a:ext cx="807507" cy="56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9" name="TextBox 38"/>
          <p:cNvSpPr txBox="1"/>
          <p:nvPr/>
        </p:nvSpPr>
        <p:spPr>
          <a:xfrm>
            <a:off x="391994" y="5877754"/>
            <a:ext cx="2118133" cy="415498"/>
          </a:xfrm>
          <a:prstGeom prst="rect">
            <a:avLst/>
          </a:prstGeom>
          <a:noFill/>
        </p:spPr>
        <p:txBody>
          <a:bodyPr wrap="square" rtlCol="0">
            <a:spAutoFit/>
          </a:bodyPr>
          <a:lstStyle/>
          <a:p>
            <a:pPr algn="ctr"/>
            <a:r>
              <a:rPr lang="en-US" altLang="ko-KR" sz="1050" dirty="0"/>
              <a:t>http://www.bytelife.com/blog/software-defined-andmekeskus-pariselt/</a:t>
            </a:r>
            <a:endParaRPr lang="ko-KR" altLang="en-US" sz="1050" dirty="0"/>
          </a:p>
        </p:txBody>
      </p:sp>
      <p:sp>
        <p:nvSpPr>
          <p:cNvPr id="40" name="TextBox 39"/>
          <p:cNvSpPr txBox="1"/>
          <p:nvPr/>
        </p:nvSpPr>
        <p:spPr>
          <a:xfrm>
            <a:off x="2975044" y="6495345"/>
            <a:ext cx="2813553" cy="415498"/>
          </a:xfrm>
          <a:prstGeom prst="rect">
            <a:avLst/>
          </a:prstGeom>
          <a:noFill/>
        </p:spPr>
        <p:txBody>
          <a:bodyPr wrap="square" rtlCol="0">
            <a:spAutoFit/>
          </a:bodyPr>
          <a:lstStyle/>
          <a:p>
            <a:pPr algn="ctr"/>
            <a:r>
              <a:rPr lang="en-US" altLang="ko-KR" sz="1050" dirty="0"/>
              <a:t>https://www.enterprisetech.com/2014/02/10/startup-slashes-latencies-server-switch-hybrid/</a:t>
            </a:r>
            <a:endParaRPr lang="ko-KR" altLang="en-US" sz="1050" dirty="0"/>
          </a:p>
        </p:txBody>
      </p:sp>
      <p:sp>
        <p:nvSpPr>
          <p:cNvPr id="50" name="TextBox 49"/>
          <p:cNvSpPr txBox="1"/>
          <p:nvPr/>
        </p:nvSpPr>
        <p:spPr>
          <a:xfrm>
            <a:off x="5653960" y="6325870"/>
            <a:ext cx="3598560" cy="415498"/>
          </a:xfrm>
          <a:prstGeom prst="rect">
            <a:avLst/>
          </a:prstGeom>
          <a:noFill/>
        </p:spPr>
        <p:txBody>
          <a:bodyPr wrap="square" rtlCol="0">
            <a:spAutoFit/>
          </a:bodyPr>
          <a:lstStyle/>
          <a:p>
            <a:pPr algn="ctr"/>
            <a:r>
              <a:rPr lang="en-US" altLang="ko-KR" sz="1050" dirty="0"/>
              <a:t>http://www.wooditwork.com/2014/08/25/vmware-marvin-comes-alive-evorail-hyper-converged-infrastructure-appliance/</a:t>
            </a:r>
            <a:endParaRPr lang="ko-KR" altLang="en-US" sz="1050" dirty="0"/>
          </a:p>
        </p:txBody>
      </p:sp>
    </p:spTree>
    <p:extLst>
      <p:ext uri="{BB962C8B-B14F-4D97-AF65-F5344CB8AC3E}">
        <p14:creationId xmlns:p14="http://schemas.microsoft.com/office/powerpoint/2010/main" val="39973144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192660" y="4363690"/>
            <a:ext cx="1681452" cy="1856660"/>
            <a:chOff x="827584" y="4569280"/>
            <a:chExt cx="1681452" cy="1856660"/>
          </a:xfrm>
        </p:grpSpPr>
        <p:pic>
          <p:nvPicPr>
            <p:cNvPr id="2" name="그림 1"/>
            <p:cNvPicPr>
              <a:picLocks noChangeAspect="1"/>
            </p:cNvPicPr>
            <p:nvPr/>
          </p:nvPicPr>
          <p:blipFill>
            <a:blip r:embed="rId2"/>
            <a:stretch>
              <a:fillRect/>
            </a:stretch>
          </p:blipFill>
          <p:spPr>
            <a:xfrm>
              <a:off x="827584" y="4569280"/>
              <a:ext cx="1681452" cy="1422390"/>
            </a:xfrm>
            <a:prstGeom prst="rect">
              <a:avLst/>
            </a:prstGeom>
          </p:spPr>
        </p:pic>
        <p:sp>
          <p:nvSpPr>
            <p:cNvPr id="4" name="TextBox 3"/>
            <p:cNvSpPr txBox="1"/>
            <p:nvPr/>
          </p:nvSpPr>
          <p:spPr>
            <a:xfrm>
              <a:off x="1168793" y="6056608"/>
              <a:ext cx="1191352" cy="369332"/>
            </a:xfrm>
            <a:prstGeom prst="rect">
              <a:avLst/>
            </a:prstGeom>
            <a:noFill/>
          </p:spPr>
          <p:txBody>
            <a:bodyPr wrap="none" rtlCol="0">
              <a:spAutoFit/>
            </a:bodyPr>
            <a:lstStyle/>
            <a:p>
              <a:r>
                <a:rPr lang="en-US" altLang="ko-KR" dirty="0" smtClean="0">
                  <a:solidFill>
                    <a:schemeClr val="tx1"/>
                  </a:solidFill>
                </a:rPr>
                <a:t>Black Box</a:t>
              </a:r>
              <a:endParaRPr lang="ko-KR" altLang="en-US" dirty="0">
                <a:solidFill>
                  <a:schemeClr val="tx1"/>
                </a:solidFill>
              </a:endParaRPr>
            </a:p>
          </p:txBody>
        </p:sp>
      </p:grpSp>
      <p:grpSp>
        <p:nvGrpSpPr>
          <p:cNvPr id="8" name="그룹 7"/>
          <p:cNvGrpSpPr/>
          <p:nvPr/>
        </p:nvGrpSpPr>
        <p:grpSpPr>
          <a:xfrm>
            <a:off x="390147" y="2575287"/>
            <a:ext cx="1781256" cy="1354763"/>
            <a:chOff x="3312104" y="3993178"/>
            <a:chExt cx="2134485" cy="1998491"/>
          </a:xfrm>
        </p:grpSpPr>
        <p:pic>
          <p:nvPicPr>
            <p:cNvPr id="3" name="그림 2"/>
            <p:cNvPicPr>
              <a:picLocks noChangeAspect="1"/>
            </p:cNvPicPr>
            <p:nvPr/>
          </p:nvPicPr>
          <p:blipFill>
            <a:blip r:embed="rId3"/>
            <a:stretch>
              <a:fillRect/>
            </a:stretch>
          </p:blipFill>
          <p:spPr>
            <a:xfrm>
              <a:off x="3538620" y="4569278"/>
              <a:ext cx="1681452" cy="1422391"/>
            </a:xfrm>
            <a:prstGeom prst="rect">
              <a:avLst/>
            </a:prstGeom>
          </p:spPr>
        </p:pic>
        <p:sp>
          <p:nvSpPr>
            <p:cNvPr id="27" name="TextBox 26"/>
            <p:cNvSpPr txBox="1"/>
            <p:nvPr/>
          </p:nvSpPr>
          <p:spPr>
            <a:xfrm>
              <a:off x="3312104" y="3993178"/>
              <a:ext cx="2134485" cy="544823"/>
            </a:xfrm>
            <a:prstGeom prst="rect">
              <a:avLst/>
            </a:prstGeom>
            <a:noFill/>
          </p:spPr>
          <p:txBody>
            <a:bodyPr wrap="none" rtlCol="0">
              <a:spAutoFit/>
            </a:bodyPr>
            <a:lstStyle/>
            <a:p>
              <a:r>
                <a:rPr lang="en-US" altLang="ko-KR" dirty="0" smtClean="0">
                  <a:solidFill>
                    <a:schemeClr val="tx1"/>
                  </a:solidFill>
                </a:rPr>
                <a:t>Brown/Brite Box</a:t>
              </a:r>
              <a:endParaRPr lang="ko-KR" altLang="en-US" dirty="0">
                <a:solidFill>
                  <a:schemeClr val="tx1"/>
                </a:solidFill>
              </a:endParaRPr>
            </a:p>
          </p:txBody>
        </p:sp>
      </p:grpSp>
      <p:sp>
        <p:nvSpPr>
          <p:cNvPr id="5" name="제목 4"/>
          <p:cNvSpPr>
            <a:spLocks noGrp="1"/>
          </p:cNvSpPr>
          <p:nvPr>
            <p:ph type="title"/>
          </p:nvPr>
        </p:nvSpPr>
        <p:spPr>
          <a:xfrm>
            <a:off x="0" y="-20707"/>
            <a:ext cx="9144000" cy="1091379"/>
          </a:xfrm>
        </p:spPr>
        <p:txBody>
          <a:bodyPr/>
          <a:lstStyle/>
          <a:p>
            <a:r>
              <a:rPr lang="en-US" altLang="ko-KR" sz="4000" dirty="0" smtClean="0">
                <a:latin typeface="Times New Roman" panose="02020603050405020304" pitchFamily="18" charset="0"/>
                <a:cs typeface="Times New Roman" panose="02020603050405020304" pitchFamily="18" charset="0"/>
              </a:rPr>
              <a:t>Multiple Box Abstractions: </a:t>
            </a:r>
            <a:br>
              <a:rPr lang="en-US" altLang="ko-KR" sz="4000" dirty="0" smtClean="0">
                <a:latin typeface="Times New Roman" panose="02020603050405020304" pitchFamily="18" charset="0"/>
                <a:cs typeface="Times New Roman" panose="02020603050405020304" pitchFamily="18" charset="0"/>
              </a:rPr>
            </a:br>
            <a:r>
              <a:rPr lang="en-US" altLang="ko-KR" sz="3200" dirty="0" smtClean="0">
                <a:latin typeface="Times New Roman" panose="02020603050405020304" pitchFamily="18" charset="0"/>
                <a:cs typeface="Times New Roman" panose="02020603050405020304" pitchFamily="18" charset="0"/>
              </a:rPr>
              <a:t>Black/Brown/White and SmartX Boxes</a:t>
            </a:r>
            <a:endParaRPr lang="ko-KR" altLang="en-US" sz="3200" dirty="0">
              <a:latin typeface="Times New Roman" panose="02020603050405020304" pitchFamily="18" charset="0"/>
              <a:cs typeface="Times New Roman" panose="02020603050405020304" pitchFamily="18" charset="0"/>
            </a:endParaRPr>
          </a:p>
        </p:txBody>
      </p:sp>
      <p:grpSp>
        <p:nvGrpSpPr>
          <p:cNvPr id="10" name="그룹 9"/>
          <p:cNvGrpSpPr/>
          <p:nvPr/>
        </p:nvGrpSpPr>
        <p:grpSpPr>
          <a:xfrm>
            <a:off x="6084168" y="5008497"/>
            <a:ext cx="3043725" cy="1772705"/>
            <a:chOff x="6084168" y="5008497"/>
            <a:chExt cx="3043725" cy="1772705"/>
          </a:xfrm>
        </p:grpSpPr>
        <p:grpSp>
          <p:nvGrpSpPr>
            <p:cNvPr id="39" name="그룹 18"/>
            <p:cNvGrpSpPr/>
            <p:nvPr/>
          </p:nvGrpSpPr>
          <p:grpSpPr>
            <a:xfrm>
              <a:off x="6084168" y="5008497"/>
              <a:ext cx="1292387" cy="1201860"/>
              <a:chOff x="5319579" y="4437112"/>
              <a:chExt cx="2229117" cy="2232248"/>
            </a:xfrm>
          </p:grpSpPr>
          <p:pic>
            <p:nvPicPr>
              <p:cNvPr id="59"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3563" y="4781550"/>
                <a:ext cx="15811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60" name="Picture 4" descr="C:\Users\sunny\Desktop\제목 없음.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9579" y="4437112"/>
                <a:ext cx="2229117" cy="2232248"/>
              </a:xfrm>
              <a:prstGeom prst="rect">
                <a:avLst/>
              </a:prstGeom>
              <a:noFill/>
              <a:extLst/>
            </p:spPr>
          </p:pic>
        </p:grpSp>
        <p:sp>
          <p:nvSpPr>
            <p:cNvPr id="62" name="TextBox 61"/>
            <p:cNvSpPr txBox="1"/>
            <p:nvPr/>
          </p:nvSpPr>
          <p:spPr>
            <a:xfrm>
              <a:off x="6447112" y="6411870"/>
              <a:ext cx="2234138" cy="369332"/>
            </a:xfrm>
            <a:prstGeom prst="rect">
              <a:avLst/>
            </a:prstGeom>
            <a:noFill/>
          </p:spPr>
          <p:txBody>
            <a:bodyPr wrap="none" rtlCol="0">
              <a:spAutoFit/>
            </a:bodyPr>
            <a:lstStyle/>
            <a:p>
              <a:r>
                <a:rPr lang="en-US" altLang="ko-KR" dirty="0" smtClean="0">
                  <a:solidFill>
                    <a:schemeClr val="tx1"/>
                  </a:solidFill>
                </a:rPr>
                <a:t>Hyper-converged Box</a:t>
              </a:r>
              <a:endParaRPr lang="ko-KR" altLang="en-US" dirty="0">
                <a:solidFill>
                  <a:schemeClr val="tx1"/>
                </a:solidFill>
              </a:endParaRPr>
            </a:p>
          </p:txBody>
        </p:sp>
        <p:pic>
          <p:nvPicPr>
            <p:cNvPr id="6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8764" y="5733256"/>
              <a:ext cx="1466810" cy="622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16750" y="5083155"/>
              <a:ext cx="1611143" cy="529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그룹 6"/>
          <p:cNvGrpSpPr/>
          <p:nvPr/>
        </p:nvGrpSpPr>
        <p:grpSpPr>
          <a:xfrm>
            <a:off x="2449889" y="2097346"/>
            <a:ext cx="3154190" cy="4001291"/>
            <a:chOff x="2449889" y="2097346"/>
            <a:chExt cx="3154190" cy="4001291"/>
          </a:xfrm>
        </p:grpSpPr>
        <p:grpSp>
          <p:nvGrpSpPr>
            <p:cNvPr id="11" name="그룹 10"/>
            <p:cNvGrpSpPr/>
            <p:nvPr/>
          </p:nvGrpSpPr>
          <p:grpSpPr>
            <a:xfrm>
              <a:off x="2449889" y="2097346"/>
              <a:ext cx="3154190" cy="3900239"/>
              <a:chOff x="5689176" y="3006466"/>
              <a:chExt cx="3154190" cy="3900239"/>
            </a:xfrm>
          </p:grpSpPr>
          <p:pic>
            <p:nvPicPr>
              <p:cNvPr id="6" name="그림 5"/>
              <p:cNvPicPr>
                <a:picLocks noChangeAspect="1"/>
              </p:cNvPicPr>
              <p:nvPr/>
            </p:nvPicPr>
            <p:blipFill>
              <a:blip r:embed="rId8"/>
              <a:stretch>
                <a:fillRect/>
              </a:stretch>
            </p:blipFill>
            <p:spPr>
              <a:xfrm>
                <a:off x="6122192" y="4535818"/>
                <a:ext cx="1984103" cy="1678413"/>
              </a:xfrm>
              <a:prstGeom prst="rect">
                <a:avLst/>
              </a:prstGeom>
            </p:spPr>
          </p:pic>
          <p:pic>
            <p:nvPicPr>
              <p:cNvPr id="35" name="그림 34"/>
              <p:cNvPicPr>
                <a:picLocks noChangeAspect="1"/>
              </p:cNvPicPr>
              <p:nvPr/>
            </p:nvPicPr>
            <p:blipFill>
              <a:blip r:embed="rId9"/>
              <a:stretch>
                <a:fillRect/>
              </a:stretch>
            </p:blipFill>
            <p:spPr>
              <a:xfrm>
                <a:off x="6198701" y="4161605"/>
                <a:ext cx="467456" cy="395435"/>
              </a:xfrm>
              <a:prstGeom prst="rect">
                <a:avLst/>
              </a:prstGeom>
            </p:spPr>
          </p:pic>
          <p:pic>
            <p:nvPicPr>
              <p:cNvPr id="36" name="그림 35"/>
              <p:cNvPicPr>
                <a:picLocks noChangeAspect="1"/>
              </p:cNvPicPr>
              <p:nvPr/>
            </p:nvPicPr>
            <p:blipFill>
              <a:blip r:embed="rId10"/>
              <a:stretch>
                <a:fillRect/>
              </a:stretch>
            </p:blipFill>
            <p:spPr>
              <a:xfrm>
                <a:off x="6802473" y="3571896"/>
                <a:ext cx="840726" cy="711196"/>
              </a:xfrm>
              <a:prstGeom prst="rect">
                <a:avLst/>
              </a:prstGeom>
            </p:spPr>
          </p:pic>
          <p:pic>
            <p:nvPicPr>
              <p:cNvPr id="41" name="그림 40"/>
              <p:cNvPicPr>
                <a:picLocks noChangeAspect="1"/>
              </p:cNvPicPr>
              <p:nvPr/>
            </p:nvPicPr>
            <p:blipFill>
              <a:blip r:embed="rId11"/>
              <a:stretch>
                <a:fillRect/>
              </a:stretch>
            </p:blipFill>
            <p:spPr>
              <a:xfrm>
                <a:off x="7757321" y="3006466"/>
                <a:ext cx="1086045" cy="920056"/>
              </a:xfrm>
              <a:prstGeom prst="rect">
                <a:avLst/>
              </a:prstGeom>
            </p:spPr>
          </p:pic>
          <p:sp>
            <p:nvSpPr>
              <p:cNvPr id="28" name="TextBox 27"/>
              <p:cNvSpPr txBox="1"/>
              <p:nvPr/>
            </p:nvSpPr>
            <p:spPr>
              <a:xfrm>
                <a:off x="5689176" y="6445040"/>
                <a:ext cx="1577676" cy="461665"/>
              </a:xfrm>
              <a:prstGeom prst="rect">
                <a:avLst/>
              </a:prstGeom>
              <a:noFill/>
            </p:spPr>
            <p:txBody>
              <a:bodyPr wrap="none" rtlCol="0">
                <a:spAutoFit/>
              </a:bodyPr>
              <a:lstStyle/>
              <a:p>
                <a:r>
                  <a:rPr lang="en-US" altLang="ko-KR" sz="2400" b="1" dirty="0" smtClean="0">
                    <a:solidFill>
                      <a:schemeClr val="tx1"/>
                    </a:solidFill>
                  </a:rPr>
                  <a:t>White Box</a:t>
                </a:r>
                <a:endParaRPr lang="ko-KR" altLang="en-US" sz="2400" b="1" dirty="0">
                  <a:solidFill>
                    <a:schemeClr val="tx1"/>
                  </a:solidFill>
                </a:endParaRPr>
              </a:p>
            </p:txBody>
          </p:sp>
        </p:grpSp>
        <p:grpSp>
          <p:nvGrpSpPr>
            <p:cNvPr id="31" name="그룹 30"/>
            <p:cNvGrpSpPr/>
            <p:nvPr/>
          </p:nvGrpSpPr>
          <p:grpSpPr>
            <a:xfrm>
              <a:off x="4264765" y="5120217"/>
              <a:ext cx="979960" cy="978420"/>
              <a:chOff x="1031449" y="5157192"/>
              <a:chExt cx="996771" cy="1050428"/>
            </a:xfrm>
          </p:grpSpPr>
          <p:pic>
            <p:nvPicPr>
              <p:cNvPr id="38" name="Picture 3"/>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0980" y="5641531"/>
                <a:ext cx="349756" cy="349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5"/>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038" y="5641531"/>
                <a:ext cx="365885" cy="352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4" descr="C:\Users\sunny\Desktop\제목 없음.png"/>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31449" y="5157192"/>
                <a:ext cx="996771" cy="10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4" name="그룹 13"/>
          <p:cNvGrpSpPr/>
          <p:nvPr/>
        </p:nvGrpSpPr>
        <p:grpSpPr>
          <a:xfrm>
            <a:off x="5718201" y="1132335"/>
            <a:ext cx="3267100" cy="1756879"/>
            <a:chOff x="5718201" y="1132335"/>
            <a:chExt cx="3267100" cy="1756879"/>
          </a:xfrm>
        </p:grpSpPr>
        <p:pic>
          <p:nvPicPr>
            <p:cNvPr id="30" name="그림 29"/>
            <p:cNvPicPr>
              <a:picLocks noChangeAspect="1"/>
            </p:cNvPicPr>
            <p:nvPr/>
          </p:nvPicPr>
          <p:blipFill>
            <a:blip r:embed="rId14"/>
            <a:stretch>
              <a:fillRect/>
            </a:stretch>
          </p:blipFill>
          <p:spPr>
            <a:xfrm>
              <a:off x="7225939" y="1132335"/>
              <a:ext cx="1759362" cy="1571431"/>
            </a:xfrm>
            <a:prstGeom prst="rect">
              <a:avLst/>
            </a:prstGeom>
          </p:spPr>
        </p:pic>
        <p:sp>
          <p:nvSpPr>
            <p:cNvPr id="37" name="TextBox 36"/>
            <p:cNvSpPr txBox="1"/>
            <p:nvPr/>
          </p:nvSpPr>
          <p:spPr>
            <a:xfrm>
              <a:off x="6368124" y="2519882"/>
              <a:ext cx="1345240" cy="369332"/>
            </a:xfrm>
            <a:prstGeom prst="rect">
              <a:avLst/>
            </a:prstGeom>
            <a:noFill/>
          </p:spPr>
          <p:txBody>
            <a:bodyPr wrap="none" rtlCol="0">
              <a:spAutoFit/>
            </a:bodyPr>
            <a:lstStyle/>
            <a:p>
              <a:r>
                <a:rPr lang="en-US" altLang="ko-KR" dirty="0" smtClean="0">
                  <a:solidFill>
                    <a:schemeClr val="tx1"/>
                  </a:solidFill>
                </a:rPr>
                <a:t>SmartX Box</a:t>
              </a:r>
              <a:endParaRPr lang="ko-KR" altLang="en-US" dirty="0">
                <a:solidFill>
                  <a:schemeClr val="tx1"/>
                </a:solidFill>
              </a:endParaRPr>
            </a:p>
          </p:txBody>
        </p:sp>
        <p:pic>
          <p:nvPicPr>
            <p:cNvPr id="65" name="Picture 1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18201" y="1310712"/>
              <a:ext cx="1219487" cy="1302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grpSp>
      <p:grpSp>
        <p:nvGrpSpPr>
          <p:cNvPr id="15" name="그룹 14"/>
          <p:cNvGrpSpPr/>
          <p:nvPr/>
        </p:nvGrpSpPr>
        <p:grpSpPr>
          <a:xfrm>
            <a:off x="6804248" y="3018374"/>
            <a:ext cx="1919692" cy="1881414"/>
            <a:chOff x="6804248" y="3018374"/>
            <a:chExt cx="1919692" cy="1881414"/>
          </a:xfrm>
        </p:grpSpPr>
        <p:pic>
          <p:nvPicPr>
            <p:cNvPr id="61" name="Picture 1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04248" y="3018374"/>
              <a:ext cx="1694002" cy="1601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sp>
          <p:nvSpPr>
            <p:cNvPr id="43" name="TextBox 42"/>
            <p:cNvSpPr txBox="1"/>
            <p:nvPr/>
          </p:nvSpPr>
          <p:spPr>
            <a:xfrm>
              <a:off x="6815310" y="4530456"/>
              <a:ext cx="1908630" cy="369332"/>
            </a:xfrm>
            <a:prstGeom prst="rect">
              <a:avLst/>
            </a:prstGeom>
            <a:noFill/>
          </p:spPr>
          <p:txBody>
            <a:bodyPr wrap="square" rtlCol="0">
              <a:spAutoFit/>
            </a:bodyPr>
            <a:lstStyle/>
            <a:p>
              <a:pPr algn="ctr"/>
              <a:r>
                <a:rPr lang="en-US" altLang="ko-KR" dirty="0" smtClean="0">
                  <a:solidFill>
                    <a:schemeClr val="tx1"/>
                  </a:solidFill>
                </a:rPr>
                <a:t>Virtualized Box</a:t>
              </a:r>
              <a:endParaRPr lang="ko-KR" altLang="en-US" dirty="0">
                <a:solidFill>
                  <a:schemeClr val="tx1"/>
                </a:solidFill>
              </a:endParaRPr>
            </a:p>
          </p:txBody>
        </p:sp>
      </p:grpSp>
    </p:spTree>
    <p:extLst>
      <p:ext uri="{BB962C8B-B14F-4D97-AF65-F5344CB8AC3E}">
        <p14:creationId xmlns:p14="http://schemas.microsoft.com/office/powerpoint/2010/main" val="263467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제목 2"/>
          <p:cNvSpPr>
            <a:spLocks noGrp="1"/>
          </p:cNvSpPr>
          <p:nvPr>
            <p:ph type="title"/>
          </p:nvPr>
        </p:nvSpPr>
        <p:spPr>
          <a:xfrm>
            <a:off x="-7938" y="0"/>
            <a:ext cx="5588050" cy="1079428"/>
          </a:xfrm>
        </p:spPr>
        <p:txBody>
          <a:bodyPr/>
          <a:lstStyle/>
          <a:p>
            <a:r>
              <a:rPr lang="en-US" altLang="ko-KR" sz="4000" dirty="0" smtClean="0">
                <a:latin typeface="Times New Roman" panose="02020603050405020304" pitchFamily="18" charset="0"/>
                <a:cs typeface="Times New Roman" panose="02020603050405020304" pitchFamily="18" charset="0"/>
              </a:rPr>
              <a:t>Converged/Disaggregated Boxes in Data Centers</a:t>
            </a:r>
            <a:endParaRPr lang="ko-KR" altLang="en-US" sz="4000" dirty="0" smtClean="0">
              <a:latin typeface="Times New Roman" panose="02020603050405020304" pitchFamily="18" charset="0"/>
              <a:cs typeface="Times New Roman" panose="02020603050405020304" pitchFamily="18" charset="0"/>
            </a:endParaRPr>
          </a:p>
        </p:txBody>
      </p:sp>
      <p:sp>
        <p:nvSpPr>
          <p:cNvPr id="44035" name="슬라이드 번호 개체 틀 1"/>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eaLnBrk="1" hangingPunct="1">
              <a:spcBef>
                <a:spcPct val="0"/>
              </a:spcBef>
              <a:buFontTx/>
              <a:buNone/>
            </a:pPr>
            <a:r>
              <a:rPr lang="en-US" altLang="ko-KR" sz="1200" smtClean="0">
                <a:solidFill>
                  <a:srgbClr val="898989"/>
                </a:solidFill>
                <a:latin typeface="Comic Sans MS" pitchFamily="66" charset="0"/>
                <a:ea typeface="굴림" pitchFamily="50" charset="-127"/>
              </a:rPr>
              <a:t>- </a:t>
            </a:r>
            <a:fld id="{09E7844A-F627-4C53-A8B1-09461EEBD054}" type="slidenum">
              <a:rPr lang="en-US" altLang="ko-KR" sz="1200" smtClean="0">
                <a:solidFill>
                  <a:srgbClr val="898989"/>
                </a:solidFill>
                <a:latin typeface="Comic Sans MS" pitchFamily="66" charset="0"/>
                <a:ea typeface="굴림" pitchFamily="50" charset="-127"/>
              </a:rPr>
              <a:pPr eaLnBrk="1" hangingPunct="1">
                <a:spcBef>
                  <a:spcPct val="0"/>
                </a:spcBef>
                <a:buFontTx/>
                <a:buNone/>
              </a:pPr>
              <a:t>17</a:t>
            </a:fld>
            <a:r>
              <a:rPr lang="en-US" altLang="ko-KR" sz="1200" smtClean="0">
                <a:solidFill>
                  <a:srgbClr val="898989"/>
                </a:solidFill>
                <a:latin typeface="Comic Sans MS" pitchFamily="66" charset="0"/>
                <a:ea typeface="굴림" pitchFamily="50" charset="-127"/>
              </a:rPr>
              <a:t> -</a:t>
            </a:r>
          </a:p>
        </p:txBody>
      </p:sp>
      <p:sp>
        <p:nvSpPr>
          <p:cNvPr id="2" name="TextBox 1"/>
          <p:cNvSpPr txBox="1"/>
          <p:nvPr/>
        </p:nvSpPr>
        <p:spPr>
          <a:xfrm>
            <a:off x="6444208" y="5263311"/>
            <a:ext cx="2142492" cy="954107"/>
          </a:xfrm>
          <a:prstGeom prst="rect">
            <a:avLst/>
          </a:prstGeom>
          <a:noFill/>
        </p:spPr>
        <p:txBody>
          <a:bodyPr wrap="square" rtlCol="0">
            <a:spAutoFit/>
          </a:bodyPr>
          <a:lstStyle/>
          <a:p>
            <a:pPr algn="ctr"/>
            <a:r>
              <a:rPr lang="en-US" altLang="ko-KR" sz="2800" dirty="0" smtClean="0">
                <a:solidFill>
                  <a:schemeClr val="tx1"/>
                </a:solidFill>
              </a:rPr>
              <a:t>Rack Scale Computing</a:t>
            </a:r>
            <a:endParaRPr lang="ko-KR" altLang="en-US" sz="2800" dirty="0">
              <a:solidFill>
                <a:schemeClr val="tx1"/>
              </a:solidFill>
            </a:endParaRPr>
          </a:p>
        </p:txBody>
      </p:sp>
      <p:pic>
        <p:nvPicPr>
          <p:cNvPr id="4403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8" y="3835647"/>
            <a:ext cx="6624736" cy="3007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C:\Users\jongwon\Desktop\server-form-factor-innova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11642" t="14025" r="12683"/>
          <a:stretch/>
        </p:blipFill>
        <p:spPr bwMode="auto">
          <a:xfrm>
            <a:off x="87509" y="2622405"/>
            <a:ext cx="5249580" cy="169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2700" y="580218"/>
            <a:ext cx="3965793" cy="2200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5851" y="2769412"/>
            <a:ext cx="1912897" cy="902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28493" y="3573016"/>
            <a:ext cx="2142492" cy="954107"/>
          </a:xfrm>
          <a:prstGeom prst="rect">
            <a:avLst/>
          </a:prstGeom>
          <a:noFill/>
        </p:spPr>
        <p:txBody>
          <a:bodyPr wrap="square" rtlCol="0">
            <a:spAutoFit/>
          </a:bodyPr>
          <a:lstStyle/>
          <a:p>
            <a:pPr algn="ctr"/>
            <a:r>
              <a:rPr lang="en-US" altLang="ko-KR" sz="2800" dirty="0" smtClean="0">
                <a:solidFill>
                  <a:schemeClr val="tx1"/>
                </a:solidFill>
              </a:rPr>
              <a:t>Open-Source Hardware</a:t>
            </a:r>
            <a:endParaRPr lang="ko-KR" altLang="en-US" sz="2800" dirty="0">
              <a:solidFill>
                <a:schemeClr val="tx1"/>
              </a:solidFill>
            </a:endParaRPr>
          </a:p>
        </p:txBody>
      </p:sp>
      <p:sp>
        <p:nvSpPr>
          <p:cNvPr id="12" name="TextBox 11"/>
          <p:cNvSpPr txBox="1"/>
          <p:nvPr/>
        </p:nvSpPr>
        <p:spPr>
          <a:xfrm>
            <a:off x="848584" y="2419147"/>
            <a:ext cx="3875005" cy="253916"/>
          </a:xfrm>
          <a:prstGeom prst="rect">
            <a:avLst/>
          </a:prstGeom>
          <a:noFill/>
        </p:spPr>
        <p:txBody>
          <a:bodyPr wrap="square" rtlCol="0">
            <a:spAutoFit/>
          </a:bodyPr>
          <a:lstStyle/>
          <a:p>
            <a:pPr algn="ctr"/>
            <a:r>
              <a:rPr lang="en-US" altLang="ko-KR" sz="1050" dirty="0"/>
              <a:t>https://internetofthingsagenda.techtarget.com/definition/microserver</a:t>
            </a:r>
            <a:endParaRPr lang="ko-KR" altLang="en-US" sz="1050" dirty="0"/>
          </a:p>
        </p:txBody>
      </p:sp>
    </p:spTree>
    <p:extLst>
      <p:ext uri="{BB962C8B-B14F-4D97-AF65-F5344CB8AC3E}">
        <p14:creationId xmlns:p14="http://schemas.microsoft.com/office/powerpoint/2010/main" val="922815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1109274" y="3131654"/>
            <a:ext cx="7172751" cy="3553120"/>
            <a:chOff x="1935752" y="3116240"/>
            <a:chExt cx="7200800" cy="3553120"/>
          </a:xfrm>
        </p:grpSpPr>
        <p:pic>
          <p:nvPicPr>
            <p:cNvPr id="1026" name="Picture 2" descr="nvidia supercomputers on the wheel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8869" t="17057" r="5766" b="3964"/>
            <a:stretch/>
          </p:blipFill>
          <p:spPr bwMode="auto">
            <a:xfrm>
              <a:off x="1935752" y="3116240"/>
              <a:ext cx="7200800" cy="3553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68364" y="6276252"/>
              <a:ext cx="1768433" cy="369332"/>
            </a:xfrm>
            <a:prstGeom prst="rect">
              <a:avLst/>
            </a:prstGeom>
            <a:noFill/>
          </p:spPr>
          <p:txBody>
            <a:bodyPr wrap="none" rtlCol="0">
              <a:spAutoFit/>
            </a:bodyPr>
            <a:lstStyle/>
            <a:p>
              <a:r>
                <a:rPr lang="en-US" altLang="ko-KR" dirty="0" smtClean="0"/>
                <a:t>http://nvidia.com</a:t>
              </a:r>
              <a:endParaRPr lang="ko-KR" altLang="en-US" dirty="0"/>
            </a:p>
          </p:txBody>
        </p:sp>
      </p:grpSp>
      <p:sp>
        <p:nvSpPr>
          <p:cNvPr id="2" name="제목 1"/>
          <p:cNvSpPr>
            <a:spLocks noGrp="1"/>
          </p:cNvSpPr>
          <p:nvPr>
            <p:ph type="title"/>
          </p:nvPr>
        </p:nvSpPr>
        <p:spPr>
          <a:xfrm>
            <a:off x="457200" y="84151"/>
            <a:ext cx="8229600" cy="536537"/>
          </a:xfrm>
        </p:spPr>
        <p:txBody>
          <a:bodyPr/>
          <a:lstStyle/>
          <a:p>
            <a:r>
              <a:rPr lang="en-US" altLang="ko-KR" sz="4000" dirty="0" smtClean="0"/>
              <a:t>Computer Systems Everywhere</a:t>
            </a:r>
            <a:endParaRPr lang="ko-KR" altLang="en-US" sz="4000"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18</a:t>
            </a:fld>
            <a:r>
              <a:rPr lang="en-US" altLang="ko-KR" smtClean="0"/>
              <a:t> -</a:t>
            </a:r>
            <a:endParaRPr lang="en-US" altLang="ko-KR"/>
          </a:p>
        </p:txBody>
      </p:sp>
      <p:pic>
        <p:nvPicPr>
          <p:cNvPr id="1030" name="Picture 6" descr="https://spectrum.ieee.org/image/MjczOTkyMw.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1218092"/>
            <a:ext cx="2328193" cy="17461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236296" y="2964237"/>
            <a:ext cx="1362492" cy="369332"/>
          </a:xfrm>
          <a:prstGeom prst="rect">
            <a:avLst/>
          </a:prstGeom>
          <a:noFill/>
        </p:spPr>
        <p:txBody>
          <a:bodyPr wrap="square" rtlCol="0">
            <a:spAutoFit/>
          </a:bodyPr>
          <a:lstStyle/>
          <a:p>
            <a:pPr algn="ctr"/>
            <a:r>
              <a:rPr lang="en-US" altLang="ko-KR" dirty="0" err="1" smtClean="0"/>
              <a:t>RoboRace</a:t>
            </a:r>
            <a:endParaRPr lang="ko-KR" altLang="en-US" dirty="0"/>
          </a:p>
        </p:txBody>
      </p:sp>
      <p:grpSp>
        <p:nvGrpSpPr>
          <p:cNvPr id="7" name="그룹 6"/>
          <p:cNvGrpSpPr/>
          <p:nvPr/>
        </p:nvGrpSpPr>
        <p:grpSpPr>
          <a:xfrm>
            <a:off x="899592" y="1340768"/>
            <a:ext cx="1984103" cy="2136528"/>
            <a:chOff x="1115616" y="1556792"/>
            <a:chExt cx="1984103" cy="2136528"/>
          </a:xfrm>
        </p:grpSpPr>
        <p:pic>
          <p:nvPicPr>
            <p:cNvPr id="12" name="그림 11"/>
            <p:cNvPicPr>
              <a:picLocks noChangeAspect="1"/>
            </p:cNvPicPr>
            <p:nvPr/>
          </p:nvPicPr>
          <p:blipFill>
            <a:blip r:embed="rId4"/>
            <a:stretch>
              <a:fillRect/>
            </a:stretch>
          </p:blipFill>
          <p:spPr>
            <a:xfrm>
              <a:off x="1115616" y="1556792"/>
              <a:ext cx="1984103" cy="1678413"/>
            </a:xfrm>
            <a:prstGeom prst="rect">
              <a:avLst/>
            </a:prstGeom>
          </p:spPr>
        </p:pic>
        <p:pic>
          <p:nvPicPr>
            <p:cNvPr id="1032" name="Picture 8" descr="wheels iconì ëí ì´ë¯¸ì§ ê²ìê²°ê³¼"/>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1336" y="2996952"/>
              <a:ext cx="696368" cy="6963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wheels iconì ëí ì´ë¯¸ì§ ê²ìê²°ê³¼"/>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3464" y="2996952"/>
              <a:ext cx="696368" cy="69636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p:cNvSpPr txBox="1"/>
          <p:nvPr/>
        </p:nvSpPr>
        <p:spPr>
          <a:xfrm>
            <a:off x="5688766" y="954304"/>
            <a:ext cx="3875005" cy="253916"/>
          </a:xfrm>
          <a:prstGeom prst="rect">
            <a:avLst/>
          </a:prstGeom>
          <a:noFill/>
        </p:spPr>
        <p:txBody>
          <a:bodyPr wrap="square" rtlCol="0">
            <a:spAutoFit/>
          </a:bodyPr>
          <a:lstStyle/>
          <a:p>
            <a:pPr algn="ctr"/>
            <a:r>
              <a:rPr lang="en-US" altLang="ko-KR" sz="1050" dirty="0"/>
              <a:t>http://poe.goha.ru/news/99/2016-04-01%2014:00:18</a:t>
            </a:r>
            <a:endParaRPr lang="ko-KR" altLang="en-US" sz="1050" dirty="0"/>
          </a:p>
        </p:txBody>
      </p:sp>
    </p:spTree>
    <p:extLst>
      <p:ext uri="{BB962C8B-B14F-4D97-AF65-F5344CB8AC3E}">
        <p14:creationId xmlns:p14="http://schemas.microsoft.com/office/powerpoint/2010/main" val="3056371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a:blip r:embed="rId3"/>
          <a:stretch>
            <a:fillRect/>
          </a:stretch>
        </p:blipFill>
        <p:spPr>
          <a:xfrm>
            <a:off x="1997045" y="1916832"/>
            <a:ext cx="6854123" cy="4881019"/>
          </a:xfrm>
          <a:prstGeom prst="rect">
            <a:avLst/>
          </a:prstGeom>
        </p:spPr>
      </p:pic>
      <p:sp>
        <p:nvSpPr>
          <p:cNvPr id="2" name="제목 1"/>
          <p:cNvSpPr>
            <a:spLocks noGrp="1"/>
          </p:cNvSpPr>
          <p:nvPr>
            <p:ph type="title"/>
          </p:nvPr>
        </p:nvSpPr>
        <p:spPr>
          <a:xfrm>
            <a:off x="0" y="0"/>
            <a:ext cx="2339752" cy="2310250"/>
          </a:xfrm>
        </p:spPr>
        <p:txBody>
          <a:bodyPr/>
          <a:lstStyle/>
          <a:p>
            <a:r>
              <a:rPr lang="en-US" altLang="ko-KR" dirty="0" smtClean="0"/>
              <a:t>Future of Compute Boxes</a:t>
            </a:r>
            <a:endParaRPr lang="ko-KR" altLang="en-US"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19</a:t>
            </a:fld>
            <a:r>
              <a:rPr lang="en-US" altLang="ko-KR" smtClean="0"/>
              <a:t> -</a:t>
            </a:r>
            <a:endParaRPr lang="en-US" altLang="ko-KR"/>
          </a:p>
        </p:txBody>
      </p:sp>
      <p:pic>
        <p:nvPicPr>
          <p:cNvPr id="5" name="그림 4"/>
          <p:cNvPicPr>
            <a:picLocks noChangeAspect="1"/>
          </p:cNvPicPr>
          <p:nvPr/>
        </p:nvPicPr>
        <p:blipFill>
          <a:blip r:embed="rId4"/>
          <a:stretch>
            <a:fillRect/>
          </a:stretch>
        </p:blipFill>
        <p:spPr>
          <a:xfrm>
            <a:off x="0" y="2730349"/>
            <a:ext cx="5292081" cy="4127651"/>
          </a:xfrm>
          <a:prstGeom prst="rect">
            <a:avLst/>
          </a:prstGeom>
        </p:spPr>
      </p:pic>
      <p:pic>
        <p:nvPicPr>
          <p:cNvPr id="6" name="그림 5"/>
          <p:cNvPicPr>
            <a:picLocks noChangeAspect="1"/>
          </p:cNvPicPr>
          <p:nvPr/>
        </p:nvPicPr>
        <p:blipFill>
          <a:blip r:embed="rId3"/>
          <a:stretch>
            <a:fillRect/>
          </a:stretch>
        </p:blipFill>
        <p:spPr>
          <a:xfrm>
            <a:off x="2427734" y="150967"/>
            <a:ext cx="3086398" cy="2197913"/>
          </a:xfrm>
          <a:prstGeom prst="rect">
            <a:avLst/>
          </a:prstGeom>
        </p:spPr>
      </p:pic>
      <p:pic>
        <p:nvPicPr>
          <p:cNvPr id="4100" name="Picture 4" descr="quantum computi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6125" y="5208757"/>
            <a:ext cx="2480332" cy="15598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3d moore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0243" y="44624"/>
            <a:ext cx="3568261" cy="226562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p:cNvGrpSpPr/>
          <p:nvPr/>
        </p:nvGrpSpPr>
        <p:grpSpPr>
          <a:xfrm>
            <a:off x="5649119" y="2821724"/>
            <a:ext cx="1572988" cy="2064874"/>
            <a:chOff x="5649119" y="2821724"/>
            <a:chExt cx="1572988" cy="2064874"/>
          </a:xfrm>
        </p:grpSpPr>
        <p:pic>
          <p:nvPicPr>
            <p:cNvPr id="4106" name="Picture 10" descr="cryogenic computing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9119" y="2821724"/>
              <a:ext cx="1572988" cy="17722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62379" y="4517266"/>
              <a:ext cx="1146468" cy="369332"/>
            </a:xfrm>
            <a:prstGeom prst="rect">
              <a:avLst/>
            </a:prstGeom>
            <a:noFill/>
          </p:spPr>
          <p:txBody>
            <a:bodyPr wrap="none" rtlCol="0">
              <a:spAutoFit/>
            </a:bodyPr>
            <a:lstStyle/>
            <a:p>
              <a:r>
                <a:rPr lang="en-US" altLang="ko-KR" dirty="0" smtClean="0">
                  <a:solidFill>
                    <a:schemeClr val="tx1"/>
                  </a:solidFill>
                </a:rPr>
                <a:t>Cryogenic</a:t>
              </a:r>
              <a:endParaRPr lang="ko-KR" altLang="en-US" dirty="0">
                <a:solidFill>
                  <a:schemeClr val="tx1"/>
                </a:solidFill>
              </a:endParaRPr>
            </a:p>
          </p:txBody>
        </p:sp>
      </p:grpSp>
      <p:grpSp>
        <p:nvGrpSpPr>
          <p:cNvPr id="9" name="그룹 8"/>
          <p:cNvGrpSpPr/>
          <p:nvPr/>
        </p:nvGrpSpPr>
        <p:grpSpPr>
          <a:xfrm>
            <a:off x="7444277" y="2794826"/>
            <a:ext cx="1531188" cy="2020523"/>
            <a:chOff x="7444277" y="2794826"/>
            <a:chExt cx="1531188" cy="2020523"/>
          </a:xfrm>
        </p:grpSpPr>
        <p:pic>
          <p:nvPicPr>
            <p:cNvPr id="4102" name="Picture 6" descr="neuromorphic computingì ëí ì´ë¯¸ì§ ê²ìê²°ê³¼"/>
            <p:cNvPicPr>
              <a:picLocks noChangeAspect="1" noChangeArrowheads="1"/>
            </p:cNvPicPr>
            <p:nvPr/>
          </p:nvPicPr>
          <p:blipFill rotWithShape="1">
            <a:blip r:embed="rId8">
              <a:extLst>
                <a:ext uri="{28A0092B-C50C-407E-A947-70E740481C1C}">
                  <a14:useLocalDpi xmlns:a14="http://schemas.microsoft.com/office/drawing/2010/main" val="0"/>
                </a:ext>
              </a:extLst>
            </a:blip>
            <a:srcRect l="20483" r="23187"/>
            <a:stretch/>
          </p:blipFill>
          <p:spPr bwMode="auto">
            <a:xfrm>
              <a:off x="7459185" y="3185115"/>
              <a:ext cx="1438781" cy="16302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444277" y="2794826"/>
              <a:ext cx="1531188" cy="369332"/>
            </a:xfrm>
            <a:prstGeom prst="rect">
              <a:avLst/>
            </a:prstGeom>
            <a:noFill/>
          </p:spPr>
          <p:txBody>
            <a:bodyPr wrap="none" rtlCol="0">
              <a:spAutoFit/>
            </a:bodyPr>
            <a:lstStyle/>
            <a:p>
              <a:r>
                <a:rPr lang="en-US" altLang="ko-KR" dirty="0" smtClean="0">
                  <a:solidFill>
                    <a:schemeClr val="tx1"/>
                  </a:solidFill>
                </a:rPr>
                <a:t>Neuromorphic</a:t>
              </a:r>
              <a:endParaRPr lang="ko-KR" altLang="en-US" dirty="0">
                <a:solidFill>
                  <a:schemeClr val="tx1"/>
                </a:solidFill>
              </a:endParaRPr>
            </a:p>
          </p:txBody>
        </p:sp>
      </p:grpSp>
    </p:spTree>
    <p:extLst>
      <p:ext uri="{BB962C8B-B14F-4D97-AF65-F5344CB8AC3E}">
        <p14:creationId xmlns:p14="http://schemas.microsoft.com/office/powerpoint/2010/main" val="11815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a:p>
        </p:txBody>
      </p:sp>
      <p:sp>
        <p:nvSpPr>
          <p:cNvPr id="5" name="내용 개체 틀 4"/>
          <p:cNvSpPr>
            <a:spLocks noGrp="1"/>
          </p:cNvSpPr>
          <p:nvPr>
            <p:ph idx="1"/>
          </p:nvPr>
        </p:nvSpPr>
        <p:spPr/>
        <p:txBody>
          <a:bodyPr/>
          <a:lstStyle/>
          <a:p>
            <a:r>
              <a:rPr lang="ko-KR" altLang="en-US" dirty="0"/>
              <a:t>기존 </a:t>
            </a:r>
            <a:r>
              <a:rPr lang="ko-KR" altLang="en-US" dirty="0" err="1"/>
              <a:t>국문제목</a:t>
            </a:r>
            <a:r>
              <a:rPr lang="en-US" altLang="ko-KR" dirty="0" smtClean="0"/>
              <a:t>: </a:t>
            </a:r>
            <a:r>
              <a:rPr lang="ko-KR" altLang="en-US" dirty="0" err="1" smtClean="0"/>
              <a:t>클라우드</a:t>
            </a:r>
            <a:r>
              <a:rPr lang="en-US" altLang="ko-KR" dirty="0"/>
              <a:t>, AI</a:t>
            </a:r>
            <a:r>
              <a:rPr lang="ko-KR" altLang="en-US" dirty="0"/>
              <a:t>기반 소프트웨어 중심의 </a:t>
            </a:r>
            <a:r>
              <a:rPr lang="ko-KR" altLang="en-US" dirty="0" smtClean="0"/>
              <a:t>정보통신</a:t>
            </a:r>
            <a:endParaRPr lang="en-US" altLang="ko-KR" dirty="0" smtClean="0"/>
          </a:p>
          <a:p>
            <a:endParaRPr lang="en-US" altLang="ko-KR" dirty="0"/>
          </a:p>
          <a:p>
            <a:r>
              <a:rPr lang="ko-KR" altLang="en-US" dirty="0" smtClean="0">
                <a:solidFill>
                  <a:srgbClr val="3333FF"/>
                </a:solidFill>
              </a:rPr>
              <a:t>수정 </a:t>
            </a:r>
            <a:r>
              <a:rPr lang="ko-KR" altLang="en-US" dirty="0" err="1" smtClean="0">
                <a:solidFill>
                  <a:srgbClr val="3333FF"/>
                </a:solidFill>
              </a:rPr>
              <a:t>영문제목</a:t>
            </a:r>
            <a:r>
              <a:rPr lang="en-US" altLang="ko-KR" dirty="0" smtClean="0">
                <a:solidFill>
                  <a:srgbClr val="3333FF"/>
                </a:solidFill>
              </a:rPr>
              <a:t>: </a:t>
            </a:r>
          </a:p>
          <a:p>
            <a:pPr marL="0" indent="0">
              <a:buNone/>
            </a:pPr>
            <a:endParaRPr lang="en-US" altLang="ko-KR" dirty="0" smtClean="0">
              <a:solidFill>
                <a:srgbClr val="3333FF"/>
              </a:solidFill>
            </a:endParaRPr>
          </a:p>
          <a:p>
            <a:pPr marL="0" indent="0">
              <a:buNone/>
            </a:pPr>
            <a:r>
              <a:rPr lang="en-US" altLang="ko-KR" dirty="0" smtClean="0">
                <a:solidFill>
                  <a:srgbClr val="3333FF"/>
                </a:solidFill>
              </a:rPr>
              <a:t>Computer </a:t>
            </a:r>
            <a:r>
              <a:rPr lang="en-US" altLang="ko-KR" dirty="0">
                <a:solidFill>
                  <a:srgbClr val="3333FF"/>
                </a:solidFill>
              </a:rPr>
              <a:t>Systems </a:t>
            </a:r>
            <a:r>
              <a:rPr lang="en-US" altLang="ko-KR" dirty="0" smtClean="0">
                <a:solidFill>
                  <a:srgbClr val="3333FF"/>
                </a:solidFill>
              </a:rPr>
              <a:t>for </a:t>
            </a:r>
            <a:r>
              <a:rPr lang="en-US" altLang="ko-KR" dirty="0">
                <a:solidFill>
                  <a:srgbClr val="3333FF"/>
                </a:solidFill>
              </a:rPr>
              <a:t>AI-inspired Cloud: </a:t>
            </a:r>
            <a:r>
              <a:rPr lang="en-US" altLang="ko-KR" dirty="0" smtClean="0">
                <a:solidFill>
                  <a:srgbClr val="3333FF"/>
                </a:solidFill>
              </a:rPr>
              <a:t>Theory </a:t>
            </a:r>
            <a:r>
              <a:rPr lang="en-US" altLang="ko-KR" dirty="0">
                <a:solidFill>
                  <a:srgbClr val="3333FF"/>
                </a:solidFill>
              </a:rPr>
              <a:t>&amp; Lab</a:t>
            </a:r>
            <a:r>
              <a:rPr lang="en-US" altLang="ko-KR" dirty="0" smtClean="0">
                <a:solidFill>
                  <a:srgbClr val="3333FF"/>
                </a:solidFill>
              </a:rPr>
              <a:t>.</a:t>
            </a:r>
          </a:p>
          <a:p>
            <a:endParaRPr lang="en-US" altLang="ko-KR" dirty="0" smtClean="0">
              <a:solidFill>
                <a:srgbClr val="3333FF"/>
              </a:solidFill>
            </a:endParaRPr>
          </a:p>
          <a:p>
            <a:pPr latinLnBrk="0"/>
            <a:r>
              <a:rPr lang="ko-KR" altLang="en-US" dirty="0" smtClean="0">
                <a:solidFill>
                  <a:srgbClr val="3333FF"/>
                </a:solidFill>
              </a:rPr>
              <a:t>수정 </a:t>
            </a:r>
            <a:r>
              <a:rPr lang="ko-KR" altLang="en-US" dirty="0" err="1" smtClean="0">
                <a:solidFill>
                  <a:srgbClr val="3333FF"/>
                </a:solidFill>
              </a:rPr>
              <a:t>영문제목</a:t>
            </a:r>
            <a:r>
              <a:rPr lang="en-US" altLang="ko-KR" dirty="0" smtClean="0">
                <a:solidFill>
                  <a:srgbClr val="3333FF"/>
                </a:solidFill>
              </a:rPr>
              <a:t>: </a:t>
            </a:r>
          </a:p>
          <a:p>
            <a:pPr marL="0" indent="0" latinLnBrk="0">
              <a:buNone/>
            </a:pPr>
            <a:endParaRPr lang="en-US" altLang="ko-KR" dirty="0">
              <a:solidFill>
                <a:srgbClr val="3333FF"/>
              </a:solidFill>
            </a:endParaRPr>
          </a:p>
          <a:p>
            <a:pPr marL="0" indent="0" latinLnBrk="0">
              <a:buNone/>
            </a:pPr>
            <a:r>
              <a:rPr lang="en-US" altLang="ko-KR" dirty="0" smtClean="0">
                <a:solidFill>
                  <a:srgbClr val="3333FF"/>
                </a:solidFill>
              </a:rPr>
              <a:t>AI </a:t>
            </a:r>
            <a:r>
              <a:rPr lang="ko-KR" altLang="en-US" dirty="0" smtClean="0">
                <a:solidFill>
                  <a:srgbClr val="3333FF"/>
                </a:solidFill>
              </a:rPr>
              <a:t>기반</a:t>
            </a:r>
            <a:r>
              <a:rPr lang="en-US" altLang="ko-KR" dirty="0">
                <a:solidFill>
                  <a:srgbClr val="3333FF"/>
                </a:solidFill>
              </a:rPr>
              <a:t> </a:t>
            </a:r>
            <a:r>
              <a:rPr lang="ko-KR" altLang="en-US" dirty="0" err="1" smtClean="0">
                <a:solidFill>
                  <a:srgbClr val="3333FF"/>
                </a:solidFill>
              </a:rPr>
              <a:t>클라우드를</a:t>
            </a:r>
            <a:r>
              <a:rPr lang="ko-KR" altLang="en-US" dirty="0" smtClean="0">
                <a:solidFill>
                  <a:srgbClr val="3333FF"/>
                </a:solidFill>
              </a:rPr>
              <a:t> 위한 컴퓨터 시스템</a:t>
            </a:r>
            <a:r>
              <a:rPr lang="en-US" altLang="ko-KR" dirty="0" smtClean="0">
                <a:solidFill>
                  <a:srgbClr val="3333FF"/>
                </a:solidFill>
              </a:rPr>
              <a:t>: </a:t>
            </a:r>
            <a:r>
              <a:rPr lang="ko-KR" altLang="en-US" dirty="0" smtClean="0">
                <a:solidFill>
                  <a:srgbClr val="3333FF"/>
                </a:solidFill>
              </a:rPr>
              <a:t>이론 및 실습</a:t>
            </a:r>
            <a:endParaRPr lang="ko-KR" altLang="en-US" dirty="0">
              <a:solidFill>
                <a:srgbClr val="3333FF"/>
              </a:solidFill>
            </a:endParaRPr>
          </a:p>
        </p:txBody>
      </p:sp>
    </p:spTree>
    <p:extLst>
      <p:ext uri="{BB962C8B-B14F-4D97-AF65-F5344CB8AC3E}">
        <p14:creationId xmlns:p14="http://schemas.microsoft.com/office/powerpoint/2010/main" val="3467963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ctrTitle" idx="4294967295"/>
          </p:nvPr>
        </p:nvSpPr>
        <p:spPr>
          <a:xfrm>
            <a:off x="685800" y="2819400"/>
            <a:ext cx="7772400" cy="1066800"/>
          </a:xfrm>
        </p:spPr>
        <p:txBody>
          <a:bodyPr/>
          <a:lstStyle/>
          <a:p>
            <a:pPr eaLnBrk="1" hangingPunct="1"/>
            <a:r>
              <a:rPr lang="en-US" altLang="ko-KR" sz="8000" smtClean="0"/>
              <a:t>Thank you!</a:t>
            </a:r>
          </a:p>
        </p:txBody>
      </p:sp>
      <p:sp>
        <p:nvSpPr>
          <p:cNvPr id="158723" name="Rectangle 3"/>
          <p:cNvSpPr>
            <a:spLocks noGrp="1" noChangeArrowheads="1"/>
          </p:cNvSpPr>
          <p:nvPr>
            <p:ph type="subTitle" idx="4294967295"/>
          </p:nvPr>
        </p:nvSpPr>
        <p:spPr>
          <a:xfrm>
            <a:off x="1219200" y="4267200"/>
            <a:ext cx="6858000" cy="1371600"/>
          </a:xfrm>
        </p:spPr>
        <p:txBody>
          <a:bodyPr/>
          <a:lstStyle/>
          <a:p>
            <a:pPr marL="0" indent="0" algn="ctr" eaLnBrk="1" hangingPunct="1">
              <a:buFont typeface="Wingdings" pitchFamily="2" charset="2"/>
              <a:buNone/>
            </a:pPr>
            <a:r>
              <a:rPr lang="en-US" altLang="ko-KR" smtClean="0"/>
              <a:t>Send Inquiry to </a:t>
            </a:r>
            <a:r>
              <a:rPr lang="en-US" altLang="ko-KR" smtClean="0">
                <a:hlinkClick r:id="rId2"/>
              </a:rPr>
              <a:t>jongwon@gist.ac.kr</a:t>
            </a:r>
            <a:endParaRPr lang="en-US" altLang="ko-KR" smtClean="0"/>
          </a:p>
          <a:p>
            <a:pPr marL="0" indent="0" algn="ctr" eaLnBrk="1" hangingPunct="1">
              <a:buFont typeface="Wingdings" pitchFamily="2" charset="2"/>
              <a:buNone/>
            </a:pPr>
            <a:endParaRPr lang="en-US" altLang="ko-KR" smtClean="0"/>
          </a:p>
          <a:p>
            <a:pPr marL="0" indent="0" algn="ctr" eaLnBrk="1" hangingPunct="1">
              <a:buFont typeface="Wingdings" pitchFamily="2" charset="2"/>
              <a:buNone/>
            </a:pPr>
            <a:r>
              <a:rPr lang="en-US" altLang="ko-KR" smtClean="0"/>
              <a:t>http://nm.gist.ac.kr</a:t>
            </a:r>
          </a:p>
        </p:txBody>
      </p:sp>
      <p:pic>
        <p:nvPicPr>
          <p:cNvPr id="158724" name="Picture 4" descr="EMB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066800"/>
            <a:ext cx="129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descr="EMB4df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1044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Rectangle 6"/>
          <p:cNvSpPr>
            <a:spLocks noChangeArrowheads="1"/>
          </p:cNvSpPr>
          <p:nvPr/>
        </p:nvSpPr>
        <p:spPr bwMode="auto">
          <a:xfrm>
            <a:off x="2362200" y="1219200"/>
            <a:ext cx="4495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73025" tIns="36512" rIns="73025" bIns="36512">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a:solidFill>
                  <a:srgbClr val="000000"/>
                </a:solidFill>
                <a:ea typeface="휴먼명조" pitchFamily="2" charset="-127"/>
              </a:rPr>
              <a:t>Gwangju Institute of Science &amp; Technology</a:t>
            </a:r>
            <a:endParaRPr lang="en-US" altLang="ko-KR" sz="5400">
              <a:ea typeface="굴림" pitchFamily="50" charset="-127"/>
            </a:endParaRPr>
          </a:p>
        </p:txBody>
      </p:sp>
    </p:spTree>
    <p:extLst>
      <p:ext uri="{BB962C8B-B14F-4D97-AF65-F5344CB8AC3E}">
        <p14:creationId xmlns:p14="http://schemas.microsoft.com/office/powerpoint/2010/main" val="586379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243" name="슬라이드 번호 개체 틀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9C6DB37C-C85B-44F7-A03B-67DBF69F782C}" type="slidenum">
              <a:rPr lang="en-US" altLang="ko-KR" sz="1200">
                <a:solidFill>
                  <a:srgbClr val="898989"/>
                </a:solidFill>
                <a:ea typeface="굴림" pitchFamily="50" charset="-127"/>
              </a:rPr>
              <a:pPr latinLnBrk="0">
                <a:spcBef>
                  <a:spcPct val="0"/>
                </a:spcBef>
                <a:buFontTx/>
                <a:buNone/>
              </a:pPr>
              <a:t>21</a:t>
            </a:fld>
            <a:r>
              <a:rPr lang="en-US" altLang="ko-KR" sz="1200">
                <a:solidFill>
                  <a:srgbClr val="898989"/>
                </a:solidFill>
                <a:ea typeface="굴림" pitchFamily="50" charset="-127"/>
              </a:rPr>
              <a:t> -</a:t>
            </a:r>
          </a:p>
        </p:txBody>
      </p:sp>
      <p:sp>
        <p:nvSpPr>
          <p:cNvPr id="10" name="제목 5"/>
          <p:cNvSpPr txBox="1">
            <a:spLocks/>
          </p:cNvSpPr>
          <p:nvPr/>
        </p:nvSpPr>
        <p:spPr bwMode="auto">
          <a:xfrm>
            <a:off x="0" y="548680"/>
            <a:ext cx="91440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pPr latinLnBrk="0"/>
            <a:r>
              <a:rPr lang="en-US" altLang="ko-KR" sz="7200" dirty="0" smtClean="0"/>
              <a:t>Chapter 2: </a:t>
            </a:r>
            <a:br>
              <a:rPr lang="en-US" altLang="ko-KR" sz="7200" dirty="0" smtClean="0"/>
            </a:br>
            <a:r>
              <a:rPr lang="en-US" altLang="ko-KR" sz="7200" dirty="0" smtClean="0"/>
              <a:t>Computer System </a:t>
            </a:r>
            <a:br>
              <a:rPr lang="en-US" altLang="ko-KR" sz="7200" dirty="0" smtClean="0"/>
            </a:br>
            <a:r>
              <a:rPr lang="en-US" altLang="ko-KR" sz="7200" dirty="0" smtClean="0"/>
              <a:t>&amp; OS Software</a:t>
            </a:r>
            <a:endParaRPr lang="ko-KR" altLang="en-US" sz="4000" dirty="0" smtClean="0"/>
          </a:p>
        </p:txBody>
      </p:sp>
      <p:pic>
        <p:nvPicPr>
          <p:cNvPr id="6" name="Picture 4" descr="C:\Users\sunny\Desktop\제목 없음.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451" y="4545666"/>
            <a:ext cx="4032448" cy="2098022"/>
          </a:xfrm>
          <a:prstGeom prst="rect">
            <a:avLst/>
          </a:prstGeom>
          <a:noFill/>
          <a:extLst/>
        </p:spPr>
      </p:pic>
      <p:pic>
        <p:nvPicPr>
          <p:cNvPr id="7" name="Picture 4" descr="C:\Users\jongwon\Pictures\Linux-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065" y="3284984"/>
            <a:ext cx="1889869" cy="188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248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84"/>
            <a:ext cx="8229600" cy="648072"/>
          </a:xfrm>
        </p:spPr>
        <p:txBody>
          <a:bodyPr/>
          <a:lstStyle/>
          <a:p>
            <a:r>
              <a:rPr lang="en-US" altLang="ko-KR" dirty="0" smtClean="0"/>
              <a:t>Chapter Keywords</a:t>
            </a:r>
            <a:endParaRPr lang="ko-KR" altLang="en-US"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22</a:t>
            </a:fld>
            <a:r>
              <a:rPr lang="en-US" altLang="ko-KR" smtClean="0"/>
              <a:t> -</a:t>
            </a:r>
            <a:endParaRPr lang="en-US" altLang="ko-KR"/>
          </a:p>
        </p:txBody>
      </p:sp>
      <p:sp>
        <p:nvSpPr>
          <p:cNvPr id="5" name="TextBox 4"/>
          <p:cNvSpPr txBox="1"/>
          <p:nvPr/>
        </p:nvSpPr>
        <p:spPr>
          <a:xfrm>
            <a:off x="323528" y="1426138"/>
            <a:ext cx="5963492" cy="830997"/>
          </a:xfrm>
          <a:prstGeom prst="rect">
            <a:avLst/>
          </a:prstGeom>
          <a:noFill/>
        </p:spPr>
        <p:txBody>
          <a:bodyPr wrap="none" rtlCol="0">
            <a:spAutoFit/>
          </a:bodyPr>
          <a:lstStyle/>
          <a:p>
            <a:r>
              <a:rPr lang="en-US" altLang="ko-KR" sz="4800" dirty="0" smtClean="0"/>
              <a:t>Operating System (OS)</a:t>
            </a:r>
            <a:endParaRPr lang="ko-KR" altLang="en-US" sz="4800" dirty="0"/>
          </a:p>
        </p:txBody>
      </p:sp>
      <p:sp>
        <p:nvSpPr>
          <p:cNvPr id="6" name="TextBox 5"/>
          <p:cNvSpPr txBox="1"/>
          <p:nvPr/>
        </p:nvSpPr>
        <p:spPr>
          <a:xfrm>
            <a:off x="6084168" y="2974660"/>
            <a:ext cx="1858201" cy="830997"/>
          </a:xfrm>
          <a:prstGeom prst="rect">
            <a:avLst/>
          </a:prstGeom>
          <a:noFill/>
        </p:spPr>
        <p:txBody>
          <a:bodyPr wrap="none" rtlCol="0">
            <a:spAutoFit/>
          </a:bodyPr>
          <a:lstStyle/>
          <a:p>
            <a:r>
              <a:rPr lang="en-US" altLang="ko-KR" sz="4800" dirty="0" smtClean="0"/>
              <a:t>Kernel</a:t>
            </a:r>
            <a:endParaRPr lang="ko-KR" altLang="en-US" sz="4800" dirty="0"/>
          </a:p>
        </p:txBody>
      </p:sp>
      <p:sp>
        <p:nvSpPr>
          <p:cNvPr id="8" name="TextBox 7"/>
          <p:cNvSpPr txBox="1"/>
          <p:nvPr/>
        </p:nvSpPr>
        <p:spPr>
          <a:xfrm>
            <a:off x="1475656" y="3619414"/>
            <a:ext cx="1656223" cy="830997"/>
          </a:xfrm>
          <a:prstGeom prst="rect">
            <a:avLst/>
          </a:prstGeom>
          <a:noFill/>
        </p:spPr>
        <p:txBody>
          <a:bodyPr wrap="none" rtlCol="0">
            <a:spAutoFit/>
          </a:bodyPr>
          <a:lstStyle/>
          <a:p>
            <a:r>
              <a:rPr lang="en-US" altLang="ko-KR" sz="4800" dirty="0" smtClean="0"/>
              <a:t>Linux</a:t>
            </a:r>
            <a:endParaRPr lang="ko-KR" altLang="en-US" sz="4800" dirty="0"/>
          </a:p>
        </p:txBody>
      </p:sp>
    </p:spTree>
    <p:extLst>
      <p:ext uri="{BB962C8B-B14F-4D97-AF65-F5344CB8AC3E}">
        <p14:creationId xmlns:p14="http://schemas.microsoft.com/office/powerpoint/2010/main" val="2528449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242"/>
            <a:ext cx="7775628" cy="1216756"/>
          </a:xfrm>
        </p:spPr>
        <p:txBody>
          <a:bodyPr/>
          <a:lstStyle/>
          <a:p>
            <a:r>
              <a:rPr lang="en-US" altLang="ko-KR" dirty="0" smtClean="0">
                <a:latin typeface="Times New Roman" panose="02020603050405020304" pitchFamily="18" charset="0"/>
                <a:cs typeface="Times New Roman" panose="02020603050405020304" pitchFamily="18" charset="0"/>
              </a:rPr>
              <a:t>Computer System</a:t>
            </a:r>
            <a:r>
              <a:rPr lang="en-US" altLang="ko-KR" sz="2800"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Inter-Connected Functions inside/across Boxes/Sites</a:t>
            </a:r>
            <a:endParaRPr lang="ko-KR" altLang="en-US" dirty="0">
              <a:latin typeface="Times New Roman" panose="02020603050405020304" pitchFamily="18" charset="0"/>
              <a:cs typeface="Times New Roman" panose="02020603050405020304" pitchFamily="18" charset="0"/>
            </a:endParaRPr>
          </a:p>
        </p:txBody>
      </p:sp>
      <p:grpSp>
        <p:nvGrpSpPr>
          <p:cNvPr id="4" name="그룹 3"/>
          <p:cNvGrpSpPr/>
          <p:nvPr/>
        </p:nvGrpSpPr>
        <p:grpSpPr>
          <a:xfrm>
            <a:off x="5209578" y="2636912"/>
            <a:ext cx="2962822" cy="2304256"/>
            <a:chOff x="5209578" y="2636912"/>
            <a:chExt cx="2962822" cy="2304256"/>
          </a:xfrm>
        </p:grpSpPr>
        <p:pic>
          <p:nvPicPr>
            <p:cNvPr id="5"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8686" y="4365080"/>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5682" y="3957962"/>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9524" y="458874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9523" y="419692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ounded Rectangle 107"/>
            <p:cNvSpPr/>
            <p:nvPr/>
          </p:nvSpPr>
          <p:spPr bwMode="auto">
            <a:xfrm>
              <a:off x="7641350" y="2826867"/>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0" name="Rounded Rectangle 107"/>
            <p:cNvSpPr/>
            <p:nvPr/>
          </p:nvSpPr>
          <p:spPr bwMode="auto">
            <a:xfrm>
              <a:off x="7893350" y="2705820"/>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1" name="Rounded Rectangle 107"/>
            <p:cNvSpPr/>
            <p:nvPr/>
          </p:nvSpPr>
          <p:spPr bwMode="auto">
            <a:xfrm>
              <a:off x="7225802" y="3122567"/>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2" name="Rounded Rectangle 107"/>
            <p:cNvSpPr/>
            <p:nvPr/>
          </p:nvSpPr>
          <p:spPr bwMode="auto">
            <a:xfrm>
              <a:off x="7652433" y="3243614"/>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grpSp>
          <p:nvGrpSpPr>
            <p:cNvPr id="13" name="그룹 12"/>
            <p:cNvGrpSpPr/>
            <p:nvPr/>
          </p:nvGrpSpPr>
          <p:grpSpPr>
            <a:xfrm>
              <a:off x="7585842" y="3690810"/>
              <a:ext cx="586558" cy="890318"/>
              <a:chOff x="1475447" y="4869160"/>
              <a:chExt cx="586558" cy="1059704"/>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5" name="Rounded Rectangle 107"/>
              <p:cNvSpPr/>
              <p:nvPr/>
            </p:nvSpPr>
            <p:spPr bwMode="auto">
              <a:xfrm>
                <a:off x="1783164" y="486916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en-US" sz="1200" b="1" i="0" u="none" strike="noStrike" kern="1200" cap="none" spc="0" normalizeH="0" baseline="0" noProof="0" dirty="0">
                  <a:ln>
                    <a:noFill/>
                  </a:ln>
                  <a:solidFill>
                    <a:srgbClr val="000000"/>
                  </a:solidFill>
                  <a:effectLst/>
                  <a:uLnTx/>
                  <a:uFillTx/>
                  <a:latin typeface="맑은 고딕"/>
                  <a:ea typeface="+mn-ea"/>
                  <a:cs typeface="+mn-cs"/>
                </a:endParaRPr>
              </a:p>
            </p:txBody>
          </p:sp>
        </p:grpSp>
        <p:sp>
          <p:nvSpPr>
            <p:cNvPr id="22" name="TextBox 21"/>
            <p:cNvSpPr txBox="1"/>
            <p:nvPr/>
          </p:nvSpPr>
          <p:spPr>
            <a:xfrm>
              <a:off x="5209578" y="3249310"/>
              <a:ext cx="2468946"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4000" b="0" i="0" u="none" strike="noStrike" kern="1200" cap="none" spc="0" normalizeH="0" baseline="0" noProof="0" dirty="0" smtClean="0">
                  <a:ln>
                    <a:noFill/>
                  </a:ln>
                  <a:solidFill>
                    <a:srgbClr val="000000"/>
                  </a:solidFill>
                  <a:effectLst/>
                  <a:uLnTx/>
                  <a:uFillTx/>
                  <a:latin typeface="Comic Sans MS" pitchFamily="66" charset="0"/>
                  <a:ea typeface="굴림" pitchFamily="50" charset="-127"/>
                  <a:cs typeface="+mn-cs"/>
                </a:rPr>
                <a:t>Functions</a:t>
              </a:r>
              <a:endParaRPr kumimoji="1" lang="ko-KR" altLang="en-US" sz="4000" b="0" i="0" u="none" strike="noStrike" kern="1200" cap="none" spc="0" normalizeH="0" baseline="0" noProof="0" dirty="0">
                <a:ln>
                  <a:noFill/>
                </a:ln>
                <a:solidFill>
                  <a:srgbClr val="000000"/>
                </a:solidFill>
                <a:effectLst/>
                <a:uLnTx/>
                <a:uFillTx/>
                <a:latin typeface="Comic Sans MS" pitchFamily="66" charset="0"/>
                <a:ea typeface="굴림" pitchFamily="50" charset="-127"/>
                <a:cs typeface="+mn-cs"/>
              </a:endParaRPr>
            </a:p>
          </p:txBody>
        </p:sp>
        <p:grpSp>
          <p:nvGrpSpPr>
            <p:cNvPr id="26" name="그룹 25"/>
            <p:cNvGrpSpPr/>
            <p:nvPr/>
          </p:nvGrpSpPr>
          <p:grpSpPr>
            <a:xfrm>
              <a:off x="6049978" y="2636912"/>
              <a:ext cx="959800" cy="572340"/>
              <a:chOff x="6279179" y="2087103"/>
              <a:chExt cx="1813896" cy="620755"/>
            </a:xfrm>
          </p:grpSpPr>
          <p:sp>
            <p:nvSpPr>
              <p:cNvPr id="39" name="원통 38"/>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ko-KR" altLang="en-US" sz="2400" b="0" i="0" u="none" strike="noStrike" kern="0" cap="none" spc="0" normalizeH="0" baseline="0" noProof="0" smtClean="0">
                  <a:ln>
                    <a:noFill/>
                  </a:ln>
                  <a:solidFill>
                    <a:srgbClr val="000000"/>
                  </a:solidFill>
                  <a:effectLst/>
                  <a:uLnTx/>
                  <a:uFillTx/>
                  <a:latin typeface="Comic Sans MS" pitchFamily="66" charset="0"/>
                  <a:ea typeface="굴림" pitchFamily="50" charset="-127"/>
                  <a:cs typeface="+mn-cs"/>
                </a:endParaRPr>
              </a:p>
            </p:txBody>
          </p:sp>
          <p:sp>
            <p:nvSpPr>
              <p:cNvPr id="40" name="원통 39"/>
              <p:cNvSpPr/>
              <p:nvPr/>
            </p:nvSpPr>
            <p:spPr>
              <a:xfrm>
                <a:off x="7302529" y="243224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ko-KR" altLang="en-US" sz="2400" b="0" i="0" u="none" strike="noStrike" kern="0" cap="none" spc="0" normalizeH="0" baseline="0" noProof="0" smtClean="0">
                  <a:ln>
                    <a:noFill/>
                  </a:ln>
                  <a:solidFill>
                    <a:srgbClr val="000000"/>
                  </a:solidFill>
                  <a:effectLst/>
                  <a:uLnTx/>
                  <a:uFillTx/>
                  <a:latin typeface="Comic Sans MS" pitchFamily="66" charset="0"/>
                  <a:ea typeface="굴림" pitchFamily="50" charset="-127"/>
                  <a:cs typeface="+mn-cs"/>
                </a:endParaRPr>
              </a:p>
            </p:txBody>
          </p:sp>
          <p:sp>
            <p:nvSpPr>
              <p:cNvPr id="41" name="원통 40"/>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ko-KR" altLang="en-US" sz="2400" b="0" i="0" u="none" strike="noStrike" kern="0" cap="none" spc="0" normalizeH="0" baseline="0" noProof="0" smtClean="0">
                  <a:ln>
                    <a:noFill/>
                  </a:ln>
                  <a:solidFill>
                    <a:srgbClr val="000000"/>
                  </a:solidFill>
                  <a:effectLst/>
                  <a:uLnTx/>
                  <a:uFillTx/>
                  <a:latin typeface="Comic Sans MS" pitchFamily="66" charset="0"/>
                  <a:ea typeface="굴림" pitchFamily="50" charset="-127"/>
                  <a:cs typeface="+mn-cs"/>
                </a:endParaRPr>
              </a:p>
            </p:txBody>
          </p:sp>
        </p:grpSp>
      </p:grpSp>
      <p:grpSp>
        <p:nvGrpSpPr>
          <p:cNvPr id="3" name="그룹 2"/>
          <p:cNvGrpSpPr/>
          <p:nvPr/>
        </p:nvGrpSpPr>
        <p:grpSpPr>
          <a:xfrm>
            <a:off x="2933502" y="5479874"/>
            <a:ext cx="3619902" cy="1389713"/>
            <a:chOff x="2933502" y="5479874"/>
            <a:chExt cx="3619902" cy="1389713"/>
          </a:xfrm>
        </p:grpSpPr>
        <p:sp>
          <p:nvSpPr>
            <p:cNvPr id="23" name="TextBox 22"/>
            <p:cNvSpPr txBox="1"/>
            <p:nvPr/>
          </p:nvSpPr>
          <p:spPr>
            <a:xfrm>
              <a:off x="2933502" y="6161701"/>
              <a:ext cx="3619902"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4000" b="0" i="0" u="none" strike="noStrike" kern="1200" cap="none" spc="0" normalizeH="0" baseline="0" noProof="0" dirty="0" smtClean="0">
                  <a:ln>
                    <a:noFill/>
                  </a:ln>
                  <a:solidFill>
                    <a:srgbClr val="000000"/>
                  </a:solidFill>
                  <a:effectLst/>
                  <a:uLnTx/>
                  <a:uFillTx/>
                  <a:latin typeface="Comic Sans MS" pitchFamily="66" charset="0"/>
                  <a:ea typeface="굴림" pitchFamily="50" charset="-127"/>
                  <a:cs typeface="+mn-cs"/>
                </a:rPr>
                <a:t>Inter-Connect</a:t>
              </a:r>
              <a:endParaRPr kumimoji="1" lang="ko-KR" altLang="en-US" sz="4000" b="0" i="0" u="none" strike="noStrike" kern="1200" cap="none" spc="0" normalizeH="0" baseline="0" noProof="0" dirty="0">
                <a:ln>
                  <a:noFill/>
                </a:ln>
                <a:solidFill>
                  <a:srgbClr val="000000"/>
                </a:solidFill>
                <a:effectLst/>
                <a:uLnTx/>
                <a:uFillTx/>
                <a:latin typeface="Comic Sans MS" pitchFamily="66" charset="0"/>
                <a:ea typeface="굴림" pitchFamily="50" charset="-127"/>
                <a:cs typeface="+mn-cs"/>
              </a:endParaRPr>
            </a:p>
          </p:txBody>
        </p:sp>
        <p:cxnSp>
          <p:nvCxnSpPr>
            <p:cNvPr id="63" name="꺾인 연결선 62"/>
            <p:cNvCxnSpPr/>
            <p:nvPr/>
          </p:nvCxnSpPr>
          <p:spPr>
            <a:xfrm>
              <a:off x="3078353" y="5479874"/>
              <a:ext cx="3077666" cy="457200"/>
            </a:xfrm>
            <a:prstGeom prst="bentConnector3">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1798254" y="1520573"/>
            <a:ext cx="5977374" cy="4788747"/>
            <a:chOff x="1798254" y="1520573"/>
            <a:chExt cx="5977374" cy="4788747"/>
          </a:xfrm>
        </p:grpSpPr>
        <p:cxnSp>
          <p:nvCxnSpPr>
            <p:cNvPr id="20" name="직선 연결선 19"/>
            <p:cNvCxnSpPr/>
            <p:nvPr/>
          </p:nvCxnSpPr>
          <p:spPr>
            <a:xfrm>
              <a:off x="3707904" y="1520573"/>
              <a:ext cx="1512168" cy="478874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798254" y="1679504"/>
              <a:ext cx="5977374" cy="523220"/>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800" b="0" i="0" u="none" strike="noStrike" kern="1200" cap="none" spc="0" normalizeH="0" baseline="0" noProof="0" dirty="0" smtClean="0">
                  <a:ln>
                    <a:noFill/>
                  </a:ln>
                  <a:solidFill>
                    <a:srgbClr val="3333FF"/>
                  </a:solidFill>
                  <a:effectLst/>
                  <a:uLnTx/>
                  <a:uFillTx/>
                  <a:latin typeface="Comic Sans MS" pitchFamily="66" charset="0"/>
                  <a:ea typeface="굴림" pitchFamily="50" charset="-127"/>
                  <a:cs typeface="+mn-cs"/>
                </a:rPr>
                <a:t>Resources – Workloads - Services</a:t>
              </a:r>
              <a:endParaRPr kumimoji="1" lang="ko-KR" altLang="en-US" sz="2800" b="0" i="0" u="none" strike="noStrike" kern="1200" cap="none" spc="0" normalizeH="0" baseline="0" noProof="0" dirty="0">
                <a:ln>
                  <a:noFill/>
                </a:ln>
                <a:solidFill>
                  <a:srgbClr val="3333FF"/>
                </a:solidFill>
                <a:effectLst/>
                <a:uLnTx/>
                <a:uFillTx/>
                <a:latin typeface="Comic Sans MS" pitchFamily="66" charset="0"/>
                <a:ea typeface="굴림" pitchFamily="50" charset="-127"/>
                <a:cs typeface="+mn-cs"/>
              </a:endParaRPr>
            </a:p>
          </p:txBody>
        </p:sp>
      </p:grpSp>
      <p:pic>
        <p:nvPicPr>
          <p:cNvPr id="32" name="그림 31"/>
          <p:cNvPicPr>
            <a:picLocks noChangeAspect="1"/>
          </p:cNvPicPr>
          <p:nvPr/>
        </p:nvPicPr>
        <p:blipFill>
          <a:blip r:embed="rId3"/>
          <a:stretch>
            <a:fillRect/>
          </a:stretch>
        </p:blipFill>
        <p:spPr>
          <a:xfrm>
            <a:off x="7854398" y="20149"/>
            <a:ext cx="1264882" cy="1129770"/>
          </a:xfrm>
          <a:prstGeom prst="rect">
            <a:avLst/>
          </a:prstGeom>
        </p:spPr>
      </p:pic>
      <p:grpSp>
        <p:nvGrpSpPr>
          <p:cNvPr id="24" name="그룹 23"/>
          <p:cNvGrpSpPr/>
          <p:nvPr/>
        </p:nvGrpSpPr>
        <p:grpSpPr>
          <a:xfrm>
            <a:off x="0" y="2444623"/>
            <a:ext cx="3707904" cy="2496545"/>
            <a:chOff x="0" y="2444623"/>
            <a:chExt cx="3707904" cy="2496545"/>
          </a:xfrm>
        </p:grpSpPr>
        <p:sp>
          <p:nvSpPr>
            <p:cNvPr id="21" name="TextBox 20"/>
            <p:cNvSpPr txBox="1"/>
            <p:nvPr/>
          </p:nvSpPr>
          <p:spPr>
            <a:xfrm>
              <a:off x="2123728" y="3392921"/>
              <a:ext cx="108074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4000" b="0" i="0" u="none" strike="noStrike" kern="1200" cap="none" spc="0" normalizeH="0" baseline="0" noProof="0" dirty="0" smtClean="0">
                  <a:ln>
                    <a:noFill/>
                  </a:ln>
                  <a:solidFill>
                    <a:srgbClr val="000000"/>
                  </a:solidFill>
                  <a:effectLst/>
                  <a:uLnTx/>
                  <a:uFillTx/>
                  <a:latin typeface="Comic Sans MS" pitchFamily="66" charset="0"/>
                  <a:ea typeface="굴림" pitchFamily="50" charset="-127"/>
                  <a:cs typeface="+mn-cs"/>
                </a:rPr>
                <a:t>Box</a:t>
              </a:r>
              <a:endParaRPr kumimoji="1" lang="ko-KR" altLang="en-US" sz="4000" b="0" i="0" u="none" strike="noStrike" kern="1200" cap="none" spc="0" normalizeH="0" baseline="0" noProof="0" dirty="0">
                <a:ln>
                  <a:noFill/>
                </a:ln>
                <a:solidFill>
                  <a:srgbClr val="000000"/>
                </a:solidFill>
                <a:effectLst/>
                <a:uLnTx/>
                <a:uFillTx/>
                <a:latin typeface="Comic Sans MS" pitchFamily="66" charset="0"/>
                <a:ea typeface="굴림" pitchFamily="50" charset="-127"/>
                <a:cs typeface="+mn-cs"/>
              </a:endParaRPr>
            </a:p>
          </p:txBody>
        </p:sp>
        <p:pic>
          <p:nvPicPr>
            <p:cNvPr id="61"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96" y="2588639"/>
              <a:ext cx="2229117" cy="2232248"/>
            </a:xfrm>
            <a:prstGeom prst="rect">
              <a:avLst/>
            </a:prstGeom>
            <a:noFill/>
            <a:extLst/>
          </p:spPr>
        </p:pic>
        <p:sp>
          <p:nvSpPr>
            <p:cNvPr id="65" name="순서도: 준비 64"/>
            <p:cNvSpPr/>
            <p:nvPr/>
          </p:nvSpPr>
          <p:spPr>
            <a:xfrm>
              <a:off x="0" y="2444623"/>
              <a:ext cx="3707904" cy="2448272"/>
            </a:xfrm>
            <a:prstGeom prst="flowChartPreparation">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000000"/>
                </a:solidFill>
                <a:effectLst/>
                <a:uLnTx/>
                <a:uFillTx/>
                <a:latin typeface="맑은 고딕"/>
                <a:ea typeface="맑은 고딕" panose="020B0503020000020004" pitchFamily="50" charset="-127"/>
                <a:cs typeface="+mn-cs"/>
              </a:endParaRPr>
            </a:p>
          </p:txBody>
        </p:sp>
        <p:sp>
          <p:nvSpPr>
            <p:cNvPr id="66" name="TextBox 65"/>
            <p:cNvSpPr txBox="1"/>
            <p:nvPr/>
          </p:nvSpPr>
          <p:spPr>
            <a:xfrm>
              <a:off x="711705" y="4356393"/>
              <a:ext cx="822661"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3200" b="0" i="0" u="none" strike="noStrike" kern="1200" cap="none" spc="0" normalizeH="0" baseline="0" noProof="0" dirty="0" smtClean="0">
                  <a:ln>
                    <a:noFill/>
                  </a:ln>
                  <a:solidFill>
                    <a:srgbClr val="3333FF"/>
                  </a:solidFill>
                  <a:effectLst/>
                  <a:uLnTx/>
                  <a:uFillTx/>
                  <a:latin typeface="Comic Sans MS" pitchFamily="66" charset="0"/>
                  <a:ea typeface="굴림" pitchFamily="50" charset="-127"/>
                  <a:cs typeface="+mn-cs"/>
                </a:rPr>
                <a:t>Site</a:t>
              </a:r>
              <a:endParaRPr kumimoji="1" lang="ko-KR" altLang="en-US" sz="3200" b="0" i="0" u="none" strike="noStrike" kern="1200" cap="none" spc="0" normalizeH="0" baseline="0" noProof="0" dirty="0">
                <a:ln>
                  <a:noFill/>
                </a:ln>
                <a:solidFill>
                  <a:srgbClr val="3333FF"/>
                </a:solidFill>
                <a:effectLst/>
                <a:uLnTx/>
                <a:uFillTx/>
                <a:latin typeface="Comic Sans MS" pitchFamily="66" charset="0"/>
                <a:ea typeface="굴림" pitchFamily="50" charset="-127"/>
                <a:cs typeface="+mn-cs"/>
              </a:endParaRPr>
            </a:p>
          </p:txBody>
        </p:sp>
        <p:pic>
          <p:nvPicPr>
            <p:cNvPr id="33" name="Picture 4" descr="C:\Users\jongwon\Pictures\Linux-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3627" y="2506513"/>
              <a:ext cx="882799" cy="8827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964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0" y="1"/>
            <a:ext cx="9144000" cy="692696"/>
          </a:xfrm>
        </p:spPr>
        <p:txBody>
          <a:bodyPr/>
          <a:lstStyle/>
          <a:p>
            <a:r>
              <a:rPr lang="en-US" altLang="ko-KR" sz="4000" dirty="0" smtClean="0"/>
              <a:t>Computer System: Hardware &amp; Software</a:t>
            </a:r>
            <a:endParaRPr lang="ko-KR" altLang="en-US" sz="4000" dirty="0"/>
          </a:p>
        </p:txBody>
      </p:sp>
      <p:sp>
        <p:nvSpPr>
          <p:cNvPr id="2" name="슬라이드 번호 개체 틀 1"/>
          <p:cNvSpPr>
            <a:spLocks noGrp="1"/>
          </p:cNvSpPr>
          <p:nvPr>
            <p:ph type="sldNum" sz="quarter" idx="11"/>
          </p:nvPr>
        </p:nvSpPr>
        <p:spPr/>
        <p:txBody>
          <a:bodyPr/>
          <a:lstStyle/>
          <a:p>
            <a:pPr>
              <a:defRPr/>
            </a:pPr>
            <a:r>
              <a:rPr lang="en-US" altLang="ko-KR" smtClean="0"/>
              <a:t>- </a:t>
            </a:r>
            <a:fld id="{526DCC47-1449-437C-BF6C-927E5A8758FC}" type="slidenum">
              <a:rPr lang="en-US" altLang="ko-KR" smtClean="0"/>
              <a:pPr>
                <a:defRPr/>
              </a:pPr>
              <a:t>24</a:t>
            </a:fld>
            <a:r>
              <a:rPr lang="en-US" altLang="ko-KR" smtClean="0"/>
              <a:t> -</a:t>
            </a:r>
            <a:endParaRPr lang="en-US" altLang="ko-KR"/>
          </a:p>
        </p:txBody>
      </p:sp>
      <p:pic>
        <p:nvPicPr>
          <p:cNvPr id="4" name="그림 3"/>
          <p:cNvPicPr>
            <a:picLocks noChangeAspect="1"/>
          </p:cNvPicPr>
          <p:nvPr/>
        </p:nvPicPr>
        <p:blipFill>
          <a:blip r:embed="rId2"/>
          <a:stretch>
            <a:fillRect/>
          </a:stretch>
        </p:blipFill>
        <p:spPr>
          <a:xfrm>
            <a:off x="3779912" y="565765"/>
            <a:ext cx="5184576" cy="3891481"/>
          </a:xfrm>
          <a:prstGeom prst="rect">
            <a:avLst/>
          </a:prstGeom>
        </p:spPr>
      </p:pic>
      <p:sp>
        <p:nvSpPr>
          <p:cNvPr id="11" name="TextBox 10"/>
          <p:cNvSpPr txBox="1"/>
          <p:nvPr/>
        </p:nvSpPr>
        <p:spPr>
          <a:xfrm>
            <a:off x="90473" y="1052736"/>
            <a:ext cx="3926075" cy="2369880"/>
          </a:xfrm>
          <a:prstGeom prst="rect">
            <a:avLst/>
          </a:prstGeom>
          <a:noFill/>
        </p:spPr>
        <p:txBody>
          <a:bodyPr wrap="none" rtlCol="0">
            <a:spAutoFit/>
          </a:bodyPr>
          <a:lstStyle/>
          <a:p>
            <a:pPr algn="ctr"/>
            <a:r>
              <a:rPr lang="en-US" altLang="ko-KR" sz="3600" dirty="0" smtClean="0"/>
              <a:t>Hardware </a:t>
            </a:r>
          </a:p>
          <a:p>
            <a:pPr algn="ctr"/>
            <a:r>
              <a:rPr lang="en-US" altLang="ko-KR" sz="3600" dirty="0" smtClean="0"/>
              <a:t>vs </a:t>
            </a:r>
          </a:p>
          <a:p>
            <a:pPr algn="ctr"/>
            <a:r>
              <a:rPr lang="en-US" altLang="ko-KR" sz="3600" dirty="0" smtClean="0"/>
              <a:t>Software </a:t>
            </a:r>
            <a:br>
              <a:rPr lang="en-US" altLang="ko-KR" sz="3600" dirty="0" smtClean="0"/>
            </a:br>
            <a:r>
              <a:rPr lang="en-US" altLang="ko-KR" sz="2000" dirty="0" smtClean="0"/>
              <a:t>(</a:t>
            </a:r>
            <a:r>
              <a:rPr lang="en-US" altLang="ko-KR" sz="2000" dirty="0" smtClean="0">
                <a:solidFill>
                  <a:srgbClr val="3333FF"/>
                </a:solidFill>
              </a:rPr>
              <a:t>Firmware</a:t>
            </a:r>
            <a:r>
              <a:rPr lang="en-US" altLang="ko-KR" sz="2000" dirty="0"/>
              <a:t>, </a:t>
            </a:r>
            <a:r>
              <a:rPr lang="en-US" altLang="ko-KR" sz="2000" dirty="0">
                <a:solidFill>
                  <a:srgbClr val="FF0000"/>
                </a:solidFill>
              </a:rPr>
              <a:t>Operating </a:t>
            </a:r>
            <a:r>
              <a:rPr lang="en-US" altLang="ko-KR" sz="2000" dirty="0" smtClean="0">
                <a:solidFill>
                  <a:srgbClr val="FF0000"/>
                </a:solidFill>
              </a:rPr>
              <a:t>System (OS)</a:t>
            </a:r>
            <a:r>
              <a:rPr lang="en-US" altLang="ko-KR" sz="2000" dirty="0" smtClean="0"/>
              <a:t>, </a:t>
            </a:r>
            <a:br>
              <a:rPr lang="en-US" altLang="ko-KR" sz="2000" dirty="0" smtClean="0"/>
            </a:br>
            <a:r>
              <a:rPr lang="en-US" altLang="ko-KR" sz="2000" dirty="0" smtClean="0"/>
              <a:t>Middleware</a:t>
            </a:r>
            <a:r>
              <a:rPr lang="en-US" altLang="ko-KR" sz="2000" dirty="0"/>
              <a:t>, Application, </a:t>
            </a:r>
            <a:r>
              <a:rPr lang="en-US" altLang="ko-KR" sz="2000" dirty="0" smtClean="0"/>
              <a:t>…)</a:t>
            </a:r>
            <a:endParaRPr lang="ko-KR" altLang="en-US" sz="2000" dirty="0"/>
          </a:p>
        </p:txBody>
      </p:sp>
      <p:sp>
        <p:nvSpPr>
          <p:cNvPr id="17" name="TextBox 16"/>
          <p:cNvSpPr txBox="1"/>
          <p:nvPr/>
        </p:nvSpPr>
        <p:spPr>
          <a:xfrm>
            <a:off x="107504" y="5517232"/>
            <a:ext cx="8856984" cy="1323439"/>
          </a:xfrm>
          <a:prstGeom prst="rect">
            <a:avLst/>
          </a:prstGeom>
          <a:noFill/>
        </p:spPr>
        <p:txBody>
          <a:bodyPr wrap="square" rtlCol="0">
            <a:spAutoFit/>
          </a:bodyPr>
          <a:lstStyle/>
          <a:p>
            <a:pPr algn="ctr"/>
            <a:r>
              <a:rPr lang="en-US" altLang="ko-KR" sz="2000" b="1" dirty="0" smtClean="0"/>
              <a:t>Firmware</a:t>
            </a:r>
            <a:r>
              <a:rPr lang="en-US" altLang="ko-KR" sz="2000" dirty="0"/>
              <a:t>: </a:t>
            </a:r>
            <a:r>
              <a:rPr lang="en-US" altLang="ko-KR" sz="2000" dirty="0" smtClean="0"/>
              <a:t>A </a:t>
            </a:r>
            <a:r>
              <a:rPr lang="en-US" altLang="ko-KR" sz="2000" dirty="0"/>
              <a:t>block of program instructions for specific purposes, recorded in non-volatile </a:t>
            </a:r>
            <a:r>
              <a:rPr lang="en-US" altLang="ko-KR" sz="2000" dirty="0" smtClean="0"/>
              <a:t>memory, </a:t>
            </a:r>
            <a:r>
              <a:rPr lang="en-US" altLang="ko-KR" sz="2000" dirty="0"/>
              <a:t>which establishes the lowest level logic that controls the electronic circuits of a device of any </a:t>
            </a:r>
            <a:r>
              <a:rPr lang="en-US" altLang="ko-KR" sz="2000" dirty="0" smtClean="0"/>
              <a:t>type; Helps to control the functionality of </a:t>
            </a:r>
            <a:r>
              <a:rPr lang="en-US" altLang="ko-KR" sz="2000" i="1" dirty="0" smtClean="0"/>
              <a:t>the hardware or electronic devices</a:t>
            </a:r>
            <a:r>
              <a:rPr lang="en-US" altLang="ko-KR" sz="2000" dirty="0" smtClean="0"/>
              <a:t>.</a:t>
            </a:r>
            <a:endParaRPr lang="ko-KR" altLang="en-US" sz="2000" dirty="0"/>
          </a:p>
        </p:txBody>
      </p:sp>
      <p:sp>
        <p:nvSpPr>
          <p:cNvPr id="18" name="TextBox 17"/>
          <p:cNvSpPr txBox="1"/>
          <p:nvPr/>
        </p:nvSpPr>
        <p:spPr>
          <a:xfrm>
            <a:off x="107504" y="4509120"/>
            <a:ext cx="8856984" cy="1015663"/>
          </a:xfrm>
          <a:prstGeom prst="rect">
            <a:avLst/>
          </a:prstGeom>
          <a:noFill/>
        </p:spPr>
        <p:txBody>
          <a:bodyPr wrap="square" rtlCol="0">
            <a:spAutoFit/>
          </a:bodyPr>
          <a:lstStyle/>
          <a:p>
            <a:pPr algn="ctr"/>
            <a:r>
              <a:rPr lang="en-US" altLang="ko-KR" sz="2000" b="1" dirty="0" smtClean="0"/>
              <a:t>Middleware</a:t>
            </a:r>
            <a:r>
              <a:rPr lang="en-US" altLang="ko-KR" sz="2000" dirty="0" smtClean="0"/>
              <a:t> (</a:t>
            </a:r>
            <a:r>
              <a:rPr lang="en-US" altLang="ko-KR" sz="2000" dirty="0"/>
              <a:t>"software </a:t>
            </a:r>
            <a:r>
              <a:rPr lang="en-US" altLang="ko-KR" sz="2000" dirty="0" smtClean="0"/>
              <a:t>glue“): </a:t>
            </a:r>
            <a:r>
              <a:rPr lang="en-US" altLang="ko-KR" sz="2000" dirty="0"/>
              <a:t>C</a:t>
            </a:r>
            <a:r>
              <a:rPr lang="en-US" altLang="ko-KR" sz="2000" dirty="0" smtClean="0"/>
              <a:t>omputer </a:t>
            </a:r>
            <a:r>
              <a:rPr lang="en-US" altLang="ko-KR" sz="2000" dirty="0"/>
              <a:t>software that provides services to software applications beyond those available from </a:t>
            </a:r>
            <a:r>
              <a:rPr lang="en-US" altLang="ko-KR" sz="2000" dirty="0" smtClean="0"/>
              <a:t>OS; </a:t>
            </a:r>
            <a:r>
              <a:rPr lang="en-US" altLang="ko-KR" sz="2000" dirty="0" smtClean="0">
                <a:sym typeface="Wingdings" panose="05000000000000000000" pitchFamily="2" charset="2"/>
              </a:rPr>
              <a:t>Helps to communicate and manage data of </a:t>
            </a:r>
            <a:r>
              <a:rPr lang="en-US" altLang="ko-KR" sz="2000" i="1" dirty="0" smtClean="0">
                <a:sym typeface="Wingdings" panose="05000000000000000000" pitchFamily="2" charset="2"/>
              </a:rPr>
              <a:t>distributed systems</a:t>
            </a:r>
            <a:r>
              <a:rPr lang="en-US" altLang="ko-KR" sz="2000" dirty="0" smtClean="0"/>
              <a:t>.</a:t>
            </a:r>
            <a:endParaRPr lang="ko-KR" altLang="en-US" sz="2000" dirty="0"/>
          </a:p>
        </p:txBody>
      </p:sp>
      <p:sp>
        <p:nvSpPr>
          <p:cNvPr id="8" name="TextBox 7"/>
          <p:cNvSpPr txBox="1"/>
          <p:nvPr/>
        </p:nvSpPr>
        <p:spPr>
          <a:xfrm>
            <a:off x="6516216" y="4093622"/>
            <a:ext cx="2736304" cy="415498"/>
          </a:xfrm>
          <a:prstGeom prst="rect">
            <a:avLst/>
          </a:prstGeom>
          <a:noFill/>
        </p:spPr>
        <p:txBody>
          <a:bodyPr wrap="square" rtlCol="0">
            <a:spAutoFit/>
          </a:bodyPr>
          <a:lstStyle/>
          <a:p>
            <a:pPr algn="ctr"/>
            <a:r>
              <a:rPr lang="en-US" altLang="ko-KR" sz="1050" dirty="0"/>
              <a:t>https://www.researchgate.net/figure/The-layers-of-a-computer-system_fig2_290352853</a:t>
            </a:r>
            <a:endParaRPr lang="ko-KR" altLang="en-US" sz="1050" dirty="0"/>
          </a:p>
        </p:txBody>
      </p:sp>
    </p:spTree>
    <p:extLst>
      <p:ext uri="{BB962C8B-B14F-4D97-AF65-F5344CB8AC3E}">
        <p14:creationId xmlns:p14="http://schemas.microsoft.com/office/powerpoint/2010/main" val="24035654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제목 1"/>
          <p:cNvSpPr>
            <a:spLocks noGrp="1"/>
          </p:cNvSpPr>
          <p:nvPr>
            <p:ph type="title"/>
          </p:nvPr>
        </p:nvSpPr>
        <p:spPr>
          <a:xfrm>
            <a:off x="0" y="1"/>
            <a:ext cx="9143999" cy="620688"/>
          </a:xfrm>
        </p:spPr>
        <p:txBody>
          <a:bodyPr/>
          <a:lstStyle/>
          <a:p>
            <a:r>
              <a:rPr lang="en-US" altLang="ko-KR" dirty="0" smtClean="0"/>
              <a:t>Computer System: Operating System (OS)</a:t>
            </a:r>
            <a:endParaRPr lang="ko-KR" altLang="en-US" sz="4000" dirty="0" smtClean="0"/>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429000"/>
            <a:ext cx="2882642" cy="2158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9" name="Picture 5" descr="Operating system placement.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397080"/>
            <a:ext cx="2952328" cy="436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Box 3"/>
          <p:cNvSpPr txBox="1">
            <a:spLocks noChangeArrowheads="1"/>
          </p:cNvSpPr>
          <p:nvPr/>
        </p:nvSpPr>
        <p:spPr bwMode="auto">
          <a:xfrm>
            <a:off x="179512" y="908720"/>
            <a:ext cx="8808789" cy="12003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400" dirty="0">
                <a:ea typeface="굴림" pitchFamily="50" charset="-127"/>
              </a:rPr>
              <a:t>O</a:t>
            </a:r>
            <a:r>
              <a:rPr lang="en-US" altLang="ko-KR" sz="2400" dirty="0" smtClean="0">
                <a:ea typeface="굴림" pitchFamily="50" charset="-127"/>
              </a:rPr>
              <a:t>perating </a:t>
            </a:r>
            <a:r>
              <a:rPr lang="en-US" altLang="ko-KR" sz="2400" dirty="0">
                <a:ea typeface="굴림" pitchFamily="50" charset="-127"/>
              </a:rPr>
              <a:t>S</a:t>
            </a:r>
            <a:r>
              <a:rPr lang="en-US" altLang="ko-KR" sz="2400" dirty="0" smtClean="0">
                <a:ea typeface="굴림" pitchFamily="50" charset="-127"/>
              </a:rPr>
              <a:t>ystem </a:t>
            </a:r>
            <a:r>
              <a:rPr lang="en-US" altLang="ko-KR" sz="2400" dirty="0">
                <a:ea typeface="굴림" pitchFamily="50" charset="-127"/>
              </a:rPr>
              <a:t>(OS</a:t>
            </a:r>
            <a:r>
              <a:rPr lang="en-US" altLang="ko-KR" sz="2400" dirty="0" smtClean="0">
                <a:ea typeface="굴림" pitchFamily="50" charset="-127"/>
              </a:rPr>
              <a:t>): Software </a:t>
            </a:r>
            <a:r>
              <a:rPr lang="en-US" altLang="ko-KR" sz="2400" dirty="0">
                <a:ea typeface="굴림" pitchFamily="50" charset="-127"/>
              </a:rPr>
              <a:t>that manages computer hardware and software resources and provides common services for computer programs.</a:t>
            </a:r>
            <a:endParaRPr lang="ko-KR" altLang="en-US" sz="2400" dirty="0">
              <a:ea typeface="굴림" pitchFamily="50" charset="-127"/>
            </a:endParaRPr>
          </a:p>
        </p:txBody>
      </p:sp>
      <p:sp>
        <p:nvSpPr>
          <p:cNvPr id="6" name="TextBox 5"/>
          <p:cNvSpPr txBox="1"/>
          <p:nvPr/>
        </p:nvSpPr>
        <p:spPr>
          <a:xfrm>
            <a:off x="407442" y="6604084"/>
            <a:ext cx="4176464" cy="253916"/>
          </a:xfrm>
          <a:prstGeom prst="rect">
            <a:avLst/>
          </a:prstGeom>
          <a:noFill/>
        </p:spPr>
        <p:txBody>
          <a:bodyPr wrap="square" rtlCol="0">
            <a:spAutoFit/>
          </a:bodyPr>
          <a:lstStyle/>
          <a:p>
            <a:pPr algn="ctr"/>
            <a:r>
              <a:rPr lang="en-US" altLang="ko-KR" sz="1050" dirty="0"/>
              <a:t>https://tkjbinpressa.wordpress.com/2016/09/05/arsitektur-sistem-operasi/</a:t>
            </a:r>
            <a:endParaRPr lang="ko-KR" altLang="en-US" sz="1050" dirty="0"/>
          </a:p>
        </p:txBody>
      </p:sp>
      <p:sp>
        <p:nvSpPr>
          <p:cNvPr id="7" name="TextBox 6"/>
          <p:cNvSpPr txBox="1"/>
          <p:nvPr/>
        </p:nvSpPr>
        <p:spPr>
          <a:xfrm>
            <a:off x="4579302" y="5587501"/>
            <a:ext cx="4176464" cy="253916"/>
          </a:xfrm>
          <a:prstGeom prst="rect">
            <a:avLst/>
          </a:prstGeom>
          <a:noFill/>
        </p:spPr>
        <p:txBody>
          <a:bodyPr wrap="square" rtlCol="0">
            <a:spAutoFit/>
          </a:bodyPr>
          <a:lstStyle/>
          <a:p>
            <a:pPr algn="ctr"/>
            <a:r>
              <a:rPr lang="en-US" altLang="ko-KR" sz="1050" dirty="0"/>
              <a:t>https://www.topsimages.com/images/utility-system-fe.html</a:t>
            </a:r>
            <a:endParaRPr lang="ko-KR" altLang="en-US" sz="1050" dirty="0"/>
          </a:p>
        </p:txBody>
      </p:sp>
    </p:spTree>
    <p:extLst>
      <p:ext uri="{BB962C8B-B14F-4D97-AF65-F5344CB8AC3E}">
        <p14:creationId xmlns:p14="http://schemas.microsoft.com/office/powerpoint/2010/main" val="2697742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제목 1"/>
          <p:cNvSpPr>
            <a:spLocks noGrp="1"/>
          </p:cNvSpPr>
          <p:nvPr>
            <p:ph type="title"/>
          </p:nvPr>
        </p:nvSpPr>
        <p:spPr>
          <a:xfrm>
            <a:off x="0" y="1"/>
            <a:ext cx="9180511" cy="548680"/>
          </a:xfrm>
        </p:spPr>
        <p:txBody>
          <a:bodyPr/>
          <a:lstStyle/>
          <a:p>
            <a:r>
              <a:rPr lang="en-US" altLang="ko-KR" dirty="0" smtClean="0"/>
              <a:t>Computer System: OS &amp; Kernel</a:t>
            </a:r>
            <a:endParaRPr lang="ko-KR" altLang="en-US" sz="4000" dirty="0" smtClean="0"/>
          </a:p>
        </p:txBody>
      </p:sp>
      <p:pic>
        <p:nvPicPr>
          <p:cNvPr id="47108" name="Picture 3" descr="C:\Users\jongwon\Desktop\1280px-OS-structure2_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4509913"/>
            <a:ext cx="9020175"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Box 3"/>
          <p:cNvSpPr txBox="1">
            <a:spLocks noChangeArrowheads="1"/>
          </p:cNvSpPr>
          <p:nvPr/>
        </p:nvSpPr>
        <p:spPr bwMode="auto">
          <a:xfrm>
            <a:off x="179512" y="1392708"/>
            <a:ext cx="352839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400" dirty="0" smtClean="0">
                <a:ea typeface="굴림" pitchFamily="50" charset="-127"/>
              </a:rPr>
              <a:t>Kernel</a:t>
            </a:r>
            <a:r>
              <a:rPr lang="en-US" altLang="ko-KR" sz="2400" dirty="0">
                <a:ea typeface="굴림" pitchFamily="50" charset="-127"/>
              </a:rPr>
              <a:t>: a computer program that is the core of a computer's operating system, with complete control over everything in the </a:t>
            </a:r>
            <a:r>
              <a:rPr lang="en-US" altLang="ko-KR" sz="2400" dirty="0" smtClean="0">
                <a:ea typeface="굴림" pitchFamily="50" charset="-127"/>
              </a:rPr>
              <a:t>system.</a:t>
            </a:r>
            <a:endParaRPr lang="ko-KR" altLang="en-US" sz="2400" dirty="0">
              <a:ea typeface="굴림" pitchFamily="50" charset="-127"/>
            </a:endParaRPr>
          </a:p>
        </p:txBody>
      </p:sp>
      <p:pic>
        <p:nvPicPr>
          <p:cNvPr id="2050" name="Picture 2" descr="https://upload.wikimedia.org/wikipedia/commons/thumb/2/2f/Priv_rings.svg/300px-Priv_ring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129326"/>
            <a:ext cx="3937620" cy="28350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67740" y="3779748"/>
            <a:ext cx="2890535" cy="369332"/>
          </a:xfrm>
          <a:prstGeom prst="rect">
            <a:avLst/>
          </a:prstGeom>
          <a:noFill/>
        </p:spPr>
        <p:txBody>
          <a:bodyPr wrap="none" rtlCol="0">
            <a:spAutoFit/>
          </a:bodyPr>
          <a:lstStyle/>
          <a:p>
            <a:r>
              <a:rPr lang="en-US" altLang="ko-KR" dirty="0" smtClean="0"/>
              <a:t>Supervisor mode / user mode</a:t>
            </a:r>
            <a:endParaRPr lang="ko-KR" altLang="en-US" dirty="0"/>
          </a:p>
        </p:txBody>
      </p:sp>
      <p:sp>
        <p:nvSpPr>
          <p:cNvPr id="7" name="TextBox 6"/>
          <p:cNvSpPr txBox="1"/>
          <p:nvPr/>
        </p:nvSpPr>
        <p:spPr>
          <a:xfrm>
            <a:off x="3779912" y="843736"/>
            <a:ext cx="4176464" cy="253916"/>
          </a:xfrm>
          <a:prstGeom prst="rect">
            <a:avLst/>
          </a:prstGeom>
          <a:noFill/>
        </p:spPr>
        <p:txBody>
          <a:bodyPr wrap="square" rtlCol="0">
            <a:spAutoFit/>
          </a:bodyPr>
          <a:lstStyle/>
          <a:p>
            <a:pPr algn="ctr"/>
            <a:r>
              <a:rPr lang="en-US" altLang="ko-KR" sz="1050" dirty="0"/>
              <a:t>https://de.wikipedia.org/wiki/Datei:Priv_rings.svg</a:t>
            </a:r>
            <a:endParaRPr lang="ko-KR" altLang="en-US" sz="1050" dirty="0"/>
          </a:p>
        </p:txBody>
      </p:sp>
      <p:sp>
        <p:nvSpPr>
          <p:cNvPr id="8" name="TextBox 7"/>
          <p:cNvSpPr txBox="1"/>
          <p:nvPr/>
        </p:nvSpPr>
        <p:spPr>
          <a:xfrm>
            <a:off x="2987824" y="4291143"/>
            <a:ext cx="4176464" cy="253916"/>
          </a:xfrm>
          <a:prstGeom prst="rect">
            <a:avLst/>
          </a:prstGeom>
          <a:noFill/>
        </p:spPr>
        <p:txBody>
          <a:bodyPr wrap="square" rtlCol="0">
            <a:spAutoFit/>
          </a:bodyPr>
          <a:lstStyle/>
          <a:p>
            <a:pPr algn="ctr"/>
            <a:r>
              <a:rPr lang="en-US" altLang="ko-KR" sz="1050" dirty="0"/>
              <a:t>https://docs.apwg.org/reports/mobile/APWG_Mobile_Report_v1.9.pdf</a:t>
            </a:r>
            <a:endParaRPr lang="ko-KR" altLang="en-US" sz="1050" dirty="0"/>
          </a:p>
        </p:txBody>
      </p:sp>
    </p:spTree>
    <p:extLst>
      <p:ext uri="{BB962C8B-B14F-4D97-AF65-F5344CB8AC3E}">
        <p14:creationId xmlns:p14="http://schemas.microsoft.com/office/powerpoint/2010/main" val="599435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제목 1"/>
          <p:cNvSpPr>
            <a:spLocks noGrp="1"/>
          </p:cNvSpPr>
          <p:nvPr>
            <p:ph type="title"/>
          </p:nvPr>
        </p:nvSpPr>
        <p:spPr>
          <a:xfrm>
            <a:off x="0" y="0"/>
            <a:ext cx="9144000" cy="765175"/>
          </a:xfrm>
        </p:spPr>
        <p:txBody>
          <a:bodyPr/>
          <a:lstStyle/>
          <a:p>
            <a:r>
              <a:rPr lang="en-US" altLang="ko-KR" sz="4000" dirty="0" smtClean="0"/>
              <a:t>History of Unix-like Operating Systems</a:t>
            </a:r>
            <a:endParaRPr lang="ko-KR" altLang="en-US" sz="4000" dirty="0" smtClean="0"/>
          </a:p>
        </p:txBody>
      </p:sp>
      <p:sp>
        <p:nvSpPr>
          <p:cNvPr id="49155" name="슬라이드 번호 개체 틀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2523946E-16C6-4893-88FD-AE04C6310945}" type="slidenum">
              <a:rPr lang="en-US" altLang="ko-KR" sz="1200">
                <a:solidFill>
                  <a:srgbClr val="898989"/>
                </a:solidFill>
                <a:ea typeface="굴림" pitchFamily="50" charset="-127"/>
              </a:rPr>
              <a:pPr latinLnBrk="0">
                <a:spcBef>
                  <a:spcPct val="0"/>
                </a:spcBef>
                <a:buFontTx/>
                <a:buNone/>
              </a:pPr>
              <a:t>27</a:t>
            </a:fld>
            <a:r>
              <a:rPr lang="en-US" altLang="ko-KR" sz="1200">
                <a:solidFill>
                  <a:srgbClr val="898989"/>
                </a:solidFill>
                <a:ea typeface="굴림" pitchFamily="50" charset="-127"/>
              </a:rPr>
              <a:t> -</a:t>
            </a:r>
          </a:p>
        </p:txBody>
      </p:sp>
      <p:grpSp>
        <p:nvGrpSpPr>
          <p:cNvPr id="2" name="그룹 1"/>
          <p:cNvGrpSpPr/>
          <p:nvPr/>
        </p:nvGrpSpPr>
        <p:grpSpPr>
          <a:xfrm>
            <a:off x="755576" y="908721"/>
            <a:ext cx="7415614" cy="4941168"/>
            <a:chOff x="17748" y="908721"/>
            <a:chExt cx="7415614" cy="4941168"/>
          </a:xfrm>
        </p:grpSpPr>
        <p:pic>
          <p:nvPicPr>
            <p:cNvPr id="49156" name="Picture 7" descr="File:Unix history-simple.sv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 y="908721"/>
              <a:ext cx="7415614" cy="49411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4" descr="C:\Users\jongwon\Pictures\Linux-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2492896"/>
              <a:ext cx="792088" cy="79208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내용 개체 틀 3"/>
          <p:cNvSpPr txBox="1">
            <a:spLocks/>
          </p:cNvSpPr>
          <p:nvPr/>
        </p:nvSpPr>
        <p:spPr>
          <a:xfrm>
            <a:off x="683568" y="5963696"/>
            <a:ext cx="8365343" cy="694408"/>
          </a:xfrm>
          <a:prstGeom prst="rect">
            <a:avLst/>
          </a:prstGeom>
        </p:spPr>
        <p:txBody>
          <a:bodyPr/>
          <a:lst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Times New Roman" pitchFamily="18" charset="0"/>
                <a:ea typeface="+mn-ea"/>
                <a:cs typeface="Times New Roman" pitchFamily="18" charset="0"/>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Times New Roman" pitchFamily="18" charset="0"/>
                <a:ea typeface="+mn-ea"/>
                <a:cs typeface="Times New Roman" pitchFamily="18" charset="0"/>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Times New Roman" pitchFamily="18" charset="0"/>
                <a:ea typeface="+mn-ea"/>
                <a:cs typeface="Times New Roman" pitchFamily="18" charset="0"/>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800" dirty="0" smtClean="0"/>
              <a:t>[Video] How Linux is built </a:t>
            </a:r>
            <a:r>
              <a:rPr lang="en-US" altLang="ko-KR" sz="1200" dirty="0" smtClean="0">
                <a:hlinkClick r:id="rId5"/>
              </a:rPr>
              <a:t>https://youtu.be/yVpbFMhOAwE?list=PLAbMs_G4N5lWpQC2fDpv-hQhbCf-MPPQL</a:t>
            </a:r>
            <a:endParaRPr lang="en-US" altLang="ko-KR" sz="1050" dirty="0" smtClean="0"/>
          </a:p>
          <a:p>
            <a:pPr marL="0" indent="0" algn="ctr">
              <a:buNone/>
            </a:pPr>
            <a:r>
              <a:rPr lang="en-US" altLang="ko-KR" sz="1800" dirty="0" smtClean="0"/>
              <a:t>[Video] Linux Kernel Development, 1991-2015 </a:t>
            </a:r>
            <a:r>
              <a:rPr lang="en-US" altLang="ko-KR" sz="1200" dirty="0" smtClean="0">
                <a:hlinkClick r:id="rId6" tooltip="https://youtu.be/5iFnzr73XXk"/>
              </a:rPr>
              <a:t>https://youtu.be/5iFnzr73XXk</a:t>
            </a:r>
            <a:endParaRPr lang="ko-KR" altLang="en-US" sz="1800" dirty="0"/>
          </a:p>
        </p:txBody>
      </p:sp>
    </p:spTree>
    <p:extLst>
      <p:ext uri="{BB962C8B-B14F-4D97-AF65-F5344CB8AC3E}">
        <p14:creationId xmlns:p14="http://schemas.microsoft.com/office/powerpoint/2010/main" val="1911791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제목 1"/>
          <p:cNvSpPr>
            <a:spLocks noGrp="1"/>
          </p:cNvSpPr>
          <p:nvPr>
            <p:ph type="title"/>
          </p:nvPr>
        </p:nvSpPr>
        <p:spPr>
          <a:xfrm>
            <a:off x="-12700" y="0"/>
            <a:ext cx="5615418" cy="765175"/>
          </a:xfrm>
        </p:spPr>
        <p:txBody>
          <a:bodyPr/>
          <a:lstStyle/>
          <a:p>
            <a:r>
              <a:rPr lang="en-US" altLang="ko-KR" sz="4000" dirty="0" smtClean="0"/>
              <a:t>Linux OS Everywhere</a:t>
            </a:r>
            <a:endParaRPr lang="ko-KR" altLang="en-US" sz="4000" dirty="0" smtClean="0"/>
          </a:p>
        </p:txBody>
      </p:sp>
      <p:pic>
        <p:nvPicPr>
          <p:cNvPr id="50179" name="Picture 4" descr="C:\Users\jongwon\Desktop\Linux_kernel_ubiquity_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924944"/>
            <a:ext cx="535119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https://ndg-blog.s3.amazonaws.com/uploads/2016/11/NDG_Linux_Infographic_web-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514" b="16530"/>
          <a:stretch/>
        </p:blipFill>
        <p:spPr bwMode="auto">
          <a:xfrm>
            <a:off x="6012160" y="44624"/>
            <a:ext cx="3059832" cy="67736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6551675"/>
            <a:ext cx="5362109" cy="307777"/>
          </a:xfrm>
          <a:prstGeom prst="rect">
            <a:avLst/>
          </a:prstGeom>
          <a:noFill/>
        </p:spPr>
        <p:txBody>
          <a:bodyPr wrap="none" rtlCol="0">
            <a:spAutoFit/>
          </a:bodyPr>
          <a:lstStyle/>
          <a:p>
            <a:r>
              <a:rPr lang="en-US" altLang="ko-KR" sz="1400" dirty="0"/>
              <a:t>https://blog.netdevgroup.com/2016/11/linux-is-everywhere-infographic/</a:t>
            </a:r>
            <a:endParaRPr lang="ko-KR" altLang="en-US" sz="1400" dirty="0"/>
          </a:p>
        </p:txBody>
      </p:sp>
      <p:pic>
        <p:nvPicPr>
          <p:cNvPr id="3082" name="Picture 10" descr="linux everywhere에 대한 이미지 검색결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074638"/>
            <a:ext cx="2902926" cy="14514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9954" y="2483623"/>
            <a:ext cx="4874330" cy="253916"/>
          </a:xfrm>
          <a:prstGeom prst="rect">
            <a:avLst/>
          </a:prstGeom>
          <a:noFill/>
        </p:spPr>
        <p:txBody>
          <a:bodyPr wrap="square" rtlCol="0">
            <a:spAutoFit/>
          </a:bodyPr>
          <a:lstStyle/>
          <a:p>
            <a:pPr algn="ctr"/>
            <a:r>
              <a:rPr lang="en-US" altLang="ko-KR" sz="1050" dirty="0"/>
              <a:t>http://www.linuxsc.net/linux/windows-domina-el-escritorio-pero-linux-gana-el-mundo</a:t>
            </a:r>
            <a:endParaRPr lang="ko-KR" altLang="en-US" sz="1050" dirty="0"/>
          </a:p>
        </p:txBody>
      </p:sp>
    </p:spTree>
    <p:extLst>
      <p:ext uri="{BB962C8B-B14F-4D97-AF65-F5344CB8AC3E}">
        <p14:creationId xmlns:p14="http://schemas.microsoft.com/office/powerpoint/2010/main" val="165197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jongwon\Desktop\Linux_kernel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9144000" cy="6335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203" name="제목 1"/>
          <p:cNvSpPr>
            <a:spLocks noGrp="1"/>
          </p:cNvSpPr>
          <p:nvPr>
            <p:ph type="title"/>
          </p:nvPr>
        </p:nvSpPr>
        <p:spPr>
          <a:xfrm>
            <a:off x="0" y="0"/>
            <a:ext cx="9144000" cy="908050"/>
          </a:xfrm>
          <a:solidFill>
            <a:schemeClr val="bg1"/>
          </a:solidFill>
        </p:spPr>
        <p:txBody>
          <a:bodyPr/>
          <a:lstStyle/>
          <a:p>
            <a:r>
              <a:rPr lang="en-US" altLang="ko-KR" smtClean="0"/>
              <a:t>Linux Kernel Diagram</a:t>
            </a:r>
            <a:endParaRPr lang="ko-KR" altLang="en-US" smtClean="0"/>
          </a:p>
        </p:txBody>
      </p:sp>
      <p:sp>
        <p:nvSpPr>
          <p:cNvPr id="51204" name="AutoShape 4" descr="data:image/jpeg;base64,/9j/4AAQSkZJRgABAQAAAQABAAD/2wCEAAkGBxQSEhUSExIVFBQQFxAXFRUVFxUUGBUWFRUWFhQWGBcZHCggGBolGxQVIT0hJSksLi4uFx8zODMsNygtLisBCgoKDg0OGxAQGywkICQ1LDQuNCwsLzcsLCwvLC0sLywsLDIsLCw0NCwsLCwsLDAsLCwsLC4tLCwsLywsLCwsLP/AABEIAPQAzwMBEQACEQEDEQH/xAAcAAEAAQUBAQAAAAAAAAAAAAAABwMEBQYIAgH/xABKEAABAwICBgYGBwUFBwUAAAABAAIDBBEFIQYHEjFBURMiYXGBkQgUIzJCsVJygpKhwdEzQ1NiwhV0orPSJZOjssPh8CQ1RGNz/8QAGwEBAAIDAQEAAAAAAAAAAAAAAAQFAgMGAQf/xAA1EQEAAgECAwQIBQUAAwAAAAAAAQIDBBEFEjEhQVFhEyIycYGRobEUQsHR8AYjM1LhFTSS/9oADAMBAAIRAxEAPwCcUBAQEBAQEBAQEFKqqWRsdJI9rGMBc57iGtaBvJJyAQQ7phr1jjLo8PiEpGXTy3Ef2IxZzhvzJbu3FBFeMawsSqTeStmAz6sTuhbY8NmOwPjdBrk1S952nPc483OJPmUGRw/SasgIMNXPHa2TZXgZc23sR2FBIei2vGrhIZWsFTHxe0COUDnkA12XCwvzQThovpTS4hH0tNKH2ttMOT4yeD2HMbjnuNsiUGaQEBAQEBAQEBAQEBAQEBAQEBAQc066dPH1lQ6khfalpnFpsf20rTZzjzaDcAbsr8RYIyQEBB6jFyBzIQb5XYPAYG7RAfYINYwzE5sPqGzU8pa9m5w3OHFrhuc08ig6m1faYR4pSidg2ZGHYmj+hJa+XNp3g+G8FBsyAgICAgICAgICAgICAgICAg1/T/GDR4dVVANnRxODDykfaOM/ee1Bx4gICAg9MdYg8iCgr1Ne9+9x7kFsg3rU5pOaHEYw51oasthlHDrH2b/svIz5F3NB1SgICAgICAgICAgICAgICAgII19IGr2MJLf408DPLak/6aDmZBd0+HvkaSyzrZlo94eCC0QEFWKme7NrHOtv2QT8kF9Bg5kB6N7XPaCTEQWyZb7AizvA3QYxAQdkaFYt63QU1QTd0sUZef5wNmT/ABhyDNoCAgICAgICAgICAgICAgIIp9I8/wCzYf73F/kzoI81S6A+v7dRI28bHbDQ73S6wLiee8fig37SDU+x0ZdS7MVQwExlvUBcNwNsrHddBAeLl3TPD2dHI1zmyM3We02eLcDcFBserPQ52J1JZ+6hAdKe82a3xsfIoOhaPQOGNoaLAAWAAsAg1vTvVt0kJlp8p4evG5uRu3O3cUHO9dMXyOcW7LnHrC1ut8WXDPggt0HTHo+1vSYVsfwJ52DuOzL85SgktAQEBAQEBAQEBAQEBAQEBBFfpGtvhkXZVxX7uhnHzIQaLLjctNoxTNp3ujdU1M7JHsJa7ZDpHbIcMxfZZ4AjcUGx6pcedHPSwtnllgxCOcbEztswzwND3bJOYaQH5btxQR9rUgjONVjS8RtL2G9iesYoy7IfzEoJQ9HWFraarDXNeenYNpvFvRtLd/aXfigivTvS2apxKV8rnPhhme1kO29rBHG8tAGycnEC5dzPggmXU3pWKoVFMJHyspjE6F8ty/o5AbxuJzdsOBAJzsQOCCEdaVC2DFayNgs3pNoDl0jWyEebyg1VB0n6O8Gzhb3fxKmZ3kyJn9KCUEBAQEBAQEBAQEBAQEBAQEEc6/ItrCHn6EtOf8Wz/UgjbV5hoxXCarDA4Cop5W1VNtHLNuw4fVyIJ4GUHPcg86tNGqunnFW4EGl6cRx5OO29pjeW57INuOd7A8Bej4hxmmCfR45jm8Z6QnYNJNvWukF2i1LM4yzUsbppSXSF/tCXHM3O7yy5Ll78T1l7zy5J+ybGDFH5YXGjVH6nJJ0MDKcP2LmM7TJdknZDmEAgjaO62/epGPjOow7Wrk5vGLR+rG+mx27tvciPTHV9WCommiiEsc0ksg6Mgloe4uDS02OV7XHJdFpeO6XNHrTyz4T+/T57IOTR5K9O1KWpbQ92GwT1NS+MPmDbhr2ubFHGC47bwdnaJJJsSAGjPfa4reto3rO8IsxMdkoI00xcVldU1LfdmleWXyOwDsx37dkNWTxhUHSHo61W1hsjOMVRIPBzI3A+Zd5IJTQEBAQEBAQEBAQEBAQEBAQaNrsi2sGqrC5b6u7yniufK6CI9VejO0RUlzmlwcAGuLeobtcDY5gi+RyXN8Z4nbFvip8VlpNPG3PZLsMQaA1osAuMtabTvKerNNgtlJ5azPi8ntl5AWutZtO0PZlUc0BSbUpSvaxiZli8QhhqA+meNvbbaQC+Q3gOcPdO4gE34r3T5c+n/u45mPj1+He8tWtuyY3c4Y/QiCplhabtje5oPYDkvo2lyzlw1yT1mFLlpFLzWGPW9rTN6NmJ7M9VTE/tY45WjtjcWu8SJW/dQT6gICAgICAgICAgICAgICAg1jWbDt4VWjlBK77g2v6UEParcd2YA1zSQxxZccsnC3nu7FyvHOH2tb0lek/da6TLE15e+En087XjaaQR2fI8j2Lk70tSdrQmKqx3FKetZHkXdY7mi7nHuaMz4BSscW29SPj3fPoxnzUXGSTnE3wMh8smfifqlYzNazvPrT9P+/SPe9W09XHCzYiALs7Nbnmd7nHvzucypGl0efWZY7J9/kxveuOu8uccb2/WJuk9/pJNrvLju7F9Fx0jHSKR3dijtbmtMz3stSaNianZJE/rm+0He7cEggWFws2KvoLibsNxSCSTqhjwyW5y6OQbD3doAdtfZCDrlAQEBAQEBAQEBAQEBAQEBBqWtfEWwYTVud+8idE0c3TezFvvE9wKCINT9B01PO217Pv/AIGry1YtG09HsTMTvDZ4ZDBJsyC43B2bXActoZrluJ8LtSJvi6fZaafUxk7LdfuzjJYCP2j+4yy/6lzkxmiekf8AzH7Je0PJxGCLKNou7gwZuPhmSs6aXPntETvJMxWN13Q4ZNUm8l2M+g02J+sRu7h5rp9BwGmP1s3bPggZtb3U+bZqfR2NrdkADuC6GtK0jasbQr7Wm07zLnrXXoy6krOlA9nUi9+G23Ijyt5FZPGp6P44ackEbUbsyBvB5hB50kxNtRIHMaQGtDbnecyc/NB0hqZ0qFdh7GOdeejDYpbm5LQPZSHidpotc73Ncg31AQEBAQEBAQEBAQEBAQEHNmvLTYVtQKSF16ekcbuG6SbNrnDm1ou0HtccwQgkHULo0+nojPM2xqnbbGneI7ANJ77E91kGf0owIEkgZFBqsOA57lonTYZ60j5NsZskfmltWBaOhueyBzNlspjpT2YiPcwte1vandt0EAYLBZsVVBrOsTRduI0UkJA6QAuidye0XHgd3ig5FljLXFrhZzSQQeBBsQg8INp1c6WuwysZPmYn9Sdg+KMkXIH0m+8O63EoOtaWpZKxskbg9kjWuY5puHNcLtIPIgoKqAgICAgICAgICAgICCJtd2sH1WM0FM+1RM0dK9pzhjcN1+D3DxAN8rtKCLdUmiH9o1g2xeCCz5OTs+qzx/8AN6DqljAAABYAAADgBuCDzNEHCxQWUeFNBugv2MAFgg9ICAg5X104H6rikpaLMqQJmZWHXuHj74cfEINEQEE1ahtPNhwwyod1Xk+quPwvNy6Enk45jtuM7gAJ5QEBAQEBAQEBAQEBBrOsPS1mGUb5zYyO6kLD8chBtf8AlGZPYLbyEHJNfWPmkfLK8vklcXPcd7nE3JQdF6jKFtPTbJykls93O54eAsPBBKKD45wG82ugOcBvNkH1AJQW8tYxu9wQWzsaiHxII29IDAxUUMdbGNo0jusR/ClsD5ODO65Qc7ICD1G8tIcCQWkEEGxBGYIPAoOpdUenAxKl2ZD/AOqpg1swyG2NzZQO22dtxB3AhBviAgICAgICAgICAg5W1waWf2hXuDHXgpdqKG242PtJPtOG/k1qDVMBoTPURRAX23gEdgzd+AKDpnRjRqVgDidlBvETSBYm55oEsYcC1wuDwKC2o8NZHmBd30jmR2DkgvEFOaIOFigwtfo01+57h4oMBW6MyMzHWCDxhtQC19HUi8NQ10bgeG0LeWaDnLSXBHUVXLTSg+xeRcZbTDmxw72kFBay0XV6SN22wb+Dm/WH5oLNBnNC9JJMOq46qO52DaRn8SN3vsPhmORAPBB19h1cyeKOaJ21HM1r2O5tcLju37kFygICAgICAgICDT9a+kXqOGzSNNpZR0MXA7cgILh2taHu72hByvDGGxl53nJv5lBLno/6IdI59fK3qMuyK/xH43dwyHmgnxAQEBAQEBAQYbG8CbM24yeNxQQ/rs0dc+mjrS32tKWwzH6Ubj7Jx7nHZ+0EEP0O2DtM4ZEcxxHagpztvdwFhfyPJBRQTz6O2lO0yTDpDnFtSwX+gT7Vg7nEO+27kgmpAQEBAQEBAQEHPfpCY301bDRMPVpm7T7H95LY2I7GBp+2UEc02HvqqqKki3vc2NvYT7zvDM+CDrvAcJZSU8VPELMha1o7bbye0m58UF+gICAgICAgICDFaTYQ2rpZ6cj9vFIwHkSOqfB1j4IOPqWq6O7S03vu3WO4goK2FkSOfG796HW7HDMfIoMaQgyuiuNOoquCqbvgeHED4mHqyN8WFw8UHZFLUNkY2Rjg5kjWuY4bnNcAWkdhBCCqgICAgICAgtMVxBlPDJPIbRwMe9x7Ggk25nLcg49xLGXVFTNVSe/M977b7bRuGjsAsO4IJC9HjCelrpahwuKePIn6chtfvsHeaDotAQEFN0wDg3i4E+At+qCogICAgICAg470/ouhxKsj4NnmI+q5xe38HBBicNk2ZWHk4f8AdBTqffd9Z3zQUkHUOovGjU4XGxxu+kc+E3+iLOj8Ax7W/ZQSEgICAgICAghH0htLrNbhkTs3bElRbkM4oz42ee5nNBDTYR6sXcdto+f6IOgPR4w0R4c+bjUTPP2YwGAeYcglNAQEGI2711voQnzc8fogy6AgICAgICDlLXRHs4zV9pgPnBGT+N0Gn0sRc8NG8/ln+SCk85lB8QTR6NVfaarp7+/HFKBwHRuLHH/iN8ggntAQEBAQEHwlBxZjuJvqqiWokJ253veb52ucmjsAsO4BBXpjt00jRvYQ7wBz/AlB0rqWYBhFMB/9pPeZHE/NBvCAgIMJRm9dN2Rxj5FBm0BAQEBAQEHK+u7/AN4qO6D/ACmBBquFdUSTH92wtb9eS7W/htHwQY5AQSn6OY/2nL/dZb/72FB0ggICAgICAggF2qVj6qpfNMWxOmmMLIbX2C8lt3EEDI2sBw3rmeIf1BGK849PEW26zPT4bffdOw6Pmje/Yxek2rl1GDUUbnSsYD0kL7F+zntFpAG0LcLX71lw7j8ZrejzxFZnpMdPdPh9vc8zaTljenak7UbisUuHMiY4bcDpNqO42mtL3FlxytxXSISREBAQYOiyrp+2OM/IIM4gICAgICCm+Zo3uA7yAtdstKzta0R8WUVmekOUNY2Jx1OKVUxDtgPDWt91z9hoaN+4HZvfkVnFotG8dsMZjZrdTXbTdgRsY0EHq7V8ssySbr0e21cRFnwjvY4tPkbgoPWIYc1jGSxv245L7xZzCN7XD8wgmj0bsFLY6mscP2jmwx5cGdeQjmCXMHewoJqQEBAQEBBhMdxOx6Fh6xF3kfC07h3u+QPMKi45xD0GH0dJ9a30hM0mDnnmnpDFMauQx44iN5WUyPamXHvG8ESiLTrB5sMqW4nQOMYLvaBoyY52+43GN/I5A94t1XAuKemr6DLPrR0nxj94+3uV2rwcs89eiUdWusmHFGdG+0VWwdaK+TwN74id4/l3jtGa6JCb4gILH1O1R0o4xlp8HAhBfICAgICC0xafo4ZHjItabHkdwKj6u1qYL2r1iJ2+TZirFrxE+LWxZfPKzW0b26rrog3XVVNfWMa0C8cQBdxN3usL8h+ZXXf0/SYwWnumez5R91drfbj3I9V6hCDftV+jHrzyZm3pqe923I6SR2YbcZ2ANzny5qm4vxC2npGPHPr2+keP6QlabBzzvbpDoTRGBlPGKaJgZFGHFjRwu67t++5ddR+D8Qy5bziyzv2bxP3j6wz1WGtYi1WwroUIQEHxzgBcmwG8nggxM2kMQ9zal+oMvBziGnwKrM/GNJhnab7z5dqTTSZbd23vYev0jqXXbDAI7/G9weR3NGV+8nuVbm/qLFt/bj5pFNDH5pWdDTlozJc95LnuOZc48SVyubPfUZeeyfERWNoXwUmGAgs6+kZKx8UjQ5kjS1zTxBFioszbDki9J2mO2GUxFo2lznpNg8uG1hja9zSwh8MrSWuLCeo4EbnCxGXEFfRNBrK6vBGWOvf5T/PopcuOcduWUy6stcDJ9ilr3Bk2TWT5Bkp4B/Bj+3cezjMakwBAQEBAQEBBqGm2LkRujG51ge3MKLrf/Xv7pbtP/lqtmOu0HmPyXzOeydl2i/TrRj1glwykbex4HsPYup4XxD0Mcs9EbUYIyR5o6l0bqWm3RE9oII+a6KuuwTG/Mrp02WO5l9H9B5pnjpR0bb5jIuPlkFE1fFsWKvqds/RuxaO0z6/ZCc8BwxlLC2GNoaGjcOZ3957VxGo1WTPlm8zvMrKtIrG0dGw4E72uf0XfMforf+nrz+K2t/rP3hF1sf2+zxbEu2VQgIMPpUfYW+Fz4g7tBcMu4myrOMWtXR3mvX/qTpIicsbsIxi+f48fP2reZ2eujWz8P5vOZ6ayy2UxRV5M7vS2vBB8eFhkpzQ9iWmayNGPXaYlg9vBd0fNw+OPxAy7QO1SeD6/8Jn2v7NuyfLwn4fZp1OH0ld46w5+K+gKdM2pPWLN00eHVLjJHJdsD3ZujcBcMJ4tNsr7vkE+ICAgICAgj3T+O1z2j5hRtZ/gv7m7T/5aveFybUbewL5rnrteV2+VlAH969x5poMb/YQvuCk/jDZkqDDWs71pnLbLbY6MmApEViOyGt9a4ggg2IzBWdbWpaL1naY6PJiJjaWxUFaJBycN4/Mdi7XQa+mqp4WjrH6x5KnNhnHPkulPaRBiNK23pZP5ejd917XfkoXEac+lvHk36adstWEjK+dYLbW2XNlVTGAgICAgpyN4qNnp+aGVZQdrb0X9Xn9ajb7KqcdoD4Jt5Hc6xd37XYuw4DxD0+L0N/ar9a/86fJWavDyW5o6SoardGquTEKaVtPKI4pGvfIWlrQBn7xyPhzV+huqUBAQEBAQQrrC0vZNXto4CH7DiJXDMNLGkloPPaAHYoevnbT2/nekaWN8sfzubHgR9n5L55qvbXMMo1l1rpim3a8mdn3o1lOCTme2NstuLFy9rGZ3elueCD0x5BBBsRuIWePJbHaL0naY73lqxaNpZmhxMO6r8jz4H9F1Gg4vXNMY8sbW8e6f2/nars2mmnbXthkldojG6RC9PI36QDfvOA/NQ+IXimlyWnwlu08b5atfjC+c4I3nddWVVMYCAgICA5eWjeBYYhSCVjmElt7Frha7HA3a9t8rggHPko2nz302aMlOsfzb4vb0i9eWWd0Rxz1hjo5AG1FPZszALA/RlYPoOGY5ZjeF9I0uppqcUZadJ+nkpcmOcduWWfUhrEBAQUayrZEx0kr2xsYLue9wa1o5knIIIS1la5Q5rqbDXHrXa+qzbYbiIRvv/Od3Dg4BG+r6DaqS76LT5kj8rqs4tfbBt4ymaKN7zKecGjsxcFn9a+y1ZVoUmsbQ1yL0EBAQEFzQ0xkdluG88ssvFT+HaS+ozRt0jrPw6e/9GjPlilfNsT3WXbqliMbl6luZH4Zqi/qHLyaTl/2mI/X9EvRV3yb+DCtdZcPjycsraY3VA9SozVlhs+7S2RaJebPq9BAQEFByr7+02Q1LSqqlp5BV0xtNCDkc2yN+KNw4g28CAuh4Fqpw25Z6T/N0fU4vSU84VcF18Uj2gVMEsL+JZaRl+zMH8F2qmZk66MK/jSd3Qv8A0QY6u17UDP2cVRKfqtYP8TvyQaljWvuoeCKamji5PkJld5CwB80EaY/pNV1ztqqqHy2zAJsxv1WCzW+AQYhBvurCn/aP5ua37ov/AFKh43fsrVZaGvZMprw8dQLjJ9tOlfBS46MBAQLpuKUtS1pAvcnc0Zk9wGZXuOtstuXHEzPkTtEbyv6Ghc7OTqj6IN3HvIyHcL94XQ6Tgf5tRPwj9Z/b5oOXV91Pmz8DA0ANFgOAXQ48dMdYrSNojwQbWm07y8zFZvGKxGIvaQDY7wTmL9vYoeu0dNXhnHb4T4S24cs47c0NVrK2WL34HWHxN67e+43eIC47NwLUY/OPJbU1GO/SVpHpEw8lCtobQ3brqPGGFap01oF1FXNPFYcmSouWS+K9jNaOrzle+kWyM9XnKGReWzx3HKoTShuZUeIm0smqaQTBwKtdJWYeICnADnAbgTbuuvoFekbqC3VTXrwQEBAQSTq1sIe97r+TVzXGd5yfBa6P/GlfDqgWsuUyVmJ3TGSbIva5tmPKGVZTmOVbVGIMbvK8ib36PdlhFWSVBtF1GcZDn90cT+CuNDwa+f1snstGbUVx9nezuGUbY/dF3H3nuzc7vP5DJddp9Li09eXHGyqyZbZJ3szEJUhrX8JQJWoLGZiCwmYgxVbh8b/fja7tIBPmsL4qX9qIlnXJavSWGqNH4/h2mfVcfk66h5OG6e/dt7m+uryx5rCTCZWe5ID2OFvxH6KDl4LE+xPzb666PzR8nhtfLF77XAc948wqfUcKyU61SqZqX6SyFPjoPFVd9Js3bq/9rBa/wwx9fifapGLAMUMNqKppMey1py233sOZDRm63gO1dDoeHTf1rdkfdEz6mMfZHVVwjVRRRt9qHzu4lznMHg1hFh3krpFSzDNX2Hj/AOIzxLz83ILhmhdCN1HB4xtPzQV2aNUrfdpKcd0Mf+lBb1Oj9M4WNLAR/wDlH+iDBYhoPRSb6Zje1l4/+UgIMZHo6yhHsi8se4khxB2SQLWIAyy48lTcWwzaIvHuWGhv1ozFJX24rmMmHdYL9uJ9qjzp3q3q8Xy3rbj0zx6wzDnTWkluGfCzcXdp5D5/PpOH8LiNr5I90IOo1XL6tOraqeKwAAsBuA4K/iNlav4WIL+FqC/iCD2QgoSxILKWBBaSwILSSmQWz6VBRdSILCp0fjfns7J5s6v4bj5KLl0WHL1j5N9NTkp0n5rCTRZ/wzZfzNz8wfyUC3B6zPq2+iTGu8aq1HonneWTbA+EDZB7ze5HktmHhdKTvad2OTWzMbVjZs0NLYAAWA3DkrWI2QV3FToK4pUA0iClJToLOSnQWz6VBbT0AcC1wuDvBWNqxaNp6Pa2ms7wwc2imfs5C0cnDa/G4VZk4VS0+rOybXXWj2oeG6Kyfxh90n81q/8AER/t9Gf46P8AX6sjh+jDGEOcTI4btr3R9n9bqZg4fixTv1loyau9+yOxn46dTkVdxQILyKFBexRILgBAQEHh0YKCg+mQUH0qCg6kQUzSIPnqiD6KRBUbSIKzKVBcMpkFdsYCA5gKCi+nQW76VBQdSIKRpEHz1RB9FIgqNpEFZlKguI6ZBcNjAQe0BAQEBAQEHzZCDz0YQOjCB0YQetkIPqAgICAgIPJYEHwxhB86IIPojCD6GBB9sg+oCAgIP//Z">
            <a:hlinkClick r:id="rId3"/>
          </p:cNvPr>
          <p:cNvSpPr>
            <a:spLocks noChangeAspect="1" noChangeArrowheads="1"/>
          </p:cNvSpPr>
          <p:nvPr/>
        </p:nvSpPr>
        <p:spPr bwMode="auto">
          <a:xfrm>
            <a:off x="109538" y="-1790700"/>
            <a:ext cx="31718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endParaRPr lang="ko-KR" altLang="en-US" sz="1800">
              <a:ea typeface="굴림" pitchFamily="50" charset="-127"/>
            </a:endParaRPr>
          </a:p>
        </p:txBody>
      </p:sp>
      <p:pic>
        <p:nvPicPr>
          <p:cNvPr id="5120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1013" y="234950"/>
            <a:ext cx="530225" cy="627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6734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243" name="슬라이드 번호 개체 틀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898989"/>
                </a:solidFill>
                <a:effectLst/>
                <a:uLnTx/>
                <a:uFillTx/>
                <a:latin typeface="Times New Roman" pitchFamily="18" charset="0"/>
                <a:ea typeface="굴림" pitchFamily="50" charset="-127"/>
                <a:cs typeface="Times New Roman" pitchFamily="18" charset="0"/>
              </a:rPr>
              <a:t>- </a:t>
            </a:r>
            <a:fld id="{9C6DB37C-C85B-44F7-A03B-67DBF69F782C}" type="slidenum">
              <a:rPr kumimoji="0" lang="en-US" altLang="ko-KR" sz="1200" b="0" i="0" u="none" strike="noStrike" kern="1200" cap="none" spc="0" normalizeH="0" baseline="0" noProof="0">
                <a:ln>
                  <a:noFill/>
                </a:ln>
                <a:solidFill>
                  <a:srgbClr val="898989"/>
                </a:solidFill>
                <a:effectLst/>
                <a:uLnTx/>
                <a:uFillTx/>
                <a:latin typeface="Times New Roman" pitchFamily="18" charset="0"/>
                <a:ea typeface="굴림" pitchFamily="50" charset="-127"/>
                <a:cs typeface="Times New Roman" pitchFamily="18" charset="0"/>
              </a:rPr>
              <a:pPr marL="0" marR="0" lvl="0" indent="0" algn="ctr" defTabSz="914400" rtl="0" eaLnBrk="0" fontAlgn="base" latinLnBrk="0" hangingPunct="0">
                <a:lnSpc>
                  <a:spcPct val="100000"/>
                </a:lnSpc>
                <a:spcBef>
                  <a:spcPct val="0"/>
                </a:spcBef>
                <a:spcAft>
                  <a:spcPct val="0"/>
                </a:spcAft>
                <a:buClrTx/>
                <a:buSzTx/>
                <a:buFontTx/>
                <a:buNone/>
                <a:tabLst/>
                <a:defRPr/>
              </a:pPr>
              <a:t>3</a:t>
            </a:fld>
            <a:r>
              <a:rPr kumimoji="0" lang="en-US" altLang="ko-KR" sz="1200" b="0" i="0" u="none" strike="noStrike" kern="1200" cap="none" spc="0" normalizeH="0" baseline="0" noProof="0">
                <a:ln>
                  <a:noFill/>
                </a:ln>
                <a:solidFill>
                  <a:srgbClr val="898989"/>
                </a:solidFill>
                <a:effectLst/>
                <a:uLnTx/>
                <a:uFillTx/>
                <a:latin typeface="Times New Roman" pitchFamily="18" charset="0"/>
                <a:ea typeface="굴림" pitchFamily="50" charset="-127"/>
                <a:cs typeface="Times New Roman" pitchFamily="18" charset="0"/>
              </a:rPr>
              <a:t> -</a:t>
            </a:r>
          </a:p>
        </p:txBody>
      </p:sp>
      <p:sp>
        <p:nvSpPr>
          <p:cNvPr id="10" name="제목 5"/>
          <p:cNvSpPr txBox="1">
            <a:spLocks/>
          </p:cNvSpPr>
          <p:nvPr/>
        </p:nvSpPr>
        <p:spPr bwMode="auto">
          <a:xfrm>
            <a:off x="491485" y="260217"/>
            <a:ext cx="7722285" cy="72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7200" b="0" i="0" u="none" strike="noStrike" kern="1200" cap="none" spc="0" normalizeH="0" baseline="0" noProof="0" dirty="0" smtClean="0">
                <a:ln>
                  <a:noFill/>
                </a:ln>
                <a:solidFill>
                  <a:prstClr val="black"/>
                </a:solidFill>
                <a:effectLst/>
                <a:uLnTx/>
                <a:uFillTx/>
                <a:latin typeface="Times New Roman" pitchFamily="18" charset="0"/>
                <a:ea typeface="맑은 고딕" panose="020B0503020000020004" pitchFamily="50" charset="-127"/>
                <a:cs typeface="Times New Roman" pitchFamily="18" charset="0"/>
              </a:rPr>
              <a:t>Contents: Theory</a:t>
            </a:r>
            <a:endParaRPr kumimoji="0" lang="ko-KR" altLang="en-US" sz="4000" b="0" i="0" u="none" strike="noStrike" kern="1200" cap="none" spc="0" normalizeH="0" baseline="0" noProof="0" dirty="0" smtClean="0">
              <a:ln>
                <a:noFill/>
              </a:ln>
              <a:solidFill>
                <a:prstClr val="black"/>
              </a:solidFill>
              <a:effectLst/>
              <a:uLnTx/>
              <a:uFillTx/>
              <a:latin typeface="Times New Roman" pitchFamily="18" charset="0"/>
              <a:ea typeface="맑은 고딕" panose="020B0503020000020004" pitchFamily="50" charset="-127"/>
              <a:cs typeface="Times New Roman" pitchFamily="18" charset="0"/>
            </a:endParaRPr>
          </a:p>
        </p:txBody>
      </p:sp>
      <p:sp>
        <p:nvSpPr>
          <p:cNvPr id="3" name="TextBox 2"/>
          <p:cNvSpPr txBox="1"/>
          <p:nvPr/>
        </p:nvSpPr>
        <p:spPr>
          <a:xfrm>
            <a:off x="174179" y="1595021"/>
            <a:ext cx="8928992" cy="5262979"/>
          </a:xfrm>
          <a:prstGeom prst="rect">
            <a:avLst/>
          </a:prstGeom>
          <a:noFill/>
        </p:spPr>
        <p:txBody>
          <a:bodyPr wrap="square" rtlCol="0">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ko-KR" sz="2800" b="0" i="0" u="none" strike="noStrike" kern="1200" cap="none" spc="-100" normalizeH="0" baseline="0" noProof="0" dirty="0" smtClean="0">
                <a:ln>
                  <a:noFill/>
                </a:ln>
                <a:solidFill>
                  <a:srgbClr val="3333FF"/>
                </a:solidFill>
                <a:effectLst/>
                <a:uLnTx/>
                <a:uFillTx/>
                <a:latin typeface="Times New Roman" pitchFamily="18" charset="0"/>
                <a:ea typeface="굴림" pitchFamily="50" charset="-127"/>
                <a:cs typeface="+mn-cs"/>
              </a:rPr>
              <a:t>Chapter 1. </a:t>
            </a:r>
            <a:r>
              <a:rPr kumimoji="0" lang="en-US" altLang="ko-KR" sz="2800" b="0" i="0" u="none" strike="noStrike" kern="1200" cap="none" spc="-100" normalizeH="0" baseline="0" noProof="0" dirty="0" smtClean="0">
                <a:ln>
                  <a:noFill/>
                </a:ln>
                <a:solidFill>
                  <a:prstClr val="black"/>
                </a:solidFill>
                <a:effectLst/>
                <a:uLnTx/>
                <a:uFillTx/>
                <a:latin typeface="Times New Roman" pitchFamily="18" charset="0"/>
                <a:ea typeface="굴림" pitchFamily="50" charset="-127"/>
                <a:cs typeface="+mn-cs"/>
              </a:rPr>
              <a:t>What is Computer System?</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ko-KR" sz="2800" b="0" i="0" u="none" strike="noStrike" kern="1200" cap="none" spc="-100" normalizeH="0" baseline="0" noProof="0" dirty="0" smtClean="0">
                <a:ln>
                  <a:noFill/>
                </a:ln>
                <a:solidFill>
                  <a:srgbClr val="3333FF"/>
                </a:solidFill>
                <a:effectLst/>
                <a:uLnTx/>
                <a:uFillTx/>
                <a:latin typeface="Times New Roman" pitchFamily="18" charset="0"/>
                <a:ea typeface="굴림" pitchFamily="50" charset="-127"/>
                <a:cs typeface="+mn-cs"/>
              </a:rPr>
              <a:t>Chapter 2.</a:t>
            </a:r>
            <a:r>
              <a:rPr kumimoji="0" lang="en-US" altLang="ko-KR" sz="2800" b="0" i="0" u="none" strike="noStrike" kern="1200" cap="none" spc="-100" normalizeH="0" baseline="0" noProof="0" dirty="0" smtClean="0">
                <a:ln>
                  <a:noFill/>
                </a:ln>
                <a:solidFill>
                  <a:prstClr val="black"/>
                </a:solidFill>
                <a:effectLst/>
                <a:uLnTx/>
                <a:uFillTx/>
                <a:latin typeface="Times New Roman" pitchFamily="18" charset="0"/>
                <a:ea typeface="굴림" pitchFamily="50" charset="-127"/>
                <a:cs typeface="+mn-cs"/>
              </a:rPr>
              <a:t> Computer System &amp; OS Software</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ko-KR" sz="2800" b="0" i="0" u="none" strike="noStrike" kern="1200" cap="none" spc="-100" normalizeH="0" baseline="0" noProof="0" dirty="0" smtClean="0">
                <a:ln>
                  <a:noFill/>
                </a:ln>
                <a:solidFill>
                  <a:srgbClr val="3333FF"/>
                </a:solidFill>
                <a:effectLst/>
                <a:uLnTx/>
                <a:uFillTx/>
                <a:latin typeface="Times New Roman" pitchFamily="18" charset="0"/>
                <a:ea typeface="굴림" pitchFamily="50" charset="-127"/>
                <a:cs typeface="+mn-cs"/>
              </a:rPr>
              <a:t>Chapter 3.</a:t>
            </a:r>
            <a:r>
              <a:rPr kumimoji="0" lang="en-US" altLang="ko-KR" sz="2800" b="0" i="0" u="none" strike="noStrike" kern="1200" cap="none" spc="-100" normalizeH="0" baseline="0" noProof="0" dirty="0" smtClean="0">
                <a:ln>
                  <a:noFill/>
                </a:ln>
                <a:solidFill>
                  <a:prstClr val="black"/>
                </a:solidFill>
                <a:effectLst/>
                <a:uLnTx/>
                <a:uFillTx/>
                <a:latin typeface="Times New Roman" pitchFamily="18" charset="0"/>
                <a:ea typeface="굴림" pitchFamily="50" charset="-127"/>
                <a:cs typeface="+mn-cs"/>
              </a:rPr>
              <a:t> Computer System: </a:t>
            </a:r>
            <a:r>
              <a:rPr kumimoji="0" lang="en-US" altLang="ko-KR" sz="2800" b="0" i="0" u="none" strike="noStrike" kern="1200" cap="none" spc="-100" normalizeH="0" baseline="0" noProof="0" dirty="0" smtClean="0">
                <a:ln>
                  <a:noFill/>
                </a:ln>
                <a:solidFill>
                  <a:srgbClr val="FF0000"/>
                </a:solidFill>
                <a:effectLst/>
                <a:uLnTx/>
                <a:uFillTx/>
                <a:latin typeface="Times New Roman" pitchFamily="18" charset="0"/>
                <a:ea typeface="굴림" pitchFamily="50" charset="-127"/>
                <a:cs typeface="+mn-cs"/>
              </a:rPr>
              <a:t>Virtualization &amp; Containers</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ko-KR" sz="2800" b="0" i="0" u="none" strike="noStrike" kern="1200" cap="none" spc="-100" normalizeH="0" baseline="0" noProof="0" dirty="0" smtClean="0">
                <a:ln>
                  <a:noFill/>
                </a:ln>
                <a:solidFill>
                  <a:srgbClr val="3333FF"/>
                </a:solidFill>
                <a:effectLst/>
                <a:uLnTx/>
                <a:uFillTx/>
                <a:latin typeface="Times New Roman" pitchFamily="18" charset="0"/>
                <a:ea typeface="굴림" pitchFamily="50" charset="-127"/>
                <a:cs typeface="+mn-cs"/>
              </a:rPr>
              <a:t>Chapter 4.</a:t>
            </a:r>
            <a:r>
              <a:rPr kumimoji="0" lang="en-US" altLang="ko-KR" sz="2800" b="0" i="0" u="none" strike="noStrike" kern="1200" cap="none" spc="-100" normalizeH="0" baseline="0" noProof="0" dirty="0" smtClean="0">
                <a:ln>
                  <a:noFill/>
                </a:ln>
                <a:solidFill>
                  <a:prstClr val="black"/>
                </a:solidFill>
                <a:effectLst/>
                <a:uLnTx/>
                <a:uFillTx/>
                <a:latin typeface="Times New Roman" pitchFamily="18" charset="0"/>
                <a:ea typeface="굴림" pitchFamily="50" charset="-127"/>
                <a:cs typeface="+mn-cs"/>
              </a:rPr>
              <a:t> Computer System: </a:t>
            </a:r>
            <a:r>
              <a:rPr kumimoji="0" lang="en-US" altLang="ko-KR" sz="2800" b="0" i="0" u="none" strike="noStrike" kern="1200" cap="none" spc="-100" normalizeH="0" baseline="0" noProof="0" dirty="0" smtClean="0">
                <a:ln>
                  <a:noFill/>
                </a:ln>
                <a:solidFill>
                  <a:srgbClr val="FF0000"/>
                </a:solidFill>
                <a:effectLst/>
                <a:uLnTx/>
                <a:uFillTx/>
                <a:latin typeface="Times New Roman" pitchFamily="18" charset="0"/>
                <a:ea typeface="굴림" pitchFamily="50" charset="-127"/>
                <a:cs typeface="+mn-cs"/>
              </a:rPr>
              <a:t>Cloud-native Computing</a:t>
            </a:r>
          </a:p>
          <a:p>
            <a:pPr marL="457200" indent="-457200">
              <a:lnSpc>
                <a:spcPct val="150000"/>
              </a:lnSpc>
              <a:buFont typeface="Arial" panose="020B0604020202020204" pitchFamily="34" charset="0"/>
              <a:buChar char="•"/>
              <a:defRPr/>
            </a:pPr>
            <a:r>
              <a:rPr kumimoji="0" lang="en-US" altLang="ko-KR" sz="2800" b="0" i="0" u="none" strike="noStrike" kern="1200" cap="none" spc="-100" normalizeH="0" baseline="0" noProof="0" dirty="0" smtClean="0">
                <a:ln>
                  <a:noFill/>
                </a:ln>
                <a:solidFill>
                  <a:srgbClr val="3333FF"/>
                </a:solidFill>
                <a:effectLst/>
                <a:uLnTx/>
                <a:uFillTx/>
                <a:latin typeface="Times New Roman" pitchFamily="18" charset="0"/>
                <a:ea typeface="굴림" pitchFamily="50" charset="-127"/>
                <a:cs typeface="+mn-cs"/>
              </a:rPr>
              <a:t>Chapter 5.</a:t>
            </a:r>
            <a:r>
              <a:rPr kumimoji="0" lang="en-US" altLang="ko-KR" sz="2800" b="0" i="0" u="none" strike="noStrike" kern="1200" cap="none" spc="-100" normalizeH="0" baseline="0" noProof="0" dirty="0" smtClean="0">
                <a:ln>
                  <a:noFill/>
                </a:ln>
                <a:solidFill>
                  <a:prstClr val="black"/>
                </a:solidFill>
                <a:effectLst/>
                <a:uLnTx/>
                <a:uFillTx/>
                <a:latin typeface="Times New Roman" pitchFamily="18" charset="0"/>
                <a:ea typeface="굴림" pitchFamily="50" charset="-127"/>
                <a:cs typeface="+mn-cs"/>
              </a:rPr>
              <a:t> </a:t>
            </a:r>
            <a:r>
              <a:rPr kumimoji="0" lang="en-US" altLang="ko-KR" sz="2800" b="0" i="0" u="none" strike="noStrike" kern="1200" cap="none" spc="-100" normalizeH="0" baseline="0" noProof="0" dirty="0">
                <a:ln>
                  <a:noFill/>
                </a:ln>
                <a:solidFill>
                  <a:prstClr val="black"/>
                </a:solidFill>
                <a:effectLst/>
                <a:uLnTx/>
                <a:uFillTx/>
                <a:latin typeface="Times New Roman" pitchFamily="18" charset="0"/>
                <a:ea typeface="굴림" pitchFamily="50" charset="-127"/>
                <a:cs typeface="+mn-cs"/>
              </a:rPr>
              <a:t>Computer System: </a:t>
            </a:r>
            <a:r>
              <a:rPr lang="en-US" altLang="ko-KR" sz="2800" spc="-100" dirty="0"/>
              <a:t>Clusters for HPC/BigData &amp; </a:t>
            </a:r>
            <a:r>
              <a:rPr lang="en-US" altLang="ko-KR" sz="2800" spc="-100" dirty="0" smtClean="0"/>
              <a:t>AI</a:t>
            </a:r>
            <a:endParaRPr kumimoji="0" lang="en-US" altLang="ko-KR" sz="2800" b="0" i="0" u="none" strike="noStrike" kern="1200" cap="none" spc="-100" normalizeH="0" baseline="0" noProof="0" dirty="0" smtClean="0">
              <a:ln>
                <a:noFill/>
              </a:ln>
              <a:solidFill>
                <a:prstClr val="black"/>
              </a:solidFill>
              <a:effectLst/>
              <a:uLnTx/>
              <a:uFillTx/>
              <a:latin typeface="Times New Roman" pitchFamily="18" charset="0"/>
              <a:ea typeface="굴림" pitchFamily="50" charset="-127"/>
              <a:cs typeface="+mn-cs"/>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ko-KR" sz="2800" b="0" i="0" u="none" strike="noStrike" kern="1200" cap="none" spc="-100" normalizeH="0" baseline="0" noProof="0" dirty="0">
                <a:ln>
                  <a:noFill/>
                </a:ln>
                <a:solidFill>
                  <a:srgbClr val="3333FF"/>
                </a:solidFill>
                <a:effectLst/>
                <a:uLnTx/>
                <a:uFillTx/>
                <a:latin typeface="Times New Roman" pitchFamily="18" charset="0"/>
                <a:ea typeface="굴림" pitchFamily="50" charset="-127"/>
                <a:cs typeface="+mn-cs"/>
              </a:rPr>
              <a:t>Chapter 6.</a:t>
            </a:r>
            <a:r>
              <a:rPr kumimoji="0" lang="en-US" altLang="ko-KR" sz="2800" b="0" i="0" u="none" strike="noStrike" kern="1200" cap="none" spc="-100" normalizeH="0" baseline="0" noProof="0" dirty="0">
                <a:ln>
                  <a:noFill/>
                </a:ln>
                <a:solidFill>
                  <a:prstClr val="black"/>
                </a:solidFill>
                <a:effectLst/>
                <a:uLnTx/>
                <a:uFillTx/>
                <a:latin typeface="Times New Roman" pitchFamily="18" charset="0"/>
                <a:ea typeface="굴림" pitchFamily="50" charset="-127"/>
                <a:cs typeface="+mn-cs"/>
              </a:rPr>
              <a:t> Computer Systems </a:t>
            </a:r>
            <a:r>
              <a:rPr kumimoji="0" lang="en-US" altLang="ko-KR" sz="2800" b="0" i="0" u="none" strike="noStrike" kern="1200" cap="none" spc="-100" normalizeH="0" baseline="0" noProof="0" dirty="0" smtClean="0">
                <a:ln>
                  <a:noFill/>
                </a:ln>
                <a:solidFill>
                  <a:srgbClr val="FF0000"/>
                </a:solidFill>
                <a:effectLst/>
                <a:uLnTx/>
                <a:uFillTx/>
                <a:latin typeface="Times New Roman" pitchFamily="18" charset="0"/>
                <a:ea typeface="굴림" pitchFamily="50" charset="-127"/>
                <a:cs typeface="+mn-cs"/>
              </a:rPr>
              <a:t>for Cloud Data Center </a:t>
            </a:r>
            <a:r>
              <a:rPr kumimoji="0" lang="en-US" altLang="ko-KR" sz="2800" b="0" i="0" u="none" strike="noStrike" kern="1200" cap="none" spc="-100" normalizeH="0" baseline="0" noProof="0" dirty="0">
                <a:ln>
                  <a:noFill/>
                </a:ln>
                <a:solidFill>
                  <a:srgbClr val="FF0000"/>
                </a:solidFill>
                <a:effectLst/>
                <a:uLnTx/>
                <a:uFillTx/>
                <a:latin typeface="Times New Roman" pitchFamily="18" charset="0"/>
                <a:ea typeface="굴림" pitchFamily="50" charset="-127"/>
                <a:cs typeface="+mn-cs"/>
              </a:rPr>
              <a:t>and </a:t>
            </a:r>
            <a:r>
              <a:rPr kumimoji="0" lang="en-US" altLang="ko-KR" sz="2800" b="0" i="0" u="none" strike="noStrike" kern="1200" cap="none" spc="-100" normalizeH="0" baseline="0" noProof="0" dirty="0" smtClean="0">
                <a:ln>
                  <a:noFill/>
                </a:ln>
                <a:solidFill>
                  <a:srgbClr val="FF0000"/>
                </a:solidFill>
                <a:effectLst/>
                <a:uLnTx/>
                <a:uFillTx/>
                <a:latin typeface="Times New Roman" pitchFamily="18" charset="0"/>
                <a:ea typeface="굴림" pitchFamily="50" charset="-127"/>
                <a:cs typeface="+mn-cs"/>
              </a:rPr>
              <a:t>SDI</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ko-KR" sz="2800" b="0" i="0" u="none" strike="noStrike" kern="1200" cap="none" spc="-100" normalizeH="0" baseline="0" noProof="0" dirty="0" smtClean="0">
                <a:ln>
                  <a:noFill/>
                </a:ln>
                <a:solidFill>
                  <a:srgbClr val="3333FF"/>
                </a:solidFill>
                <a:effectLst/>
                <a:uLnTx/>
                <a:uFillTx/>
                <a:latin typeface="Times New Roman" pitchFamily="18" charset="0"/>
                <a:ea typeface="굴림" pitchFamily="50" charset="-127"/>
                <a:cs typeface="+mn-cs"/>
              </a:rPr>
              <a:t>Chapter 7.</a:t>
            </a:r>
            <a:r>
              <a:rPr kumimoji="0" lang="en-US" altLang="ko-KR" sz="2800" b="0" i="0" u="none" strike="noStrike" kern="1200" cap="none" spc="-100" normalizeH="0" baseline="0" noProof="0" dirty="0" smtClean="0">
                <a:ln>
                  <a:noFill/>
                </a:ln>
                <a:solidFill>
                  <a:prstClr val="black"/>
                </a:solidFill>
                <a:effectLst/>
                <a:uLnTx/>
                <a:uFillTx/>
                <a:latin typeface="Times New Roman" pitchFamily="18" charset="0"/>
                <a:ea typeface="굴림" pitchFamily="50" charset="-127"/>
                <a:cs typeface="+mn-cs"/>
              </a:rPr>
              <a:t> Computer System &amp; SmartX Abstraction</a:t>
            </a:r>
            <a:endParaRPr kumimoji="0" lang="en-US" altLang="ko-KR" sz="2800" b="0" i="0" u="none" strike="noStrike" kern="1200" cap="none" spc="-100" normalizeH="0" baseline="0" noProof="0" dirty="0">
              <a:ln>
                <a:noFill/>
              </a:ln>
              <a:solidFill>
                <a:prstClr val="black"/>
              </a:solidFill>
              <a:effectLst/>
              <a:uLnTx/>
              <a:uFillTx/>
              <a:latin typeface="Times New Roman" pitchFamily="18" charset="0"/>
              <a:ea typeface="굴림" pitchFamily="50" charset="-127"/>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ko-KR" altLang="en-US" sz="2800" b="0" i="0" u="none" strike="noStrike" kern="1200" cap="none" spc="0" normalizeH="0" baseline="0" noProof="0" dirty="0">
              <a:ln>
                <a:noFill/>
              </a:ln>
              <a:solidFill>
                <a:prstClr val="black"/>
              </a:solidFill>
              <a:effectLst/>
              <a:uLnTx/>
              <a:uFillTx/>
              <a:latin typeface="Times New Roman" pitchFamily="18" charset="0"/>
              <a:ea typeface="굴림" pitchFamily="50" charset="-127"/>
              <a:cs typeface="+mn-cs"/>
            </a:endParaRPr>
          </a:p>
        </p:txBody>
      </p:sp>
    </p:spTree>
    <p:extLst>
      <p:ext uri="{BB962C8B-B14F-4D97-AF65-F5344CB8AC3E}">
        <p14:creationId xmlns:p14="http://schemas.microsoft.com/office/powerpoint/2010/main" val="31107822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1914"/>
            <a:ext cx="9144000" cy="955634"/>
          </a:xfrm>
        </p:spPr>
        <p:txBody>
          <a:bodyPr/>
          <a:lstStyle/>
          <a:p>
            <a:r>
              <a:rPr lang="en-US" altLang="ko-KR" dirty="0" smtClean="0"/>
              <a:t>Computer System: </a:t>
            </a:r>
            <a:br>
              <a:rPr lang="en-US" altLang="ko-KR" dirty="0" smtClean="0"/>
            </a:br>
            <a:r>
              <a:rPr lang="en-US" altLang="ko-KR" sz="3600" dirty="0" smtClean="0"/>
              <a:t>Microcontroller Architecture</a:t>
            </a:r>
            <a:endParaRPr lang="ko-KR" altLang="en-US" sz="3600" dirty="0"/>
          </a:p>
        </p:txBody>
      </p:sp>
      <p:sp>
        <p:nvSpPr>
          <p:cNvPr id="3" name="슬라이드 번호 개체 틀 2"/>
          <p:cNvSpPr>
            <a:spLocks noGrp="1"/>
          </p:cNvSpPr>
          <p:nvPr>
            <p:ph type="sldNum" sz="quarter" idx="4"/>
          </p:nvPr>
        </p:nvSpPr>
        <p:spPr/>
        <p:txBody>
          <a:bodyPr/>
          <a:lstStyle/>
          <a:p>
            <a:pPr>
              <a:defRPr/>
            </a:pPr>
            <a:r>
              <a:rPr lang="en-US" altLang="ko-KR" smtClean="0"/>
              <a:t>- </a:t>
            </a:r>
            <a:fld id="{8BAB93DA-C287-41DC-B128-67427A2EAFF2}" type="slidenum">
              <a:rPr lang="en-US" altLang="ko-KR" smtClean="0"/>
              <a:pPr>
                <a:defRPr/>
              </a:pPr>
              <a:t>30</a:t>
            </a:fld>
            <a:r>
              <a:rPr lang="en-US" altLang="ko-KR" smtClean="0"/>
              <a:t> -</a:t>
            </a:r>
            <a:endParaRPr lang="en-US" altLang="ko-KR"/>
          </a:p>
        </p:txBody>
      </p:sp>
      <p:pic>
        <p:nvPicPr>
          <p:cNvPr id="1028" name="Picture 4" descr="risc vs cisc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8689" t="25217" r="8366" b="16388"/>
          <a:stretch/>
        </p:blipFill>
        <p:spPr bwMode="auto">
          <a:xfrm>
            <a:off x="2051720" y="980728"/>
            <a:ext cx="6120680" cy="27625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표 8"/>
          <p:cNvGraphicFramePr>
            <a:graphicFrameLocks noGrp="1"/>
          </p:cNvGraphicFramePr>
          <p:nvPr>
            <p:extLst/>
          </p:nvPr>
        </p:nvGraphicFramePr>
        <p:xfrm>
          <a:off x="72008" y="3356992"/>
          <a:ext cx="8964488" cy="3464000"/>
        </p:xfrm>
        <a:graphic>
          <a:graphicData uri="http://schemas.openxmlformats.org/drawingml/2006/table">
            <a:tbl>
              <a:tblPr firstRow="1" bandRow="1">
                <a:tableStyleId>{5C22544A-7EE6-4342-B048-85BDC9FD1C3A}</a:tableStyleId>
              </a:tblPr>
              <a:tblGrid>
                <a:gridCol w="4597173">
                  <a:extLst>
                    <a:ext uri="{9D8B030D-6E8A-4147-A177-3AD203B41FA5}">
                      <a16:colId xmlns="" xmlns:a16="http://schemas.microsoft.com/office/drawing/2014/main" val="387557557"/>
                    </a:ext>
                  </a:extLst>
                </a:gridCol>
                <a:gridCol w="4367315">
                  <a:extLst>
                    <a:ext uri="{9D8B030D-6E8A-4147-A177-3AD203B41FA5}">
                      <a16:colId xmlns="" xmlns:a16="http://schemas.microsoft.com/office/drawing/2014/main" val="2732231227"/>
                    </a:ext>
                  </a:extLst>
                </a:gridCol>
              </a:tblGrid>
              <a:tr h="370840">
                <a:tc>
                  <a:txBody>
                    <a:bodyPr/>
                    <a:lstStyle/>
                    <a:p>
                      <a:pPr algn="ctr" latinLnBrk="1"/>
                      <a:r>
                        <a:rPr lang="en-US" altLang="ko-KR" dirty="0" smtClean="0"/>
                        <a:t>Von Neumann Model</a:t>
                      </a:r>
                      <a:endParaRPr lang="ko-KR" altLang="en-US" dirty="0"/>
                    </a:p>
                  </a:txBody>
                  <a:tcPr/>
                </a:tc>
                <a:tc>
                  <a:txBody>
                    <a:bodyPr/>
                    <a:lstStyle/>
                    <a:p>
                      <a:pPr algn="ctr" latinLnBrk="1"/>
                      <a:r>
                        <a:rPr lang="en-US" altLang="ko-KR" dirty="0" smtClean="0"/>
                        <a:t>Harvard</a:t>
                      </a:r>
                      <a:r>
                        <a:rPr lang="en-US" altLang="ko-KR" baseline="0" dirty="0" smtClean="0"/>
                        <a:t> Model</a:t>
                      </a:r>
                      <a:endParaRPr lang="ko-KR" altLang="en-US" dirty="0"/>
                    </a:p>
                  </a:txBody>
                  <a:tcPr/>
                </a:tc>
                <a:extLst>
                  <a:ext uri="{0D108BD9-81ED-4DB2-BD59-A6C34878D82A}">
                    <a16:rowId xmlns="" xmlns:a16="http://schemas.microsoft.com/office/drawing/2014/main" val="133962519"/>
                  </a:ext>
                </a:extLst>
              </a:tr>
              <a:tr h="370840">
                <a:tc>
                  <a:txBody>
                    <a:bodyPr/>
                    <a:lstStyle/>
                    <a:p>
                      <a:pPr algn="l" fontAlgn="base" latinLnBrk="0"/>
                      <a:r>
                        <a:rPr lang="en-US" sz="1400" dirty="0" smtClean="0">
                          <a:effectLst/>
                        </a:rPr>
                        <a:t>Named </a:t>
                      </a:r>
                      <a:r>
                        <a:rPr lang="en-US" sz="1400" dirty="0">
                          <a:effectLst/>
                        </a:rPr>
                        <a:t>after the mathematician and early computer scientist John Von Neumann.</a:t>
                      </a:r>
                    </a:p>
                  </a:txBody>
                  <a:tcPr marL="73329" marR="73329" marT="34220" marB="34220" anchor="ctr"/>
                </a:tc>
                <a:tc>
                  <a:txBody>
                    <a:bodyPr/>
                    <a:lstStyle/>
                    <a:p>
                      <a:pPr algn="l" fontAlgn="base" latinLnBrk="0"/>
                      <a:r>
                        <a:rPr lang="en-US" sz="1400" dirty="0" smtClean="0">
                          <a:effectLst/>
                        </a:rPr>
                        <a:t>Originated </a:t>
                      </a:r>
                      <a:r>
                        <a:rPr lang="en-US" sz="1400" dirty="0">
                          <a:effectLst/>
                        </a:rPr>
                        <a:t>from “Harvard Mark I” a relay based </a:t>
                      </a:r>
                      <a:r>
                        <a:rPr lang="en-US" sz="1400" dirty="0" smtClean="0">
                          <a:effectLst/>
                        </a:rPr>
                        <a:t>computer</a:t>
                      </a:r>
                      <a:r>
                        <a:rPr lang="en-US" sz="1400" dirty="0">
                          <a:effectLst/>
                        </a:rPr>
                        <a:t>.</a:t>
                      </a:r>
                    </a:p>
                  </a:txBody>
                  <a:tcPr marL="73329" marR="73329" marT="34220" marB="34220" anchor="ctr"/>
                </a:tc>
                <a:extLst>
                  <a:ext uri="{0D108BD9-81ED-4DB2-BD59-A6C34878D82A}">
                    <a16:rowId xmlns="" xmlns:a16="http://schemas.microsoft.com/office/drawing/2014/main" val="2108396383"/>
                  </a:ext>
                </a:extLst>
              </a:tr>
              <a:tr h="370840">
                <a:tc>
                  <a:txBody>
                    <a:bodyPr/>
                    <a:lstStyle/>
                    <a:p>
                      <a:pPr algn="l" fontAlgn="base" latinLnBrk="0"/>
                      <a:r>
                        <a:rPr lang="en-US" sz="1400" dirty="0" smtClean="0">
                          <a:effectLst/>
                        </a:rPr>
                        <a:t>Required </a:t>
                      </a:r>
                      <a:r>
                        <a:rPr lang="en-US" sz="1400" dirty="0">
                          <a:effectLst/>
                        </a:rPr>
                        <a:t>only one memory for their instruction and data.</a:t>
                      </a:r>
                    </a:p>
                  </a:txBody>
                  <a:tcPr marL="73329" marR="73329" marT="34220" marB="34220" anchor="ctr"/>
                </a:tc>
                <a:tc>
                  <a:txBody>
                    <a:bodyPr/>
                    <a:lstStyle/>
                    <a:p>
                      <a:pPr algn="l" fontAlgn="base" latinLnBrk="0"/>
                      <a:r>
                        <a:rPr lang="en-US" sz="1400" dirty="0" smtClean="0">
                          <a:effectLst/>
                        </a:rPr>
                        <a:t>Required </a:t>
                      </a:r>
                      <a:r>
                        <a:rPr lang="en-US" sz="1400" dirty="0">
                          <a:effectLst/>
                        </a:rPr>
                        <a:t>two memories for their instruction and data.</a:t>
                      </a:r>
                    </a:p>
                  </a:txBody>
                  <a:tcPr marL="73329" marR="73329" marT="34220" marB="34220" anchor="ctr"/>
                </a:tc>
                <a:extLst>
                  <a:ext uri="{0D108BD9-81ED-4DB2-BD59-A6C34878D82A}">
                    <a16:rowId xmlns="" xmlns:a16="http://schemas.microsoft.com/office/drawing/2014/main" val="2151710714"/>
                  </a:ext>
                </a:extLst>
              </a:tr>
              <a:tr h="370840">
                <a:tc>
                  <a:txBody>
                    <a:bodyPr/>
                    <a:lstStyle/>
                    <a:p>
                      <a:pPr algn="l" fontAlgn="base" latinLnBrk="0"/>
                      <a:r>
                        <a:rPr lang="en-US" sz="1400" dirty="0">
                          <a:effectLst/>
                        </a:rPr>
                        <a:t>Design of the von Neumann architecture is simple.</a:t>
                      </a:r>
                    </a:p>
                  </a:txBody>
                  <a:tcPr marL="73329" marR="73329" marT="34220" marB="34220" anchor="ctr"/>
                </a:tc>
                <a:tc>
                  <a:txBody>
                    <a:bodyPr/>
                    <a:lstStyle/>
                    <a:p>
                      <a:pPr algn="l" fontAlgn="base" latinLnBrk="0"/>
                      <a:r>
                        <a:rPr lang="en-US" sz="1400" dirty="0">
                          <a:effectLst/>
                        </a:rPr>
                        <a:t>Design of Harvard architecture is complicated.</a:t>
                      </a:r>
                    </a:p>
                  </a:txBody>
                  <a:tcPr marL="73329" marR="73329" marT="34220" marB="34220" anchor="ctr"/>
                </a:tc>
                <a:extLst>
                  <a:ext uri="{0D108BD9-81ED-4DB2-BD59-A6C34878D82A}">
                    <a16:rowId xmlns="" xmlns:a16="http://schemas.microsoft.com/office/drawing/2014/main" val="1913014894"/>
                  </a:ext>
                </a:extLst>
              </a:tr>
              <a:tr h="370840">
                <a:tc>
                  <a:txBody>
                    <a:bodyPr/>
                    <a:lstStyle/>
                    <a:p>
                      <a:pPr algn="l" fontAlgn="base" latinLnBrk="0"/>
                      <a:r>
                        <a:rPr lang="en-US" sz="1400" dirty="0" smtClean="0">
                          <a:effectLst/>
                        </a:rPr>
                        <a:t>Required </a:t>
                      </a:r>
                      <a:r>
                        <a:rPr lang="en-US" sz="1400" dirty="0">
                          <a:effectLst/>
                        </a:rPr>
                        <a:t>only one bus for instruction and data.</a:t>
                      </a:r>
                    </a:p>
                  </a:txBody>
                  <a:tcPr marL="73329" marR="73329" marT="34220" marB="34220" anchor="ctr"/>
                </a:tc>
                <a:tc>
                  <a:txBody>
                    <a:bodyPr/>
                    <a:lstStyle/>
                    <a:p>
                      <a:pPr algn="l" fontAlgn="base" latinLnBrk="0"/>
                      <a:r>
                        <a:rPr lang="en-US" sz="1400" dirty="0" smtClean="0">
                          <a:effectLst/>
                        </a:rPr>
                        <a:t>Required </a:t>
                      </a:r>
                      <a:r>
                        <a:rPr lang="en-US" sz="1400" dirty="0">
                          <a:effectLst/>
                        </a:rPr>
                        <a:t>separate bus for instruction and data.</a:t>
                      </a:r>
                    </a:p>
                  </a:txBody>
                  <a:tcPr marL="73329" marR="73329" marT="34220" marB="34220" anchor="ctr"/>
                </a:tc>
                <a:extLst>
                  <a:ext uri="{0D108BD9-81ED-4DB2-BD59-A6C34878D82A}">
                    <a16:rowId xmlns="" xmlns:a16="http://schemas.microsoft.com/office/drawing/2014/main" val="1295758960"/>
                  </a:ext>
                </a:extLst>
              </a:tr>
              <a:tr h="370840">
                <a:tc>
                  <a:txBody>
                    <a:bodyPr/>
                    <a:lstStyle/>
                    <a:p>
                      <a:pPr algn="l" fontAlgn="base" latinLnBrk="0"/>
                      <a:r>
                        <a:rPr lang="en-US" sz="1400" dirty="0">
                          <a:effectLst/>
                        </a:rPr>
                        <a:t>Processor needs two clock cycles to complete an instruction.</a:t>
                      </a:r>
                    </a:p>
                  </a:txBody>
                  <a:tcPr marL="73329" marR="73329" marT="34220" marB="34220" anchor="ctr"/>
                </a:tc>
                <a:tc>
                  <a:txBody>
                    <a:bodyPr/>
                    <a:lstStyle/>
                    <a:p>
                      <a:pPr algn="l" fontAlgn="base" latinLnBrk="0"/>
                      <a:r>
                        <a:rPr lang="en-US" sz="1400" dirty="0">
                          <a:effectLst/>
                        </a:rPr>
                        <a:t>Processor can complete an instruction in one cycle</a:t>
                      </a:r>
                    </a:p>
                  </a:txBody>
                  <a:tcPr marL="73329" marR="73329" marT="34220" marB="34220" anchor="ctr"/>
                </a:tc>
                <a:extLst>
                  <a:ext uri="{0D108BD9-81ED-4DB2-BD59-A6C34878D82A}">
                    <a16:rowId xmlns="" xmlns:a16="http://schemas.microsoft.com/office/drawing/2014/main" val="1043535118"/>
                  </a:ext>
                </a:extLst>
              </a:tr>
              <a:tr h="370840">
                <a:tc>
                  <a:txBody>
                    <a:bodyPr/>
                    <a:lstStyle/>
                    <a:p>
                      <a:pPr algn="l" fontAlgn="base" latinLnBrk="0"/>
                      <a:r>
                        <a:rPr lang="en-US" sz="1400" dirty="0">
                          <a:effectLst/>
                        </a:rPr>
                        <a:t>Low performance as compared to Harvard architecture.</a:t>
                      </a:r>
                    </a:p>
                  </a:txBody>
                  <a:tcPr marL="73329" marR="73329" marT="34220" marB="34220" anchor="ctr"/>
                </a:tc>
                <a:tc>
                  <a:txBody>
                    <a:bodyPr/>
                    <a:lstStyle/>
                    <a:p>
                      <a:pPr algn="l" fontAlgn="base" latinLnBrk="0"/>
                      <a:r>
                        <a:rPr lang="en-US" sz="1400" dirty="0">
                          <a:effectLst/>
                        </a:rPr>
                        <a:t>Easier to pipeline, so high performance can be achieve.</a:t>
                      </a:r>
                    </a:p>
                  </a:txBody>
                  <a:tcPr marL="73329" marR="73329" marT="34220" marB="34220" anchor="ctr"/>
                </a:tc>
                <a:extLst>
                  <a:ext uri="{0D108BD9-81ED-4DB2-BD59-A6C34878D82A}">
                    <a16:rowId xmlns="" xmlns:a16="http://schemas.microsoft.com/office/drawing/2014/main" val="1426452407"/>
                  </a:ext>
                </a:extLst>
              </a:tr>
              <a:tr h="370840">
                <a:tc>
                  <a:txBody>
                    <a:bodyPr/>
                    <a:lstStyle/>
                    <a:p>
                      <a:pPr algn="l" fontAlgn="base" latinLnBrk="0"/>
                      <a:r>
                        <a:rPr lang="en-US" sz="1400" dirty="0" smtClean="0">
                          <a:effectLst/>
                        </a:rPr>
                        <a:t>Cheaper</a:t>
                      </a:r>
                      <a:r>
                        <a:rPr lang="en-US" sz="1400" dirty="0">
                          <a:effectLst/>
                        </a:rPr>
                        <a:t>.</a:t>
                      </a:r>
                    </a:p>
                  </a:txBody>
                  <a:tcPr marL="73329" marR="73329" marT="34220" marB="34220" anchor="ctr"/>
                </a:tc>
                <a:tc>
                  <a:txBody>
                    <a:bodyPr/>
                    <a:lstStyle/>
                    <a:p>
                      <a:pPr algn="l" fontAlgn="base" latinLnBrk="0"/>
                      <a:r>
                        <a:rPr lang="en-US" sz="1400" dirty="0">
                          <a:effectLst/>
                        </a:rPr>
                        <a:t>Comparatively high cost.</a:t>
                      </a:r>
                    </a:p>
                  </a:txBody>
                  <a:tcPr marL="73329" marR="73329" marT="34220" marB="34220" anchor="ctr"/>
                </a:tc>
                <a:extLst>
                  <a:ext uri="{0D108BD9-81ED-4DB2-BD59-A6C34878D82A}">
                    <a16:rowId xmlns="" xmlns:a16="http://schemas.microsoft.com/office/drawing/2014/main" val="1949736203"/>
                  </a:ext>
                </a:extLst>
              </a:tr>
            </a:tbl>
          </a:graphicData>
        </a:graphic>
      </p:graphicFrame>
      <p:sp>
        <p:nvSpPr>
          <p:cNvPr id="6" name="TextBox 5"/>
          <p:cNvSpPr txBox="1"/>
          <p:nvPr/>
        </p:nvSpPr>
        <p:spPr>
          <a:xfrm>
            <a:off x="4427984" y="3140968"/>
            <a:ext cx="4874330" cy="253916"/>
          </a:xfrm>
          <a:prstGeom prst="rect">
            <a:avLst/>
          </a:prstGeom>
          <a:noFill/>
        </p:spPr>
        <p:txBody>
          <a:bodyPr wrap="square" rtlCol="0">
            <a:spAutoFit/>
          </a:bodyPr>
          <a:lstStyle/>
          <a:p>
            <a:pPr algn="ctr"/>
            <a:r>
              <a:rPr lang="en-US" altLang="ko-KR" sz="1050" dirty="0"/>
              <a:t>http://www.refreshnotes.com/2016/02/von-neumann-vs-harvard-architecture.html</a:t>
            </a:r>
            <a:endParaRPr lang="ko-KR" altLang="en-US" sz="1050" dirty="0"/>
          </a:p>
        </p:txBody>
      </p:sp>
    </p:spTree>
    <p:extLst>
      <p:ext uri="{BB962C8B-B14F-4D97-AF65-F5344CB8AC3E}">
        <p14:creationId xmlns:p14="http://schemas.microsoft.com/office/powerpoint/2010/main" val="18371386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1914"/>
            <a:ext cx="9144000" cy="704610"/>
          </a:xfrm>
        </p:spPr>
        <p:txBody>
          <a:bodyPr/>
          <a:lstStyle/>
          <a:p>
            <a:r>
              <a:rPr lang="en-US" altLang="ko-KR" dirty="0" smtClean="0"/>
              <a:t>Computer: CPU – RISC vs CISC</a:t>
            </a:r>
            <a:endParaRPr lang="ko-KR" altLang="en-US" dirty="0"/>
          </a:p>
        </p:txBody>
      </p:sp>
      <p:sp>
        <p:nvSpPr>
          <p:cNvPr id="5" name="내용 개체 틀 4"/>
          <p:cNvSpPr>
            <a:spLocks noGrp="1"/>
          </p:cNvSpPr>
          <p:nvPr>
            <p:ph idx="1"/>
          </p:nvPr>
        </p:nvSpPr>
        <p:spPr>
          <a:xfrm>
            <a:off x="311982" y="2996952"/>
            <a:ext cx="3096344" cy="3528392"/>
          </a:xfrm>
        </p:spPr>
        <p:txBody>
          <a:bodyPr/>
          <a:lstStyle/>
          <a:p>
            <a:r>
              <a:rPr lang="en-US" altLang="ko-KR" sz="2400" dirty="0" smtClean="0"/>
              <a:t>Intel x86: complex </a:t>
            </a:r>
            <a:r>
              <a:rPr lang="en-US" altLang="ko-KR" sz="2400" dirty="0"/>
              <a:t>instruction set computing (CISC) </a:t>
            </a:r>
            <a:r>
              <a:rPr lang="en-US" altLang="ko-KR" sz="2400" dirty="0" smtClean="0"/>
              <a:t>architecture</a:t>
            </a:r>
          </a:p>
          <a:p>
            <a:r>
              <a:rPr lang="en-US" altLang="ko-KR" sz="2400" dirty="0" smtClean="0"/>
              <a:t>ARM, MIPS: reduced </a:t>
            </a:r>
            <a:r>
              <a:rPr lang="en-US" altLang="ko-KR" sz="2400" dirty="0"/>
              <a:t>instruction set computing (RISC</a:t>
            </a:r>
            <a:r>
              <a:rPr lang="en-US" altLang="ko-KR" sz="2400" dirty="0" smtClean="0"/>
              <a:t>) </a:t>
            </a:r>
            <a:r>
              <a:rPr lang="en-US" altLang="ko-KR" sz="2400" dirty="0" smtClean="0">
                <a:sym typeface="Wingdings" panose="05000000000000000000" pitchFamily="2" charset="2"/>
              </a:rPr>
              <a:t> </a:t>
            </a:r>
            <a:r>
              <a:rPr lang="en-US" altLang="ko-KR" sz="2400" dirty="0"/>
              <a:t>low power </a:t>
            </a:r>
            <a:r>
              <a:rPr lang="en-US" altLang="ko-KR" sz="2400" dirty="0" smtClean="0"/>
              <a:t>consumption</a:t>
            </a:r>
          </a:p>
        </p:txBody>
      </p:sp>
      <p:sp>
        <p:nvSpPr>
          <p:cNvPr id="3" name="슬라이드 번호 개체 틀 2"/>
          <p:cNvSpPr>
            <a:spLocks noGrp="1"/>
          </p:cNvSpPr>
          <p:nvPr>
            <p:ph type="sldNum" sz="quarter" idx="4"/>
          </p:nvPr>
        </p:nvSpPr>
        <p:spPr/>
        <p:txBody>
          <a:bodyPr/>
          <a:lstStyle/>
          <a:p>
            <a:pPr>
              <a:defRPr/>
            </a:pPr>
            <a:r>
              <a:rPr lang="en-US" altLang="ko-KR" smtClean="0"/>
              <a:t>- </a:t>
            </a:r>
            <a:fld id="{8BAB93DA-C287-41DC-B128-67427A2EAFF2}" type="slidenum">
              <a:rPr lang="en-US" altLang="ko-KR" smtClean="0"/>
              <a:pPr>
                <a:defRPr/>
              </a:pPr>
              <a:t>31</a:t>
            </a:fld>
            <a:r>
              <a:rPr lang="en-US" altLang="ko-KR" smtClean="0"/>
              <a:t> -</a:t>
            </a:r>
            <a:endParaRPr lang="en-US" altLang="ko-KR"/>
          </a:p>
        </p:txBody>
      </p:sp>
      <p:pic>
        <p:nvPicPr>
          <p:cNvPr id="1026" name="Picture 2" descr="risc vs cisc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16719"/>
          <a:stretch/>
        </p:blipFill>
        <p:spPr bwMode="auto">
          <a:xfrm>
            <a:off x="3624067" y="1196752"/>
            <a:ext cx="5438133"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c vs cisc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72" y="1152914"/>
            <a:ext cx="3563888" cy="1278545"/>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4"/>
          <p:cNvSpPr txBox="1">
            <a:spLocks/>
          </p:cNvSpPr>
          <p:nvPr/>
        </p:nvSpPr>
        <p:spPr bwMode="auto">
          <a:xfrm>
            <a:off x="5004048" y="5363329"/>
            <a:ext cx="4058152" cy="13875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2800" kern="1200">
                <a:solidFill>
                  <a:schemeClr val="tx1"/>
                </a:solidFill>
                <a:latin typeface="Times New Roman" pitchFamily="18" charset="0"/>
                <a:ea typeface="+mn-ea"/>
                <a:cs typeface="Times New Roman" pitchFamily="18" charset="0"/>
              </a:defRPr>
            </a:lvl1pPr>
            <a:lvl2pPr marL="742950" indent="-285750" algn="l" rtl="0" eaLnBrk="0" fontAlgn="base" latinLnBrk="1" hangingPunct="0">
              <a:spcBef>
                <a:spcPct val="20000"/>
              </a:spcBef>
              <a:spcAft>
                <a:spcPct val="0"/>
              </a:spcAft>
              <a:buFont typeface="Arial" charset="0"/>
              <a:buChar char="–"/>
              <a:defRPr sz="2400" kern="1200">
                <a:solidFill>
                  <a:schemeClr val="tx1"/>
                </a:solidFill>
                <a:latin typeface="Times New Roman" pitchFamily="18" charset="0"/>
                <a:ea typeface="+mn-ea"/>
                <a:cs typeface="Times New Roman" pitchFamily="18" charset="0"/>
              </a:defRPr>
            </a:lvl2pPr>
            <a:lvl3pPr marL="1143000" indent="-228600" algn="l" rtl="0" eaLnBrk="0" fontAlgn="base" latinLnBrk="1"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Times New Roman" pitchFamily="18" charset="0"/>
                <a:ea typeface="+mn-ea"/>
                <a:cs typeface="Times New Roman" pitchFamily="18"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Times New Roman" pitchFamily="18"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800" dirty="0" smtClean="0"/>
              <a:t>ARM: </a:t>
            </a:r>
          </a:p>
          <a:p>
            <a:pPr marL="0" indent="0" algn="ctr">
              <a:buNone/>
            </a:pPr>
            <a:r>
              <a:rPr lang="en-US" altLang="ko-KR" sz="1800" dirty="0" smtClean="0"/>
              <a:t>A chips for high-performance application; </a:t>
            </a:r>
          </a:p>
          <a:p>
            <a:pPr marL="0" indent="0" algn="ctr">
              <a:buNone/>
            </a:pPr>
            <a:r>
              <a:rPr lang="en-US" altLang="ko-KR" sz="1800" dirty="0" smtClean="0"/>
              <a:t>R chips for real-time processing; </a:t>
            </a:r>
          </a:p>
          <a:p>
            <a:pPr marL="0" indent="0" algn="ctr">
              <a:buNone/>
            </a:pPr>
            <a:r>
              <a:rPr lang="en-US" altLang="ko-KR" sz="1800" dirty="0" smtClean="0"/>
              <a:t>M chips for micro-controllers.</a:t>
            </a:r>
            <a:endParaRPr lang="en-US" altLang="ko-KR" sz="1600" dirty="0" smtClean="0"/>
          </a:p>
        </p:txBody>
      </p:sp>
      <p:sp>
        <p:nvSpPr>
          <p:cNvPr id="9" name="TextBox 8"/>
          <p:cNvSpPr txBox="1"/>
          <p:nvPr/>
        </p:nvSpPr>
        <p:spPr>
          <a:xfrm>
            <a:off x="3905968" y="4033712"/>
            <a:ext cx="4874330" cy="253916"/>
          </a:xfrm>
          <a:prstGeom prst="rect">
            <a:avLst/>
          </a:prstGeom>
          <a:noFill/>
        </p:spPr>
        <p:txBody>
          <a:bodyPr wrap="square" rtlCol="0">
            <a:spAutoFit/>
          </a:bodyPr>
          <a:lstStyle/>
          <a:p>
            <a:pPr algn="ctr"/>
            <a:r>
              <a:rPr lang="en-US" altLang="ko-KR" sz="1050" dirty="0"/>
              <a:t>https://csarassignment.wordpress.com/2013/05/02/risc-vs-cisc/</a:t>
            </a:r>
            <a:endParaRPr lang="ko-KR" altLang="en-US" sz="1050" dirty="0"/>
          </a:p>
        </p:txBody>
      </p:sp>
    </p:spTree>
    <p:extLst>
      <p:ext uri="{BB962C8B-B14F-4D97-AF65-F5344CB8AC3E}">
        <p14:creationId xmlns:p14="http://schemas.microsoft.com/office/powerpoint/2010/main" val="2756543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s://software.intel.com/sites/default/files/m/e/5/a/d/7/33287-figur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731" y="823220"/>
            <a:ext cx="6195992" cy="210172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 y="30770"/>
            <a:ext cx="9137657" cy="661926"/>
          </a:xfrm>
        </p:spPr>
        <p:txBody>
          <a:bodyPr/>
          <a:lstStyle/>
          <a:p>
            <a:r>
              <a:rPr lang="en-US" altLang="ko-KR" dirty="0" smtClean="0"/>
              <a:t>OS &amp; Compute: Socket/Core &amp; Threads</a:t>
            </a:r>
            <a:endParaRPr lang="ko-KR" altLang="en-US" dirty="0"/>
          </a:p>
        </p:txBody>
      </p:sp>
      <p:pic>
        <p:nvPicPr>
          <p:cNvPr id="3074" name="Picture 2" descr="https://slurm.schedmd.com/mc_support.gif"/>
          <p:cNvPicPr>
            <a:picLocks noChangeAspect="1" noChangeArrowheads="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34052" y="2158536"/>
            <a:ext cx="5330036" cy="43481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 image may say more than a thousand wo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222" y="5517232"/>
            <a:ext cx="3555501" cy="12816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70679" y="5101734"/>
            <a:ext cx="3244585" cy="415498"/>
          </a:xfrm>
          <a:prstGeom prst="rect">
            <a:avLst/>
          </a:prstGeom>
          <a:noFill/>
        </p:spPr>
        <p:txBody>
          <a:bodyPr wrap="square" rtlCol="0">
            <a:spAutoFit/>
          </a:bodyPr>
          <a:lstStyle/>
          <a:p>
            <a:pPr algn="ctr"/>
            <a:r>
              <a:rPr lang="en-US" altLang="ko-KR" sz="1050" dirty="0"/>
              <a:t>http://www.hpc.lsu.edu/training/weekly-materials/2018-Fall/HPC_UserEnv_Fall_2018_session_1.pdf</a:t>
            </a:r>
            <a:endParaRPr lang="ko-KR" altLang="en-US" sz="1050" dirty="0"/>
          </a:p>
        </p:txBody>
      </p:sp>
      <p:sp>
        <p:nvSpPr>
          <p:cNvPr id="7" name="TextBox 6"/>
          <p:cNvSpPr txBox="1"/>
          <p:nvPr/>
        </p:nvSpPr>
        <p:spPr>
          <a:xfrm>
            <a:off x="4499992" y="2920116"/>
            <a:ext cx="3244585" cy="253916"/>
          </a:xfrm>
          <a:prstGeom prst="rect">
            <a:avLst/>
          </a:prstGeom>
          <a:noFill/>
        </p:spPr>
        <p:txBody>
          <a:bodyPr wrap="square" rtlCol="0">
            <a:spAutoFit/>
          </a:bodyPr>
          <a:lstStyle/>
          <a:p>
            <a:pPr algn="ctr"/>
            <a:r>
              <a:rPr lang="ko-KR" altLang="en-US" sz="1050" smtClean="0"/>
              <a:t>추적</a:t>
            </a:r>
            <a:r>
              <a:rPr lang="en-US" altLang="ko-KR" sz="1050" dirty="0" smtClean="0"/>
              <a:t> </a:t>
            </a:r>
            <a:r>
              <a:rPr lang="ko-KR" altLang="en-US" sz="1050" dirty="0" smtClean="0"/>
              <a:t>불가</a:t>
            </a:r>
            <a:endParaRPr lang="ko-KR" altLang="en-US" sz="1050" dirty="0"/>
          </a:p>
        </p:txBody>
      </p:sp>
    </p:spTree>
    <p:extLst>
      <p:ext uri="{BB962C8B-B14F-4D97-AF65-F5344CB8AC3E}">
        <p14:creationId xmlns:p14="http://schemas.microsoft.com/office/powerpoint/2010/main" val="2928878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2467" y="0"/>
            <a:ext cx="9131533" cy="762000"/>
          </a:xfrm>
        </p:spPr>
        <p:txBody>
          <a:bodyPr/>
          <a:lstStyle/>
          <a:p>
            <a:r>
              <a:rPr lang="en-US" altLang="ko-KR" dirty="0" smtClean="0"/>
              <a:t>OS &amp; Compute: Threads/Processes</a:t>
            </a:r>
            <a:endParaRPr lang="ko-KR" altLang="en-US" dirty="0"/>
          </a:p>
        </p:txBody>
      </p:sp>
      <p:pic>
        <p:nvPicPr>
          <p:cNvPr id="4102" name="Picture 6" descr="https://qph.ec.quoracdn.net/main-qimg-eb6cf9c7a4fc60d0053666e53a5dad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8550747" cy="36646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rocess vs thread에 대한 이미지 검색결과"/>
          <p:cNvPicPr>
            <a:picLocks noChangeAspect="1" noChangeArrowheads="1"/>
          </p:cNvPicPr>
          <p:nvPr/>
        </p:nvPicPr>
        <p:blipFill rotWithShape="1">
          <a:blip r:embed="rId3">
            <a:extLst>
              <a:ext uri="{28A0092B-C50C-407E-A947-70E740481C1C}">
                <a14:useLocalDpi xmlns:a14="http://schemas.microsoft.com/office/drawing/2010/main" val="0"/>
              </a:ext>
            </a:extLst>
          </a:blip>
          <a:srcRect l="33105" r="6024" b="20611"/>
          <a:stretch/>
        </p:blipFill>
        <p:spPr bwMode="auto">
          <a:xfrm>
            <a:off x="899592" y="4601318"/>
            <a:ext cx="2720957" cy="21003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16016" y="4577734"/>
            <a:ext cx="3389385" cy="1938992"/>
          </a:xfrm>
          <a:prstGeom prst="rect">
            <a:avLst/>
          </a:prstGeom>
          <a:noFill/>
        </p:spPr>
        <p:txBody>
          <a:bodyPr wrap="square" rtlCol="0">
            <a:spAutoFit/>
          </a:bodyPr>
          <a:lstStyle/>
          <a:p>
            <a:pPr algn="ctr"/>
            <a:r>
              <a:rPr lang="en-US" altLang="ko-KR" sz="2000" dirty="0" smtClean="0">
                <a:solidFill>
                  <a:srgbClr val="3333FF"/>
                </a:solidFill>
              </a:rPr>
              <a:t>Threads </a:t>
            </a:r>
            <a:r>
              <a:rPr lang="en-US" altLang="ko-KR" sz="2000" dirty="0" smtClean="0"/>
              <a:t>contain only necessary information, such as a stack, a copy of the registers, program counter and any thread-specific data to allows them to be scheduled individually.</a:t>
            </a:r>
            <a:endParaRPr lang="ko-KR" altLang="en-US" sz="2000" dirty="0"/>
          </a:p>
        </p:txBody>
      </p:sp>
      <p:sp>
        <p:nvSpPr>
          <p:cNvPr id="6" name="TextBox 5"/>
          <p:cNvSpPr txBox="1"/>
          <p:nvPr/>
        </p:nvSpPr>
        <p:spPr>
          <a:xfrm>
            <a:off x="3992437" y="6448112"/>
            <a:ext cx="5166371" cy="415498"/>
          </a:xfrm>
          <a:prstGeom prst="rect">
            <a:avLst/>
          </a:prstGeom>
          <a:noFill/>
        </p:spPr>
        <p:txBody>
          <a:bodyPr wrap="square" rtlCol="0">
            <a:spAutoFit/>
          </a:bodyPr>
          <a:lstStyle/>
          <a:p>
            <a:pPr algn="ctr"/>
            <a:r>
              <a:rPr lang="en-US" altLang="ko-KR" sz="1050" dirty="0"/>
              <a:t>https://</a:t>
            </a:r>
            <a:r>
              <a:rPr lang="en-US" altLang="ko-KR" sz="1050" dirty="0" smtClean="0"/>
              <a:t>www.javaquery.com/2016/07/what-is-difference-between-process-and.html</a:t>
            </a:r>
          </a:p>
          <a:p>
            <a:pPr algn="ctr"/>
            <a:r>
              <a:rPr lang="en-US" altLang="ko-KR" sz="1050" dirty="0"/>
              <a:t>https://randu.org/tutorials/threads/</a:t>
            </a:r>
            <a:endParaRPr lang="ko-KR" altLang="en-US" sz="1050" dirty="0"/>
          </a:p>
        </p:txBody>
      </p:sp>
    </p:spTree>
    <p:extLst>
      <p:ext uri="{BB962C8B-B14F-4D97-AF65-F5344CB8AC3E}">
        <p14:creationId xmlns:p14="http://schemas.microsoft.com/office/powerpoint/2010/main" val="1603501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900" b="7578"/>
          <a:stretch/>
        </p:blipFill>
        <p:spPr bwMode="auto">
          <a:xfrm>
            <a:off x="2483768" y="486"/>
            <a:ext cx="6660232" cy="6857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제목 1"/>
          <p:cNvSpPr>
            <a:spLocks noGrp="1"/>
          </p:cNvSpPr>
          <p:nvPr>
            <p:ph type="title"/>
          </p:nvPr>
        </p:nvSpPr>
        <p:spPr>
          <a:xfrm>
            <a:off x="251520" y="274638"/>
            <a:ext cx="1728192" cy="5890666"/>
          </a:xfrm>
        </p:spPr>
        <p:txBody>
          <a:bodyPr/>
          <a:lstStyle/>
          <a:p>
            <a:r>
              <a:rPr lang="en-US" altLang="ko-KR" dirty="0" smtClean="0"/>
              <a:t>Linux OS: I/O Stack</a:t>
            </a:r>
            <a:endParaRPr lang="ko-KR" altLang="en-US" dirty="0"/>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4653136"/>
            <a:ext cx="1080120" cy="1277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8520" y="0"/>
            <a:ext cx="4035947" cy="253916"/>
          </a:xfrm>
          <a:prstGeom prst="rect">
            <a:avLst/>
          </a:prstGeom>
          <a:noFill/>
        </p:spPr>
        <p:txBody>
          <a:bodyPr wrap="square" rtlCol="0">
            <a:spAutoFit/>
          </a:bodyPr>
          <a:lstStyle/>
          <a:p>
            <a:pPr algn="ctr"/>
            <a:r>
              <a:rPr lang="en-US" altLang="ko-KR" sz="1050" dirty="0"/>
              <a:t>https://www.iconspng.com/image/39434/io-stack-of-the-linux-kernel</a:t>
            </a:r>
            <a:endParaRPr lang="ko-KR" altLang="en-US" sz="1050" dirty="0"/>
          </a:p>
        </p:txBody>
      </p:sp>
    </p:spTree>
    <p:extLst>
      <p:ext uri="{BB962C8B-B14F-4D97-AF65-F5344CB8AC3E}">
        <p14:creationId xmlns:p14="http://schemas.microsoft.com/office/powerpoint/2010/main" val="39677772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55175"/>
            <a:ext cx="4932040" cy="4102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제목 1"/>
          <p:cNvSpPr>
            <a:spLocks noGrp="1"/>
          </p:cNvSpPr>
          <p:nvPr>
            <p:ph type="title"/>
          </p:nvPr>
        </p:nvSpPr>
        <p:spPr>
          <a:xfrm>
            <a:off x="-1" y="73026"/>
            <a:ext cx="5220073" cy="595273"/>
          </a:xfrm>
        </p:spPr>
        <p:txBody>
          <a:bodyPr>
            <a:noAutofit/>
          </a:bodyPr>
          <a:lstStyle/>
          <a:p>
            <a:pPr algn="ctr"/>
            <a:r>
              <a:rPr lang="en-US" altLang="ko-KR" dirty="0" smtClean="0"/>
              <a:t>OS &amp; Memory/Storage </a:t>
            </a:r>
            <a:endParaRPr lang="ko-KR" altLang="en-US" sz="1800" dirty="0"/>
          </a:p>
        </p:txBody>
      </p:sp>
      <p:pic>
        <p:nvPicPr>
          <p:cNvPr id="41" name="그림 40"/>
          <p:cNvPicPr>
            <a:picLocks noChangeAspect="1"/>
          </p:cNvPicPr>
          <p:nvPr/>
        </p:nvPicPr>
        <p:blipFill>
          <a:blip r:embed="rId4"/>
          <a:stretch>
            <a:fillRect/>
          </a:stretch>
        </p:blipFill>
        <p:spPr>
          <a:xfrm>
            <a:off x="395536" y="792443"/>
            <a:ext cx="4664365" cy="1894898"/>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73" y="50088"/>
            <a:ext cx="3923928" cy="677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그룹 5"/>
          <p:cNvGrpSpPr/>
          <p:nvPr/>
        </p:nvGrpSpPr>
        <p:grpSpPr>
          <a:xfrm>
            <a:off x="2466020" y="2813616"/>
            <a:ext cx="2558714" cy="650221"/>
            <a:chOff x="2466020" y="2569720"/>
            <a:chExt cx="2558714" cy="650221"/>
          </a:xfrm>
        </p:grpSpPr>
        <p:pic>
          <p:nvPicPr>
            <p:cNvPr id="6146" name="Picture 2" descr="nvme express에 대한 이미지 검색결과"/>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32222" b="35161"/>
            <a:stretch/>
          </p:blipFill>
          <p:spPr bwMode="auto">
            <a:xfrm>
              <a:off x="3359890" y="2569720"/>
              <a:ext cx="1074842" cy="3677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66020" y="2819831"/>
              <a:ext cx="2558714" cy="400110"/>
            </a:xfrm>
            <a:prstGeom prst="rect">
              <a:avLst/>
            </a:prstGeom>
            <a:noFill/>
          </p:spPr>
          <p:txBody>
            <a:bodyPr wrap="none" rtlCol="0">
              <a:spAutoFit/>
            </a:bodyPr>
            <a:lstStyle/>
            <a:p>
              <a:r>
                <a:rPr lang="en-US" altLang="ko-KR" sz="2000" dirty="0" smtClean="0"/>
                <a:t>Flash Memory </a:t>
              </a:r>
              <a:r>
                <a:rPr lang="en-US" altLang="ko-KR" sz="2000" dirty="0" smtClean="0">
                  <a:sym typeface="Wingdings" panose="05000000000000000000" pitchFamily="2" charset="2"/>
                </a:rPr>
                <a:t> SSD</a:t>
              </a:r>
              <a:endParaRPr lang="ko-KR" altLang="en-US" sz="2000" dirty="0"/>
            </a:p>
          </p:txBody>
        </p:sp>
      </p:grpSp>
      <p:pic>
        <p:nvPicPr>
          <p:cNvPr id="24"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8104" y="4653136"/>
            <a:ext cx="762307" cy="90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42903" y="629187"/>
            <a:ext cx="3934264" cy="415498"/>
          </a:xfrm>
          <a:prstGeom prst="rect">
            <a:avLst/>
          </a:prstGeom>
          <a:noFill/>
        </p:spPr>
        <p:txBody>
          <a:bodyPr wrap="square" rtlCol="0">
            <a:spAutoFit/>
          </a:bodyPr>
          <a:lstStyle/>
          <a:p>
            <a:pPr algn="ctr"/>
            <a:r>
              <a:rPr lang="en-US" altLang="ko-KR" sz="1050" dirty="0"/>
              <a:t>https://tech.vccloud.vn/object-storage-luu-tru-doi-tuong-la-gi-khac-gi-voi-luu-tru-truyen-thong-20180702092808245.htm</a:t>
            </a:r>
            <a:endParaRPr lang="ko-KR" altLang="en-US" sz="1050" dirty="0"/>
          </a:p>
        </p:txBody>
      </p:sp>
      <p:sp>
        <p:nvSpPr>
          <p:cNvPr id="11" name="TextBox 10"/>
          <p:cNvSpPr txBox="1"/>
          <p:nvPr/>
        </p:nvSpPr>
        <p:spPr>
          <a:xfrm>
            <a:off x="5237111" y="6584410"/>
            <a:ext cx="3934264" cy="253916"/>
          </a:xfrm>
          <a:prstGeom prst="rect">
            <a:avLst/>
          </a:prstGeom>
          <a:noFill/>
        </p:spPr>
        <p:txBody>
          <a:bodyPr wrap="square" rtlCol="0">
            <a:spAutoFit/>
          </a:bodyPr>
          <a:lstStyle/>
          <a:p>
            <a:pPr algn="ctr"/>
            <a:r>
              <a:rPr lang="en-US" altLang="ko-KR" sz="1050" dirty="0"/>
              <a:t>https://nvmexpress.org/about/why-nvm-express/</a:t>
            </a:r>
            <a:endParaRPr lang="ko-KR" altLang="en-US" sz="1050" dirty="0"/>
          </a:p>
        </p:txBody>
      </p:sp>
    </p:spTree>
    <p:extLst>
      <p:ext uri="{BB962C8B-B14F-4D97-AF65-F5344CB8AC3E}">
        <p14:creationId xmlns:p14="http://schemas.microsoft.com/office/powerpoint/2010/main" val="3463845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9144000" cy="692696"/>
          </a:xfrm>
        </p:spPr>
        <p:txBody>
          <a:bodyPr/>
          <a:lstStyle/>
          <a:p>
            <a:r>
              <a:rPr lang="en-US" altLang="ko-KR" sz="4000" dirty="0"/>
              <a:t>Linux Kernel </a:t>
            </a:r>
            <a:r>
              <a:rPr lang="en-US" altLang="ko-KR" sz="4000" dirty="0" smtClean="0"/>
              <a:t>Networking: L2/L3/L4…</a:t>
            </a:r>
            <a:endParaRPr lang="ko-KR" altLang="en-US" sz="4000"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36</a:t>
            </a:fld>
            <a:r>
              <a:rPr lang="en-US" altLang="ko-KR" smtClean="0"/>
              <a:t> -</a:t>
            </a:r>
            <a:endParaRPr lang="en-US" altLang="ko-KR"/>
          </a:p>
        </p:txBody>
      </p:sp>
      <p:grpSp>
        <p:nvGrpSpPr>
          <p:cNvPr id="17" name="그룹 16"/>
          <p:cNvGrpSpPr/>
          <p:nvPr/>
        </p:nvGrpSpPr>
        <p:grpSpPr>
          <a:xfrm>
            <a:off x="395536" y="1152128"/>
            <a:ext cx="2363766" cy="3284984"/>
            <a:chOff x="395536" y="1152128"/>
            <a:chExt cx="2363766" cy="3284984"/>
          </a:xfrm>
        </p:grpSpPr>
        <p:pic>
          <p:nvPicPr>
            <p:cNvPr id="8" name="그림 7"/>
            <p:cNvPicPr>
              <a:picLocks noChangeAspect="1"/>
            </p:cNvPicPr>
            <p:nvPr/>
          </p:nvPicPr>
          <p:blipFill>
            <a:blip r:embed="rId3">
              <a:clrChange>
                <a:clrFrom>
                  <a:srgbClr val="FFFFFF"/>
                </a:clrFrom>
                <a:clrTo>
                  <a:srgbClr val="FFFFFF">
                    <a:alpha val="0"/>
                  </a:srgbClr>
                </a:clrTo>
              </a:clrChange>
            </a:blip>
            <a:stretch>
              <a:fillRect/>
            </a:stretch>
          </p:blipFill>
          <p:spPr>
            <a:xfrm>
              <a:off x="395536" y="1152128"/>
              <a:ext cx="2335283" cy="3284984"/>
            </a:xfrm>
            <a:prstGeom prst="rect">
              <a:avLst/>
            </a:prstGeom>
          </p:spPr>
        </p:pic>
        <p:sp>
          <p:nvSpPr>
            <p:cNvPr id="9" name="TextBox 8"/>
            <p:cNvSpPr txBox="1"/>
            <p:nvPr/>
          </p:nvSpPr>
          <p:spPr>
            <a:xfrm>
              <a:off x="1300510" y="1597756"/>
              <a:ext cx="1458792" cy="353603"/>
            </a:xfrm>
            <a:prstGeom prst="rect">
              <a:avLst/>
            </a:prstGeom>
            <a:noFill/>
          </p:spPr>
          <p:txBody>
            <a:bodyPr wrap="none" rtlCol="0">
              <a:spAutoFit/>
            </a:bodyPr>
            <a:lstStyle/>
            <a:p>
              <a:r>
                <a:rPr lang="en-US" altLang="ko-KR" sz="2000" dirty="0" smtClean="0">
                  <a:solidFill>
                    <a:srgbClr val="3333FF"/>
                  </a:solidFill>
                </a:rPr>
                <a:t>TCP Processing</a:t>
              </a:r>
              <a:endParaRPr lang="ko-KR" altLang="en-US" sz="2000" dirty="0">
                <a:solidFill>
                  <a:srgbClr val="3333FF"/>
                </a:solidFill>
              </a:endParaRPr>
            </a:p>
          </p:txBody>
        </p:sp>
      </p:grpSp>
      <p:grpSp>
        <p:nvGrpSpPr>
          <p:cNvPr id="13" name="그룹 12"/>
          <p:cNvGrpSpPr/>
          <p:nvPr/>
        </p:nvGrpSpPr>
        <p:grpSpPr>
          <a:xfrm>
            <a:off x="179512" y="4365104"/>
            <a:ext cx="7135847" cy="2564904"/>
            <a:chOff x="179512" y="4293096"/>
            <a:chExt cx="7135847" cy="2564904"/>
          </a:xfrm>
        </p:grpSpPr>
        <p:pic>
          <p:nvPicPr>
            <p:cNvPr id="4" name="그림 3"/>
            <p:cNvPicPr>
              <a:picLocks noChangeAspect="1"/>
            </p:cNvPicPr>
            <p:nvPr/>
          </p:nvPicPr>
          <p:blipFill>
            <a:blip r:embed="rId4">
              <a:clrChange>
                <a:clrFrom>
                  <a:srgbClr val="FFFFFF"/>
                </a:clrFrom>
                <a:clrTo>
                  <a:srgbClr val="FFFFFF">
                    <a:alpha val="0"/>
                  </a:srgbClr>
                </a:clrTo>
              </a:clrChange>
            </a:blip>
            <a:stretch>
              <a:fillRect/>
            </a:stretch>
          </p:blipFill>
          <p:spPr>
            <a:xfrm>
              <a:off x="1111575" y="4293096"/>
              <a:ext cx="6203784" cy="2564904"/>
            </a:xfrm>
            <a:prstGeom prst="rect">
              <a:avLst/>
            </a:prstGeom>
          </p:spPr>
        </p:pic>
        <p:sp>
          <p:nvSpPr>
            <p:cNvPr id="10" name="TextBox 9"/>
            <p:cNvSpPr txBox="1"/>
            <p:nvPr/>
          </p:nvSpPr>
          <p:spPr>
            <a:xfrm>
              <a:off x="179512" y="4631037"/>
              <a:ext cx="1576201" cy="400110"/>
            </a:xfrm>
            <a:prstGeom prst="rect">
              <a:avLst/>
            </a:prstGeom>
            <a:noFill/>
          </p:spPr>
          <p:txBody>
            <a:bodyPr wrap="none" rtlCol="0">
              <a:spAutoFit/>
            </a:bodyPr>
            <a:lstStyle/>
            <a:p>
              <a:r>
                <a:rPr lang="en-US" altLang="ko-KR" sz="2000" dirty="0" smtClean="0">
                  <a:solidFill>
                    <a:srgbClr val="3333FF"/>
                  </a:solidFill>
                </a:rPr>
                <a:t>IP Processing</a:t>
              </a:r>
              <a:endParaRPr lang="ko-KR" altLang="en-US" sz="2000" dirty="0">
                <a:solidFill>
                  <a:srgbClr val="3333FF"/>
                </a:solidFill>
              </a:endParaRPr>
            </a:p>
          </p:txBody>
        </p:sp>
      </p:grpSp>
      <p:grpSp>
        <p:nvGrpSpPr>
          <p:cNvPr id="12" name="그룹 11"/>
          <p:cNvGrpSpPr/>
          <p:nvPr/>
        </p:nvGrpSpPr>
        <p:grpSpPr>
          <a:xfrm>
            <a:off x="5220072" y="1268760"/>
            <a:ext cx="3786157" cy="3168352"/>
            <a:chOff x="4788024" y="620688"/>
            <a:chExt cx="4364433" cy="3816424"/>
          </a:xfrm>
        </p:grpSpPr>
        <p:grpSp>
          <p:nvGrpSpPr>
            <p:cNvPr id="7" name="그룹 6"/>
            <p:cNvGrpSpPr/>
            <p:nvPr/>
          </p:nvGrpSpPr>
          <p:grpSpPr>
            <a:xfrm>
              <a:off x="4788024" y="620688"/>
              <a:ext cx="4364433" cy="3816424"/>
              <a:chOff x="-1126056" y="908720"/>
              <a:chExt cx="5204101" cy="4672752"/>
            </a:xfrm>
          </p:grpSpPr>
          <p:pic>
            <p:nvPicPr>
              <p:cNvPr id="5" name="그림 4"/>
              <p:cNvPicPr>
                <a:picLocks noChangeAspect="1"/>
              </p:cNvPicPr>
              <p:nvPr/>
            </p:nvPicPr>
            <p:blipFill>
              <a:blip r:embed="rId5"/>
              <a:stretch>
                <a:fillRect/>
              </a:stretch>
            </p:blipFill>
            <p:spPr>
              <a:xfrm>
                <a:off x="467544" y="974872"/>
                <a:ext cx="3610501" cy="4606600"/>
              </a:xfrm>
              <a:prstGeom prst="rect">
                <a:avLst/>
              </a:prstGeom>
            </p:spPr>
          </p:pic>
          <p:pic>
            <p:nvPicPr>
              <p:cNvPr id="6" name="그림 5"/>
              <p:cNvPicPr>
                <a:picLocks noChangeAspect="1"/>
              </p:cNvPicPr>
              <p:nvPr/>
            </p:nvPicPr>
            <p:blipFill>
              <a:blip r:embed="rId6"/>
              <a:stretch>
                <a:fillRect/>
              </a:stretch>
            </p:blipFill>
            <p:spPr>
              <a:xfrm>
                <a:off x="-1126056" y="908720"/>
                <a:ext cx="1593600" cy="613800"/>
              </a:xfrm>
              <a:prstGeom prst="rect">
                <a:avLst/>
              </a:prstGeom>
            </p:spPr>
          </p:pic>
        </p:grpSp>
        <p:sp>
          <p:nvSpPr>
            <p:cNvPr id="11" name="TextBox 10"/>
            <p:cNvSpPr txBox="1"/>
            <p:nvPr/>
          </p:nvSpPr>
          <p:spPr>
            <a:xfrm>
              <a:off x="6948264" y="662559"/>
              <a:ext cx="2040943" cy="400110"/>
            </a:xfrm>
            <a:prstGeom prst="rect">
              <a:avLst/>
            </a:prstGeom>
            <a:noFill/>
          </p:spPr>
          <p:txBody>
            <a:bodyPr wrap="none" rtlCol="0">
              <a:spAutoFit/>
            </a:bodyPr>
            <a:lstStyle/>
            <a:p>
              <a:r>
                <a:rPr lang="en-US" altLang="ko-KR" sz="2000" dirty="0" smtClean="0">
                  <a:solidFill>
                    <a:srgbClr val="3333FF"/>
                  </a:solidFill>
                </a:rPr>
                <a:t>Packet Processing</a:t>
              </a:r>
              <a:endParaRPr lang="ko-KR" altLang="en-US" sz="2000" dirty="0">
                <a:solidFill>
                  <a:srgbClr val="3333FF"/>
                </a:solidFill>
              </a:endParaRPr>
            </a:p>
          </p:txBody>
        </p:sp>
      </p:grpSp>
      <p:pic>
        <p:nvPicPr>
          <p:cNvPr id="15"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0216" y="2290006"/>
            <a:ext cx="1152128" cy="1362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27586" y="702260"/>
            <a:ext cx="5119218" cy="253916"/>
          </a:xfrm>
          <a:prstGeom prst="rect">
            <a:avLst/>
          </a:prstGeom>
          <a:noFill/>
        </p:spPr>
        <p:txBody>
          <a:bodyPr wrap="square" rtlCol="0">
            <a:spAutoFit/>
          </a:bodyPr>
          <a:lstStyle/>
          <a:p>
            <a:pPr algn="ctr"/>
            <a:r>
              <a:rPr lang="en-US" altLang="ko-KR" sz="1050" dirty="0"/>
              <a:t>https://www.slideshare.net/ThomasGraf5/devconf-2014-kernel-networking-walkthrough</a:t>
            </a:r>
            <a:endParaRPr lang="ko-KR" altLang="en-US" sz="1050" dirty="0"/>
          </a:p>
        </p:txBody>
      </p:sp>
    </p:spTree>
    <p:extLst>
      <p:ext uri="{BB962C8B-B14F-4D97-AF65-F5344CB8AC3E}">
        <p14:creationId xmlns:p14="http://schemas.microsoft.com/office/powerpoint/2010/main" val="306641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Linux OS: Boot Procedure</a:t>
            </a:r>
            <a:endParaRPr lang="ko-KR" altLang="en-US" dirty="0"/>
          </a:p>
        </p:txBody>
      </p:sp>
      <p:sp>
        <p:nvSpPr>
          <p:cNvPr id="4" name="슬라이드 번호 개체 틀 3"/>
          <p:cNvSpPr>
            <a:spLocks noGrp="1"/>
          </p:cNvSpPr>
          <p:nvPr>
            <p:ph type="sldNum" sz="quarter" idx="4"/>
          </p:nvPr>
        </p:nvSpPr>
        <p:spPr/>
        <p:txBody>
          <a:bodyPr/>
          <a:lstStyle/>
          <a:p>
            <a:pPr>
              <a:defRPr/>
            </a:pPr>
            <a:r>
              <a:rPr lang="en-US" altLang="ko-KR" smtClean="0"/>
              <a:t>- </a:t>
            </a:r>
            <a:fld id="{0117CE69-B71C-4F72-B074-73B18EA93BCE}" type="slidenum">
              <a:rPr lang="ko-KR" altLang="en-US" smtClean="0"/>
              <a:pPr>
                <a:defRPr/>
              </a:pPr>
              <a:t>37</a:t>
            </a:fld>
            <a:r>
              <a:rPr lang="ko-KR" altLang="en-US" smtClean="0"/>
              <a:t> </a:t>
            </a:r>
            <a:r>
              <a:rPr lang="en-US" altLang="ko-KR" smtClean="0"/>
              <a:t>-</a:t>
            </a:r>
            <a:endParaRPr lang="ko-KR" altLang="en-US"/>
          </a:p>
        </p:txBody>
      </p:sp>
      <p:pic>
        <p:nvPicPr>
          <p:cNvPr id="4098" name="Picture 2" descr="linux booting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910755"/>
            <a:ext cx="4196112" cy="412099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4100" name="Picture 4" descr="linux booting에 대한 이미지 검색결과"/>
          <p:cNvPicPr>
            <a:picLocks noChangeAspect="1" noChangeArrowheads="1"/>
          </p:cNvPicPr>
          <p:nvPr/>
        </p:nvPicPr>
        <p:blipFill rotWithShape="1">
          <a:blip r:embed="rId4">
            <a:extLst>
              <a:ext uri="{28A0092B-C50C-407E-A947-70E740481C1C}">
                <a14:useLocalDpi xmlns:a14="http://schemas.microsoft.com/office/drawing/2010/main" val="0"/>
              </a:ext>
            </a:extLst>
          </a:blip>
          <a:srcRect t="16005"/>
          <a:stretch/>
        </p:blipFill>
        <p:spPr bwMode="auto">
          <a:xfrm>
            <a:off x="5071890" y="4639470"/>
            <a:ext cx="3947771" cy="1911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1890" y="4438035"/>
            <a:ext cx="4085735" cy="352305"/>
          </a:xfrm>
          <a:prstGeom prst="rect">
            <a:avLst/>
          </a:prstGeom>
          <a:noFill/>
        </p:spPr>
        <p:txBody>
          <a:bodyPr wrap="square" rtlCol="0">
            <a:spAutoFit/>
          </a:bodyPr>
          <a:lstStyle/>
          <a:p>
            <a:r>
              <a:rPr lang="en-US" altLang="ko-KR" dirty="0" err="1" smtClean="0"/>
              <a:t>Lilo</a:t>
            </a:r>
            <a:r>
              <a:rPr lang="en-US" altLang="ko-KR" dirty="0" smtClean="0"/>
              <a:t> </a:t>
            </a:r>
            <a:r>
              <a:rPr lang="en-US" altLang="ko-KR" dirty="0" smtClean="0">
                <a:sym typeface="Wingdings" panose="05000000000000000000" pitchFamily="2" charset="2"/>
              </a:rPr>
              <a:t></a:t>
            </a:r>
            <a:r>
              <a:rPr lang="en-US" altLang="ko-KR" dirty="0" smtClean="0"/>
              <a:t>GRUB (Grand Unified Bootloader)</a:t>
            </a:r>
            <a:endParaRPr lang="ko-KR" altLang="en-US" dirty="0"/>
          </a:p>
        </p:txBody>
      </p:sp>
      <p:pic>
        <p:nvPicPr>
          <p:cNvPr id="4102" name="Picture 6" descr="mbr linux에 대한 이미지 검색결과"/>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639" y="5373217"/>
            <a:ext cx="4459378" cy="9527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linux init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1006495"/>
            <a:ext cx="3074174" cy="31664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34570" y="134011"/>
            <a:ext cx="762307" cy="90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252536" y="692696"/>
            <a:ext cx="5119218" cy="253916"/>
          </a:xfrm>
          <a:prstGeom prst="rect">
            <a:avLst/>
          </a:prstGeom>
          <a:noFill/>
        </p:spPr>
        <p:txBody>
          <a:bodyPr wrap="square" rtlCol="0">
            <a:spAutoFit/>
          </a:bodyPr>
          <a:lstStyle/>
          <a:p>
            <a:pPr algn="ctr"/>
            <a:r>
              <a:rPr lang="en-US" altLang="ko-KR" sz="1050" dirty="0"/>
              <a:t>http://www.matsuura.com.br/2014/04/processo-de-inicializacao-do-linux.html</a:t>
            </a:r>
            <a:endParaRPr lang="ko-KR" altLang="en-US" sz="1050" dirty="0"/>
          </a:p>
        </p:txBody>
      </p:sp>
      <p:sp>
        <p:nvSpPr>
          <p:cNvPr id="13" name="TextBox 12"/>
          <p:cNvSpPr txBox="1"/>
          <p:nvPr/>
        </p:nvSpPr>
        <p:spPr>
          <a:xfrm>
            <a:off x="-409105" y="6326009"/>
            <a:ext cx="5119218" cy="253916"/>
          </a:xfrm>
          <a:prstGeom prst="rect">
            <a:avLst/>
          </a:prstGeom>
          <a:noFill/>
        </p:spPr>
        <p:txBody>
          <a:bodyPr wrap="square" rtlCol="0">
            <a:spAutoFit/>
          </a:bodyPr>
          <a:lstStyle/>
          <a:p>
            <a:pPr algn="ctr"/>
            <a:r>
              <a:rPr lang="en-US" altLang="ko-KR" sz="1050" dirty="0"/>
              <a:t>https://www.thegeekdiary.com/centos-rhel-7-booting-process/</a:t>
            </a:r>
            <a:endParaRPr lang="ko-KR" altLang="en-US" sz="1050" dirty="0"/>
          </a:p>
        </p:txBody>
      </p:sp>
      <p:sp>
        <p:nvSpPr>
          <p:cNvPr id="14" name="TextBox 13"/>
          <p:cNvSpPr txBox="1"/>
          <p:nvPr/>
        </p:nvSpPr>
        <p:spPr>
          <a:xfrm>
            <a:off x="4269558" y="4143906"/>
            <a:ext cx="5119218" cy="253916"/>
          </a:xfrm>
          <a:prstGeom prst="rect">
            <a:avLst/>
          </a:prstGeom>
          <a:noFill/>
        </p:spPr>
        <p:txBody>
          <a:bodyPr wrap="square" rtlCol="0">
            <a:spAutoFit/>
          </a:bodyPr>
          <a:lstStyle/>
          <a:p>
            <a:pPr algn="ctr"/>
            <a:r>
              <a:rPr lang="en-US" altLang="ko-KR" sz="1050" dirty="0"/>
              <a:t>https://docplayer.es/4085195-Systemd-software-freedom-day-2015-alex-callejas.html</a:t>
            </a:r>
            <a:endParaRPr lang="ko-KR" altLang="en-US" sz="1050" dirty="0"/>
          </a:p>
        </p:txBody>
      </p:sp>
      <p:sp>
        <p:nvSpPr>
          <p:cNvPr id="15" name="TextBox 14"/>
          <p:cNvSpPr txBox="1"/>
          <p:nvPr/>
        </p:nvSpPr>
        <p:spPr>
          <a:xfrm>
            <a:off x="5625516" y="6483005"/>
            <a:ext cx="3159948" cy="415498"/>
          </a:xfrm>
          <a:prstGeom prst="rect">
            <a:avLst/>
          </a:prstGeom>
          <a:noFill/>
        </p:spPr>
        <p:txBody>
          <a:bodyPr wrap="square" rtlCol="0">
            <a:spAutoFit/>
          </a:bodyPr>
          <a:lstStyle/>
          <a:p>
            <a:pPr algn="ctr"/>
            <a:r>
              <a:rPr lang="en-US" altLang="ko-KR" sz="1050" dirty="0"/>
              <a:t>https://unix.stackexchange.com/questions/111237/how-does-linux-deal-with-a-separate-boot-partition</a:t>
            </a:r>
            <a:endParaRPr lang="ko-KR" altLang="en-US" sz="1050" dirty="0"/>
          </a:p>
        </p:txBody>
      </p:sp>
    </p:spTree>
    <p:extLst>
      <p:ext uri="{BB962C8B-B14F-4D97-AF65-F5344CB8AC3E}">
        <p14:creationId xmlns:p14="http://schemas.microsoft.com/office/powerpoint/2010/main" val="27911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ctrTitle" idx="4294967295"/>
          </p:nvPr>
        </p:nvSpPr>
        <p:spPr>
          <a:xfrm>
            <a:off x="685800" y="2819400"/>
            <a:ext cx="7772400" cy="1066800"/>
          </a:xfrm>
        </p:spPr>
        <p:txBody>
          <a:bodyPr/>
          <a:lstStyle/>
          <a:p>
            <a:pPr eaLnBrk="1" hangingPunct="1"/>
            <a:r>
              <a:rPr lang="en-US" altLang="ko-KR" sz="8000" smtClean="0"/>
              <a:t>Thank you!</a:t>
            </a:r>
          </a:p>
        </p:txBody>
      </p:sp>
      <p:sp>
        <p:nvSpPr>
          <p:cNvPr id="158723" name="Rectangle 3"/>
          <p:cNvSpPr>
            <a:spLocks noGrp="1" noChangeArrowheads="1"/>
          </p:cNvSpPr>
          <p:nvPr>
            <p:ph type="subTitle" idx="4294967295"/>
          </p:nvPr>
        </p:nvSpPr>
        <p:spPr>
          <a:xfrm>
            <a:off x="1219200" y="4267200"/>
            <a:ext cx="6858000" cy="1371600"/>
          </a:xfrm>
        </p:spPr>
        <p:txBody>
          <a:bodyPr/>
          <a:lstStyle/>
          <a:p>
            <a:pPr marL="0" indent="0" algn="ctr" eaLnBrk="1" hangingPunct="1">
              <a:buFont typeface="Wingdings" pitchFamily="2" charset="2"/>
              <a:buNone/>
            </a:pPr>
            <a:r>
              <a:rPr lang="en-US" altLang="ko-KR" smtClean="0"/>
              <a:t>Send Inquiry to </a:t>
            </a:r>
            <a:r>
              <a:rPr lang="en-US" altLang="ko-KR" smtClean="0">
                <a:hlinkClick r:id="rId2"/>
              </a:rPr>
              <a:t>jongwon@gist.ac.kr</a:t>
            </a:r>
            <a:endParaRPr lang="en-US" altLang="ko-KR" smtClean="0"/>
          </a:p>
          <a:p>
            <a:pPr marL="0" indent="0" algn="ctr" eaLnBrk="1" hangingPunct="1">
              <a:buFont typeface="Wingdings" pitchFamily="2" charset="2"/>
              <a:buNone/>
            </a:pPr>
            <a:endParaRPr lang="en-US" altLang="ko-KR" smtClean="0"/>
          </a:p>
          <a:p>
            <a:pPr marL="0" indent="0" algn="ctr" eaLnBrk="1" hangingPunct="1">
              <a:buFont typeface="Wingdings" pitchFamily="2" charset="2"/>
              <a:buNone/>
            </a:pPr>
            <a:r>
              <a:rPr lang="en-US" altLang="ko-KR" smtClean="0"/>
              <a:t>http://nm.gist.ac.kr</a:t>
            </a:r>
          </a:p>
        </p:txBody>
      </p:sp>
      <p:pic>
        <p:nvPicPr>
          <p:cNvPr id="158724" name="Picture 4" descr="EMB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066800"/>
            <a:ext cx="129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descr="EMB4df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1044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Rectangle 6"/>
          <p:cNvSpPr>
            <a:spLocks noChangeArrowheads="1"/>
          </p:cNvSpPr>
          <p:nvPr/>
        </p:nvSpPr>
        <p:spPr bwMode="auto">
          <a:xfrm>
            <a:off x="2362200" y="1219200"/>
            <a:ext cx="4495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73025" tIns="36512" rIns="73025" bIns="36512">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a:solidFill>
                  <a:srgbClr val="000000"/>
                </a:solidFill>
                <a:ea typeface="휴먼명조" pitchFamily="2" charset="-127"/>
              </a:rPr>
              <a:t>Gwangju Institute of Science &amp; Technology</a:t>
            </a:r>
            <a:endParaRPr lang="en-US" altLang="ko-KR" sz="5400">
              <a:ea typeface="굴림" pitchFamily="50" charset="-127"/>
            </a:endParaRPr>
          </a:p>
        </p:txBody>
      </p:sp>
    </p:spTree>
    <p:extLst>
      <p:ext uri="{BB962C8B-B14F-4D97-AF65-F5344CB8AC3E}">
        <p14:creationId xmlns:p14="http://schemas.microsoft.com/office/powerpoint/2010/main" val="384140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243" name="슬라이드 번호 개체 틀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9C6DB37C-C85B-44F7-A03B-67DBF69F782C}" type="slidenum">
              <a:rPr lang="en-US" altLang="ko-KR" sz="1200">
                <a:solidFill>
                  <a:srgbClr val="898989"/>
                </a:solidFill>
                <a:ea typeface="굴림" pitchFamily="50" charset="-127"/>
              </a:rPr>
              <a:pPr latinLnBrk="0">
                <a:spcBef>
                  <a:spcPct val="0"/>
                </a:spcBef>
                <a:buFontTx/>
                <a:buNone/>
              </a:pPr>
              <a:t>39</a:t>
            </a:fld>
            <a:r>
              <a:rPr lang="en-US" altLang="ko-KR" sz="1200">
                <a:solidFill>
                  <a:srgbClr val="898989"/>
                </a:solidFill>
                <a:ea typeface="굴림" pitchFamily="50" charset="-127"/>
              </a:rPr>
              <a:t> -</a:t>
            </a:r>
          </a:p>
        </p:txBody>
      </p:sp>
      <p:sp>
        <p:nvSpPr>
          <p:cNvPr id="10" name="제목 5"/>
          <p:cNvSpPr txBox="1">
            <a:spLocks/>
          </p:cNvSpPr>
          <p:nvPr/>
        </p:nvSpPr>
        <p:spPr bwMode="auto">
          <a:xfrm>
            <a:off x="0" y="548680"/>
            <a:ext cx="91440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pPr latinLnBrk="0"/>
            <a:r>
              <a:rPr lang="en-US" altLang="ko-KR" sz="7200" dirty="0" smtClean="0"/>
              <a:t>Chapter 3: </a:t>
            </a:r>
            <a:br>
              <a:rPr lang="en-US" altLang="ko-KR" sz="7200" dirty="0" smtClean="0"/>
            </a:br>
            <a:r>
              <a:rPr lang="en-US" altLang="ko-KR" sz="7200" dirty="0" smtClean="0"/>
              <a:t>Computer System </a:t>
            </a:r>
            <a:br>
              <a:rPr lang="en-US" altLang="ko-KR" sz="7200" dirty="0" smtClean="0"/>
            </a:br>
            <a:r>
              <a:rPr lang="en-US" altLang="ko-KR" sz="5400" dirty="0" smtClean="0"/>
              <a:t>Virtualization &amp; Containers</a:t>
            </a:r>
            <a:endParaRPr lang="ko-KR" altLang="en-US" sz="4000" dirty="0" smtClean="0"/>
          </a:p>
        </p:txBody>
      </p:sp>
      <p:pic>
        <p:nvPicPr>
          <p:cNvPr id="3" name="그림 2"/>
          <p:cNvPicPr>
            <a:picLocks noChangeAspect="1"/>
          </p:cNvPicPr>
          <p:nvPr/>
        </p:nvPicPr>
        <p:blipFill>
          <a:blip r:embed="rId2"/>
          <a:stretch>
            <a:fillRect/>
          </a:stretch>
        </p:blipFill>
        <p:spPr>
          <a:xfrm>
            <a:off x="2123728" y="3501008"/>
            <a:ext cx="5191806" cy="2916573"/>
          </a:xfrm>
          <a:prstGeom prst="rect">
            <a:avLst/>
          </a:prstGeom>
        </p:spPr>
      </p:pic>
    </p:spTree>
    <p:extLst>
      <p:ext uri="{BB962C8B-B14F-4D97-AF65-F5344CB8AC3E}">
        <p14:creationId xmlns:p14="http://schemas.microsoft.com/office/powerpoint/2010/main" val="3221247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243" name="슬라이드 번호 개체 틀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898989"/>
                </a:solidFill>
                <a:effectLst/>
                <a:uLnTx/>
                <a:uFillTx/>
                <a:latin typeface="Times New Roman" pitchFamily="18" charset="0"/>
                <a:ea typeface="굴림" pitchFamily="50" charset="-127"/>
                <a:cs typeface="Times New Roman" pitchFamily="18" charset="0"/>
              </a:rPr>
              <a:t>- </a:t>
            </a:r>
            <a:fld id="{9C6DB37C-C85B-44F7-A03B-67DBF69F782C}" type="slidenum">
              <a:rPr kumimoji="0" lang="en-US" altLang="ko-KR" sz="1200" b="0" i="0" u="none" strike="noStrike" kern="1200" cap="none" spc="0" normalizeH="0" baseline="0" noProof="0">
                <a:ln>
                  <a:noFill/>
                </a:ln>
                <a:solidFill>
                  <a:srgbClr val="898989"/>
                </a:solidFill>
                <a:effectLst/>
                <a:uLnTx/>
                <a:uFillTx/>
                <a:latin typeface="Times New Roman" pitchFamily="18" charset="0"/>
                <a:ea typeface="굴림" pitchFamily="50" charset="-127"/>
                <a:cs typeface="Times New Roman" pitchFamily="18" charset="0"/>
              </a:rPr>
              <a:pPr marL="0" marR="0" lvl="0" indent="0" algn="ctr" defTabSz="914400" rtl="0" eaLnBrk="0" fontAlgn="base" latinLnBrk="0" hangingPunct="0">
                <a:lnSpc>
                  <a:spcPct val="100000"/>
                </a:lnSpc>
                <a:spcBef>
                  <a:spcPct val="0"/>
                </a:spcBef>
                <a:spcAft>
                  <a:spcPct val="0"/>
                </a:spcAft>
                <a:buClrTx/>
                <a:buSzTx/>
                <a:buFontTx/>
                <a:buNone/>
                <a:tabLst/>
                <a:defRPr/>
              </a:pPr>
              <a:t>4</a:t>
            </a:fld>
            <a:r>
              <a:rPr kumimoji="0" lang="en-US" altLang="ko-KR" sz="1200" b="0" i="0" u="none" strike="noStrike" kern="1200" cap="none" spc="0" normalizeH="0" baseline="0" noProof="0">
                <a:ln>
                  <a:noFill/>
                </a:ln>
                <a:solidFill>
                  <a:srgbClr val="898989"/>
                </a:solidFill>
                <a:effectLst/>
                <a:uLnTx/>
                <a:uFillTx/>
                <a:latin typeface="Times New Roman" pitchFamily="18" charset="0"/>
                <a:ea typeface="굴림" pitchFamily="50" charset="-127"/>
                <a:cs typeface="Times New Roman" pitchFamily="18" charset="0"/>
              </a:rPr>
              <a:t> -</a:t>
            </a:r>
          </a:p>
        </p:txBody>
      </p:sp>
      <p:sp>
        <p:nvSpPr>
          <p:cNvPr id="10" name="제목 5"/>
          <p:cNvSpPr txBox="1">
            <a:spLocks/>
          </p:cNvSpPr>
          <p:nvPr/>
        </p:nvSpPr>
        <p:spPr bwMode="auto">
          <a:xfrm>
            <a:off x="491485" y="260217"/>
            <a:ext cx="7722285" cy="72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7200" b="0" i="0" u="none" strike="noStrike" kern="1200" cap="none" spc="0" normalizeH="0" baseline="0" noProof="0" dirty="0" smtClean="0">
                <a:ln>
                  <a:noFill/>
                </a:ln>
                <a:solidFill>
                  <a:prstClr val="black"/>
                </a:solidFill>
                <a:effectLst/>
                <a:uLnTx/>
                <a:uFillTx/>
                <a:latin typeface="Times New Roman" pitchFamily="18" charset="0"/>
                <a:ea typeface="맑은 고딕" panose="020B0503020000020004" pitchFamily="50" charset="-127"/>
                <a:cs typeface="Times New Roman" pitchFamily="18" charset="0"/>
              </a:rPr>
              <a:t>Contents: Labs</a:t>
            </a:r>
            <a:endParaRPr kumimoji="0" lang="ko-KR" altLang="en-US" sz="4000" b="0" i="0" u="none" strike="noStrike" kern="1200" cap="none" spc="0" normalizeH="0" baseline="0" noProof="0" dirty="0" smtClean="0">
              <a:ln>
                <a:noFill/>
              </a:ln>
              <a:solidFill>
                <a:prstClr val="black"/>
              </a:solidFill>
              <a:effectLst/>
              <a:uLnTx/>
              <a:uFillTx/>
              <a:latin typeface="Times New Roman" pitchFamily="18" charset="0"/>
              <a:ea typeface="맑은 고딕" panose="020B0503020000020004" pitchFamily="50" charset="-127"/>
              <a:cs typeface="Times New Roman" pitchFamily="18" charset="0"/>
            </a:endParaRPr>
          </a:p>
        </p:txBody>
      </p:sp>
      <p:sp>
        <p:nvSpPr>
          <p:cNvPr id="3" name="TextBox 2"/>
          <p:cNvSpPr txBox="1"/>
          <p:nvPr/>
        </p:nvSpPr>
        <p:spPr>
          <a:xfrm>
            <a:off x="678235" y="1174392"/>
            <a:ext cx="7920880" cy="5478423"/>
          </a:xfrm>
          <a:prstGeom prst="rect">
            <a:avLst/>
          </a:prstGeom>
          <a:noFill/>
        </p:spPr>
        <p:txBody>
          <a:bodyPr wrap="square" rtlCol="0">
            <a:spAutoFit/>
          </a:bodyPr>
          <a:lstStyle/>
          <a:p>
            <a:pPr marL="457200" marR="0" lvl="0" indent="-457200" algn="l" defTabSz="914400" rtl="0" eaLnBrk="0" fontAlgn="base" latinLnBrk="0" hangingPunct="0">
              <a:lnSpc>
                <a:spcPts val="6000"/>
              </a:lnSpc>
              <a:spcBef>
                <a:spcPct val="0"/>
              </a:spcBef>
              <a:spcAft>
                <a:spcPct val="0"/>
              </a:spcAft>
              <a:buClrTx/>
              <a:buSzTx/>
              <a:buFont typeface="Arial" panose="020B0604020202020204" pitchFamily="34" charset="0"/>
              <a:buChar char="•"/>
              <a:tabLst/>
              <a:defRPr/>
            </a:pPr>
            <a:r>
              <a:rPr kumimoji="0" lang="en-US" altLang="ko-KR" sz="3600" b="0" i="0" u="none" strike="noStrike" kern="1200" cap="none" spc="0" normalizeH="0" baseline="0" noProof="0" dirty="0" smtClean="0">
                <a:ln>
                  <a:noFill/>
                </a:ln>
                <a:solidFill>
                  <a:srgbClr val="3333FF"/>
                </a:solidFill>
                <a:effectLst/>
                <a:uLnTx/>
                <a:uFillTx/>
                <a:latin typeface="Times New Roman" pitchFamily="18" charset="0"/>
                <a:ea typeface="굴림" pitchFamily="50" charset="-127"/>
                <a:cs typeface="+mn-cs"/>
              </a:rPr>
              <a:t>Lab #0:</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a:t>
            </a:r>
            <a:r>
              <a:rPr kumimoji="0" lang="en-US" altLang="ko-KR" sz="3600" b="1"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Overview</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Lab</a:t>
            </a:r>
          </a:p>
          <a:p>
            <a:pPr marL="457200" marR="0" lvl="0" indent="-457200" algn="l" defTabSz="914400" rtl="0" eaLnBrk="0" fontAlgn="base" latinLnBrk="0" hangingPunct="0">
              <a:lnSpc>
                <a:spcPts val="6000"/>
              </a:lnSpc>
              <a:spcBef>
                <a:spcPct val="0"/>
              </a:spcBef>
              <a:spcAft>
                <a:spcPct val="0"/>
              </a:spcAft>
              <a:buClrTx/>
              <a:buSzTx/>
              <a:buFont typeface="Arial" panose="020B0604020202020204" pitchFamily="34" charset="0"/>
              <a:buChar char="•"/>
              <a:tabLst/>
              <a:defRPr/>
            </a:pPr>
            <a:r>
              <a:rPr kumimoji="0" lang="en-US" altLang="ko-KR" sz="3600" b="0" i="0" u="none" strike="noStrike" kern="1200" cap="none" spc="0" normalizeH="0" baseline="0" noProof="0" dirty="0" smtClean="0">
                <a:ln>
                  <a:noFill/>
                </a:ln>
                <a:solidFill>
                  <a:srgbClr val="3333FF"/>
                </a:solidFill>
                <a:effectLst/>
                <a:uLnTx/>
                <a:uFillTx/>
                <a:latin typeface="Times New Roman" pitchFamily="18" charset="0"/>
                <a:ea typeface="굴림" pitchFamily="50" charset="-127"/>
                <a:cs typeface="+mn-cs"/>
              </a:rPr>
              <a:t>Lab #1:</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a:t>
            </a:r>
            <a:r>
              <a:rPr kumimoji="0" lang="en-US" altLang="ko-KR" sz="3600" b="1"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Box</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Lab</a:t>
            </a:r>
          </a:p>
          <a:p>
            <a:pPr marL="457200" marR="0" lvl="0" indent="-457200" algn="l" defTabSz="914400" rtl="0" eaLnBrk="0" fontAlgn="base" latinLnBrk="0" hangingPunct="0">
              <a:lnSpc>
                <a:spcPts val="6000"/>
              </a:lnSpc>
              <a:spcBef>
                <a:spcPct val="0"/>
              </a:spcBef>
              <a:spcAft>
                <a:spcPct val="0"/>
              </a:spcAft>
              <a:buClrTx/>
              <a:buSzTx/>
              <a:buFont typeface="Arial" panose="020B0604020202020204" pitchFamily="34" charset="0"/>
              <a:buChar char="•"/>
              <a:tabLst/>
              <a:defRPr/>
            </a:pPr>
            <a:r>
              <a:rPr kumimoji="0" lang="en-US" altLang="ko-KR" sz="3600" b="0" i="0" u="none" strike="noStrike" kern="1200" cap="none" spc="0" normalizeH="0" baseline="0" noProof="0" dirty="0" smtClean="0">
                <a:ln>
                  <a:noFill/>
                </a:ln>
                <a:solidFill>
                  <a:srgbClr val="3333FF"/>
                </a:solidFill>
                <a:effectLst/>
                <a:uLnTx/>
                <a:uFillTx/>
                <a:latin typeface="Times New Roman" pitchFamily="18" charset="0"/>
                <a:ea typeface="굴림" pitchFamily="50" charset="-127"/>
                <a:cs typeface="+mn-cs"/>
              </a:rPr>
              <a:t>Lab #2:</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a:t>
            </a:r>
            <a:r>
              <a:rPr kumimoji="0" lang="en-US" altLang="ko-KR" sz="3600" b="1"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Inter-Connect</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Lab</a:t>
            </a:r>
          </a:p>
          <a:p>
            <a:pPr marL="457200" marR="0" lvl="0" indent="-457200" algn="l" defTabSz="914400" rtl="0" eaLnBrk="0" fontAlgn="base" latinLnBrk="0" hangingPunct="0">
              <a:lnSpc>
                <a:spcPts val="6000"/>
              </a:lnSpc>
              <a:spcBef>
                <a:spcPct val="0"/>
              </a:spcBef>
              <a:spcAft>
                <a:spcPct val="0"/>
              </a:spcAft>
              <a:buClrTx/>
              <a:buSzTx/>
              <a:buFont typeface="Arial" panose="020B0604020202020204" pitchFamily="34" charset="0"/>
              <a:buChar char="•"/>
              <a:tabLst/>
              <a:defRPr/>
            </a:pPr>
            <a:r>
              <a:rPr kumimoji="0" lang="en-US" altLang="ko-KR" sz="3600" b="0" i="0" u="none" strike="noStrike" kern="1200" cap="none" spc="0" normalizeH="0" baseline="0" noProof="0" dirty="0" smtClean="0">
                <a:ln>
                  <a:noFill/>
                </a:ln>
                <a:solidFill>
                  <a:srgbClr val="3333FF"/>
                </a:solidFill>
                <a:effectLst/>
                <a:uLnTx/>
                <a:uFillTx/>
                <a:latin typeface="Times New Roman" pitchFamily="18" charset="0"/>
                <a:ea typeface="굴림" pitchFamily="50" charset="-127"/>
                <a:cs typeface="+mn-cs"/>
              </a:rPr>
              <a:t>Lab #3: </a:t>
            </a:r>
            <a:r>
              <a:rPr kumimoji="0" lang="en-US" altLang="ko-KR" sz="3600" b="1"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Tower</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Lab</a:t>
            </a:r>
          </a:p>
          <a:p>
            <a:pPr marL="457200" marR="0" lvl="0" indent="-457200" algn="l" defTabSz="914400" rtl="0" eaLnBrk="0" fontAlgn="base" latinLnBrk="0" hangingPunct="0">
              <a:lnSpc>
                <a:spcPts val="6000"/>
              </a:lnSpc>
              <a:spcBef>
                <a:spcPct val="0"/>
              </a:spcBef>
              <a:spcAft>
                <a:spcPct val="0"/>
              </a:spcAft>
              <a:buClrTx/>
              <a:buSzTx/>
              <a:buFont typeface="Arial" panose="020B0604020202020204" pitchFamily="34" charset="0"/>
              <a:buChar char="•"/>
              <a:tabLst/>
              <a:defRPr/>
            </a:pPr>
            <a:r>
              <a:rPr kumimoji="0" lang="en-US" altLang="ko-KR" sz="3600" b="0" i="0" u="none" strike="noStrike" kern="1200" cap="none" spc="0" normalizeH="0" baseline="0" noProof="0" dirty="0" smtClean="0">
                <a:ln>
                  <a:noFill/>
                </a:ln>
                <a:solidFill>
                  <a:srgbClr val="3333FF"/>
                </a:solidFill>
                <a:effectLst/>
                <a:uLnTx/>
                <a:uFillTx/>
                <a:latin typeface="Times New Roman" pitchFamily="18" charset="0"/>
                <a:ea typeface="굴림" pitchFamily="50" charset="-127"/>
                <a:cs typeface="+mn-cs"/>
              </a:rPr>
              <a:t>Lab #4: </a:t>
            </a:r>
            <a:r>
              <a:rPr kumimoji="0" lang="en-US" altLang="ko-KR" sz="3600" b="1" i="0" u="none" strike="noStrike" kern="1200" cap="none" spc="0" normalizeH="0" baseline="0" noProof="0" dirty="0" err="1" smtClean="0">
                <a:ln>
                  <a:noFill/>
                </a:ln>
                <a:solidFill>
                  <a:prstClr val="black"/>
                </a:solidFill>
                <a:effectLst/>
                <a:uLnTx/>
                <a:uFillTx/>
                <a:latin typeface="Times New Roman" pitchFamily="18" charset="0"/>
                <a:ea typeface="굴림" pitchFamily="50" charset="-127"/>
                <a:cs typeface="+mn-cs"/>
              </a:rPr>
              <a:t>IoT</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Lab</a:t>
            </a:r>
          </a:p>
          <a:p>
            <a:pPr marL="457200" marR="0" lvl="0" indent="-457200" algn="l" defTabSz="914400" rtl="0" eaLnBrk="0" fontAlgn="base" latinLnBrk="0" hangingPunct="0">
              <a:lnSpc>
                <a:spcPts val="6000"/>
              </a:lnSpc>
              <a:spcBef>
                <a:spcPct val="0"/>
              </a:spcBef>
              <a:spcAft>
                <a:spcPct val="0"/>
              </a:spcAft>
              <a:buClrTx/>
              <a:buSzTx/>
              <a:buFont typeface="Arial" panose="020B0604020202020204" pitchFamily="34" charset="0"/>
              <a:buChar char="•"/>
              <a:tabLst/>
              <a:defRPr/>
            </a:pPr>
            <a:r>
              <a:rPr kumimoji="0" lang="en-US" altLang="ko-KR" sz="3600" b="0" i="0" u="none" strike="noStrike" kern="1200" cap="none" spc="0" normalizeH="0" baseline="0" noProof="0" dirty="0" smtClean="0">
                <a:ln>
                  <a:noFill/>
                </a:ln>
                <a:solidFill>
                  <a:srgbClr val="3333FF"/>
                </a:solidFill>
                <a:effectLst/>
                <a:uLnTx/>
                <a:uFillTx/>
                <a:latin typeface="Times New Roman" pitchFamily="18" charset="0"/>
                <a:ea typeface="굴림" pitchFamily="50" charset="-127"/>
                <a:cs typeface="+mn-cs"/>
              </a:rPr>
              <a:t>Lab #5: </a:t>
            </a:r>
            <a:r>
              <a:rPr kumimoji="0" lang="en-US" altLang="ko-KR" sz="3600" b="1"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Cluster</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Lab</a:t>
            </a:r>
          </a:p>
          <a:p>
            <a:pPr marL="457200" marR="0" lvl="0" indent="-457200" algn="l" defTabSz="914400" rtl="0" eaLnBrk="0" fontAlgn="base" latinLnBrk="0" hangingPunct="0">
              <a:lnSpc>
                <a:spcPts val="6000"/>
              </a:lnSpc>
              <a:spcBef>
                <a:spcPct val="0"/>
              </a:spcBef>
              <a:spcAft>
                <a:spcPct val="0"/>
              </a:spcAft>
              <a:buClrTx/>
              <a:buSzTx/>
              <a:buFont typeface="Arial" panose="020B0604020202020204" pitchFamily="34" charset="0"/>
              <a:buChar char="•"/>
              <a:tabLst/>
              <a:defRPr/>
            </a:pPr>
            <a:r>
              <a:rPr kumimoji="0" lang="en-US" altLang="ko-KR" sz="3600" b="0" i="0" u="none" strike="noStrike" kern="1200" cap="none" spc="0" normalizeH="0" baseline="0" noProof="0" dirty="0" smtClean="0">
                <a:ln>
                  <a:noFill/>
                </a:ln>
                <a:solidFill>
                  <a:srgbClr val="3333FF"/>
                </a:solidFill>
                <a:effectLst/>
                <a:uLnTx/>
                <a:uFillTx/>
                <a:latin typeface="Times New Roman" pitchFamily="18" charset="0"/>
                <a:ea typeface="굴림" pitchFamily="50" charset="-127"/>
                <a:cs typeface="+mn-cs"/>
              </a:rPr>
              <a:t>Lab #6:</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a:t>
            </a:r>
            <a:r>
              <a:rPr kumimoji="0" lang="en-US" altLang="ko-KR" sz="3600" b="1"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Analytics</a:t>
            </a:r>
            <a:r>
              <a:rPr kumimoji="0" lang="en-US" altLang="ko-KR" sz="3600" b="0" i="0" u="none" strike="noStrike" kern="1200" cap="none" spc="0" normalizeH="0" baseline="0" noProof="0" dirty="0" smtClean="0">
                <a:ln>
                  <a:noFill/>
                </a:ln>
                <a:solidFill>
                  <a:prstClr val="black"/>
                </a:solidFill>
                <a:effectLst/>
                <a:uLnTx/>
                <a:uFillTx/>
                <a:latin typeface="Times New Roman" pitchFamily="18" charset="0"/>
                <a:ea typeface="굴림" pitchFamily="50" charset="-127"/>
                <a:cs typeface="+mn-cs"/>
              </a:rPr>
              <a:t> Lab</a:t>
            </a:r>
          </a:p>
        </p:txBody>
      </p:sp>
    </p:spTree>
    <p:extLst>
      <p:ext uri="{BB962C8B-B14F-4D97-AF65-F5344CB8AC3E}">
        <p14:creationId xmlns:p14="http://schemas.microsoft.com/office/powerpoint/2010/main" val="15584452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84"/>
            <a:ext cx="8229600" cy="648072"/>
          </a:xfrm>
        </p:spPr>
        <p:txBody>
          <a:bodyPr/>
          <a:lstStyle/>
          <a:p>
            <a:r>
              <a:rPr lang="en-US" altLang="ko-KR" dirty="0" smtClean="0"/>
              <a:t>Chapter Keywords</a:t>
            </a:r>
            <a:endParaRPr lang="ko-KR" altLang="en-US"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40</a:t>
            </a:fld>
            <a:r>
              <a:rPr lang="en-US" altLang="ko-KR" smtClean="0"/>
              <a:t> -</a:t>
            </a:r>
            <a:endParaRPr lang="en-US" altLang="ko-KR"/>
          </a:p>
        </p:txBody>
      </p:sp>
      <p:sp>
        <p:nvSpPr>
          <p:cNvPr id="5" name="TextBox 4"/>
          <p:cNvSpPr txBox="1"/>
          <p:nvPr/>
        </p:nvSpPr>
        <p:spPr>
          <a:xfrm>
            <a:off x="323528" y="1426138"/>
            <a:ext cx="3566874" cy="830997"/>
          </a:xfrm>
          <a:prstGeom prst="rect">
            <a:avLst/>
          </a:prstGeom>
          <a:noFill/>
        </p:spPr>
        <p:txBody>
          <a:bodyPr wrap="none" rtlCol="0">
            <a:spAutoFit/>
          </a:bodyPr>
          <a:lstStyle/>
          <a:p>
            <a:r>
              <a:rPr lang="en-US" altLang="ko-KR" sz="4800" dirty="0" smtClean="0"/>
              <a:t>Virtualization</a:t>
            </a:r>
            <a:endParaRPr lang="ko-KR" altLang="en-US" sz="4800" dirty="0"/>
          </a:p>
        </p:txBody>
      </p:sp>
      <p:sp>
        <p:nvSpPr>
          <p:cNvPr id="6" name="TextBox 5"/>
          <p:cNvSpPr txBox="1"/>
          <p:nvPr/>
        </p:nvSpPr>
        <p:spPr>
          <a:xfrm>
            <a:off x="1115616" y="3211639"/>
            <a:ext cx="2953053" cy="830997"/>
          </a:xfrm>
          <a:prstGeom prst="rect">
            <a:avLst/>
          </a:prstGeom>
          <a:noFill/>
        </p:spPr>
        <p:txBody>
          <a:bodyPr wrap="none" rtlCol="0">
            <a:spAutoFit/>
          </a:bodyPr>
          <a:lstStyle/>
          <a:p>
            <a:r>
              <a:rPr lang="en-US" altLang="ko-KR" sz="4800" dirty="0" smtClean="0"/>
              <a:t>Hypervisor</a:t>
            </a:r>
            <a:endParaRPr lang="ko-KR" altLang="en-US" sz="4800" dirty="0"/>
          </a:p>
        </p:txBody>
      </p:sp>
      <p:sp>
        <p:nvSpPr>
          <p:cNvPr id="8" name="TextBox 7"/>
          <p:cNvSpPr txBox="1"/>
          <p:nvPr/>
        </p:nvSpPr>
        <p:spPr>
          <a:xfrm>
            <a:off x="5220072" y="5263585"/>
            <a:ext cx="2850460" cy="830997"/>
          </a:xfrm>
          <a:prstGeom prst="rect">
            <a:avLst/>
          </a:prstGeom>
          <a:noFill/>
        </p:spPr>
        <p:txBody>
          <a:bodyPr wrap="none" rtlCol="0">
            <a:spAutoFit/>
          </a:bodyPr>
          <a:lstStyle/>
          <a:p>
            <a:r>
              <a:rPr lang="en-US" altLang="ko-KR" sz="4800" dirty="0" smtClean="0"/>
              <a:t>Containers</a:t>
            </a:r>
            <a:endParaRPr lang="ko-KR" altLang="en-US" sz="4800" dirty="0"/>
          </a:p>
        </p:txBody>
      </p:sp>
      <p:sp>
        <p:nvSpPr>
          <p:cNvPr id="7" name="TextBox 6"/>
          <p:cNvSpPr txBox="1"/>
          <p:nvPr/>
        </p:nvSpPr>
        <p:spPr>
          <a:xfrm>
            <a:off x="4918091" y="2526638"/>
            <a:ext cx="4196855" cy="830997"/>
          </a:xfrm>
          <a:prstGeom prst="rect">
            <a:avLst/>
          </a:prstGeom>
          <a:noFill/>
        </p:spPr>
        <p:txBody>
          <a:bodyPr wrap="none" rtlCol="0">
            <a:spAutoFit/>
          </a:bodyPr>
          <a:lstStyle/>
          <a:p>
            <a:r>
              <a:rPr lang="en-US" altLang="ko-KR" sz="4800" dirty="0" smtClean="0"/>
              <a:t>Virtual Machine</a:t>
            </a:r>
            <a:endParaRPr lang="ko-KR" altLang="en-US" sz="4800" dirty="0"/>
          </a:p>
        </p:txBody>
      </p:sp>
    </p:spTree>
    <p:extLst>
      <p:ext uri="{BB962C8B-B14F-4D97-AF65-F5344CB8AC3E}">
        <p14:creationId xmlns:p14="http://schemas.microsoft.com/office/powerpoint/2010/main" val="143067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74638"/>
            <a:ext cx="9144000" cy="1143000"/>
          </a:xfrm>
        </p:spPr>
        <p:txBody>
          <a:bodyPr/>
          <a:lstStyle/>
          <a:p>
            <a:pPr lvl="0"/>
            <a:r>
              <a:rPr lang="en-US" altLang="ko-KR" sz="5400" b="1" dirty="0">
                <a:solidFill>
                  <a:srgbClr val="FF0000"/>
                </a:solidFill>
                <a:latin typeface="Times New Roman" panose="02020603050405020304" pitchFamily="18" charset="0"/>
                <a:cs typeface="Times New Roman" panose="02020603050405020304" pitchFamily="18" charset="0"/>
              </a:rPr>
              <a:t>p</a:t>
            </a:r>
            <a:r>
              <a:rPr lang="en-US" altLang="ko-KR" sz="2400" b="1" dirty="0">
                <a:solidFill>
                  <a:prstClr val="black"/>
                </a:solidFill>
                <a:latin typeface="Times New Roman" panose="02020603050405020304" pitchFamily="18" charset="0"/>
                <a:cs typeface="Times New Roman" panose="02020603050405020304" pitchFamily="18" charset="0"/>
              </a:rPr>
              <a:t>(</a:t>
            </a:r>
            <a:r>
              <a:rPr lang="en-US" altLang="ko-KR" sz="2400" b="1" dirty="0" err="1">
                <a:solidFill>
                  <a:prstClr val="black"/>
                </a:solidFill>
                <a:latin typeface="Times New Roman" panose="02020603050405020304" pitchFamily="18" charset="0"/>
                <a:cs typeface="Times New Roman" panose="02020603050405020304" pitchFamily="18" charset="0"/>
              </a:rPr>
              <a:t>Baremetal</a:t>
            </a:r>
            <a:r>
              <a:rPr lang="en-US" altLang="ko-KR" sz="2400" b="1" dirty="0">
                <a:solidFill>
                  <a:prstClr val="black"/>
                </a:solidFill>
                <a:latin typeface="Times New Roman" panose="02020603050405020304" pitchFamily="18" charset="0"/>
                <a:cs typeface="Times New Roman" panose="02020603050405020304" pitchFamily="18" charset="0"/>
              </a:rPr>
              <a:t>)</a:t>
            </a:r>
            <a:r>
              <a:rPr lang="en-US" altLang="ko-KR" sz="4000" b="1" dirty="0">
                <a:solidFill>
                  <a:prstClr val="black"/>
                </a:solidFill>
                <a:latin typeface="Times New Roman" panose="02020603050405020304" pitchFamily="18" charset="0"/>
                <a:cs typeface="Times New Roman" panose="02020603050405020304" pitchFamily="18" charset="0"/>
              </a:rPr>
              <a:t> </a:t>
            </a:r>
            <a:r>
              <a:rPr kumimoji="1" lang="en-US" altLang="ko-KR" sz="3600" b="1" dirty="0">
                <a:solidFill>
                  <a:prstClr val="black"/>
                </a:solidFill>
                <a:latin typeface="Times New Roman" panose="02020603050405020304" pitchFamily="18" charset="0"/>
                <a:ea typeface="굴림" pitchFamily="50" charset="-127"/>
                <a:cs typeface="Times New Roman" panose="02020603050405020304" pitchFamily="18" charset="0"/>
              </a:rPr>
              <a:t>+ </a:t>
            </a:r>
            <a:r>
              <a:rPr kumimoji="1" lang="en-US" altLang="ko-KR" sz="5400" b="1" dirty="0">
                <a:solidFill>
                  <a:srgbClr val="FF0000"/>
                </a:solidFill>
                <a:latin typeface="Times New Roman" panose="02020603050405020304" pitchFamily="18" charset="0"/>
                <a:ea typeface="굴림" pitchFamily="50" charset="-127"/>
                <a:cs typeface="Times New Roman" panose="02020603050405020304" pitchFamily="18" charset="0"/>
              </a:rPr>
              <a:t>v</a:t>
            </a:r>
            <a:r>
              <a:rPr kumimoji="1" lang="en-US" altLang="ko-KR" sz="2400" b="1" dirty="0">
                <a:solidFill>
                  <a:prstClr val="black"/>
                </a:solidFill>
                <a:latin typeface="Times New Roman" panose="02020603050405020304" pitchFamily="18" charset="0"/>
                <a:ea typeface="굴림" pitchFamily="50" charset="-127"/>
                <a:cs typeface="Times New Roman" panose="02020603050405020304" pitchFamily="18" charset="0"/>
              </a:rPr>
              <a:t>(Virtual Machine)</a:t>
            </a:r>
            <a:r>
              <a:rPr kumimoji="1" lang="en-US" altLang="ko-KR" sz="3600" b="1" dirty="0">
                <a:solidFill>
                  <a:prstClr val="black"/>
                </a:solidFill>
                <a:latin typeface="Times New Roman" panose="02020603050405020304" pitchFamily="18" charset="0"/>
                <a:ea typeface="굴림" pitchFamily="50" charset="-127"/>
                <a:cs typeface="Times New Roman" panose="02020603050405020304" pitchFamily="18" charset="0"/>
              </a:rPr>
              <a:t> </a:t>
            </a:r>
            <a:r>
              <a:rPr kumimoji="1" lang="en-US" altLang="ko-KR" sz="4000" b="1" dirty="0">
                <a:solidFill>
                  <a:prstClr val="black"/>
                </a:solidFill>
                <a:latin typeface="Times New Roman" panose="02020603050405020304" pitchFamily="18" charset="0"/>
                <a:ea typeface="굴림" pitchFamily="50" charset="-127"/>
                <a:cs typeface="Times New Roman" panose="02020603050405020304" pitchFamily="18" charset="0"/>
              </a:rPr>
              <a:t>+ </a:t>
            </a:r>
            <a:r>
              <a:rPr kumimoji="1" lang="en-US" altLang="ko-KR" sz="5400" b="1" dirty="0">
                <a:solidFill>
                  <a:srgbClr val="FF0000"/>
                </a:solidFill>
                <a:latin typeface="Times New Roman" panose="02020603050405020304" pitchFamily="18" charset="0"/>
                <a:ea typeface="굴림" pitchFamily="50" charset="-127"/>
                <a:cs typeface="Times New Roman" panose="02020603050405020304" pitchFamily="18" charset="0"/>
              </a:rPr>
              <a:t>c</a:t>
            </a:r>
            <a:r>
              <a:rPr kumimoji="1" lang="en-US" altLang="ko-KR" sz="2400" b="1" dirty="0">
                <a:solidFill>
                  <a:prstClr val="black"/>
                </a:solidFill>
                <a:latin typeface="Times New Roman" panose="02020603050405020304" pitchFamily="18" charset="0"/>
                <a:ea typeface="굴림" pitchFamily="50" charset="-127"/>
                <a:cs typeface="Times New Roman" panose="02020603050405020304" pitchFamily="18" charset="0"/>
              </a:rPr>
              <a:t>(Container) </a:t>
            </a:r>
            <a:r>
              <a:rPr kumimoji="1" lang="en-US" altLang="ko-KR" b="1" dirty="0">
                <a:solidFill>
                  <a:prstClr val="black"/>
                </a:solidFill>
                <a:latin typeface="Times New Roman" panose="02020603050405020304" pitchFamily="18" charset="0"/>
                <a:ea typeface="굴림" pitchFamily="50" charset="-127"/>
                <a:cs typeface="Times New Roman" panose="02020603050405020304" pitchFamily="18" charset="0"/>
              </a:rPr>
              <a:t>Harmonization</a:t>
            </a:r>
            <a:r>
              <a:rPr lang="en-US" altLang="ko-KR" b="1" dirty="0">
                <a:solidFill>
                  <a:prstClr val="black"/>
                </a:solidFill>
                <a:latin typeface="Times New Roman" panose="02020603050405020304" pitchFamily="18" charset="0"/>
                <a:cs typeface="Times New Roman" panose="02020603050405020304" pitchFamily="18" charset="0"/>
              </a:rPr>
              <a:t/>
            </a:r>
            <a:br>
              <a:rPr lang="en-US" altLang="ko-KR" b="1" dirty="0">
                <a:solidFill>
                  <a:prstClr val="black"/>
                </a:solidFill>
                <a:latin typeface="Times New Roman" panose="02020603050405020304" pitchFamily="18" charset="0"/>
                <a:cs typeface="Times New Roman" panose="02020603050405020304" pitchFamily="18" charset="0"/>
              </a:rPr>
            </a:br>
            <a:endParaRPr lang="ko-KR" altLang="en-US" sz="2400" dirty="0"/>
          </a:p>
        </p:txBody>
      </p:sp>
      <p:sp>
        <p:nvSpPr>
          <p:cNvPr id="3" name="슬라이드 번호 개체 틀 2"/>
          <p:cNvSpPr>
            <a:spLocks noGrp="1"/>
          </p:cNvSpPr>
          <p:nvPr>
            <p:ph type="sldNum" sz="quarter" idx="4294967295"/>
          </p:nvPr>
        </p:nvSpPr>
        <p:spPr/>
        <p:txBody>
          <a:bodyPr/>
          <a:lstStyle/>
          <a:p>
            <a:pPr>
              <a:defRPr/>
            </a:pPr>
            <a:fld id="{673D5B7D-3ECE-475F-8169-8F7696AEADFB}" type="slidenum">
              <a:rPr lang="ko-KR" altLang="en-US" smtClean="0"/>
              <a:pPr>
                <a:defRPr/>
              </a:pPr>
              <a:t>41</a:t>
            </a:fld>
            <a:endParaRPr lang="ko-KR" altLang="en-US" dirty="0"/>
          </a:p>
        </p:txBody>
      </p:sp>
      <p:grpSp>
        <p:nvGrpSpPr>
          <p:cNvPr id="9" name="그룹 8"/>
          <p:cNvGrpSpPr/>
          <p:nvPr/>
        </p:nvGrpSpPr>
        <p:grpSpPr>
          <a:xfrm>
            <a:off x="1547664" y="2841546"/>
            <a:ext cx="6192688" cy="3467774"/>
            <a:chOff x="107504" y="2492896"/>
            <a:chExt cx="6192688" cy="3467774"/>
          </a:xfrm>
        </p:grpSpPr>
        <p:sp>
          <p:nvSpPr>
            <p:cNvPr id="8" name="직사각형 7"/>
            <p:cNvSpPr/>
            <p:nvPr/>
          </p:nvSpPr>
          <p:spPr>
            <a:xfrm>
              <a:off x="107504" y="2492896"/>
              <a:ext cx="6192688" cy="2547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rgbClr val="FF0000"/>
                  </a:solidFill>
                </a:rPr>
                <a:t>Applications</a:t>
              </a:r>
            </a:p>
            <a:p>
              <a:pPr algn="ctr"/>
              <a:endParaRPr lang="en-US" altLang="ko-KR" dirty="0" smtClean="0">
                <a:solidFill>
                  <a:srgbClr val="FF0000"/>
                </a:solidFill>
              </a:endParaRPr>
            </a:p>
            <a:p>
              <a:pPr algn="ctr"/>
              <a:endParaRPr lang="en-US" altLang="ko-KR" dirty="0"/>
            </a:p>
            <a:p>
              <a:pPr algn="ctr"/>
              <a:endParaRPr lang="en-US" altLang="ko-KR" dirty="0" smtClean="0"/>
            </a:p>
            <a:p>
              <a:pPr algn="ctr"/>
              <a:endParaRPr lang="en-US" altLang="ko-KR" dirty="0"/>
            </a:p>
            <a:p>
              <a:pPr algn="ctr"/>
              <a:endParaRPr lang="ko-KR" altLang="en-US" dirty="0"/>
            </a:p>
          </p:txBody>
        </p:sp>
        <p:sp>
          <p:nvSpPr>
            <p:cNvPr id="7" name="직사각형 6"/>
            <p:cNvSpPr/>
            <p:nvPr/>
          </p:nvSpPr>
          <p:spPr>
            <a:xfrm>
              <a:off x="107504" y="3284984"/>
              <a:ext cx="3888432" cy="194421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t>
              </a:r>
              <a:r>
                <a:rPr lang="en-US" altLang="ko-KR" b="1" dirty="0" smtClean="0">
                  <a:solidFill>
                    <a:srgbClr val="FF0000"/>
                  </a:solidFill>
                </a:rPr>
                <a:t>c</a:t>
              </a:r>
              <a:r>
                <a:rPr lang="en-US" altLang="ko-KR" dirty="0" smtClean="0"/>
                <a:t>) Containerized Box/Function</a:t>
              </a:r>
            </a:p>
            <a:p>
              <a:pPr algn="ctr"/>
              <a:endParaRPr lang="en-US" altLang="ko-KR" dirty="0" smtClean="0"/>
            </a:p>
            <a:p>
              <a:pPr algn="ctr"/>
              <a:endParaRPr lang="en-US" altLang="ko-KR" dirty="0"/>
            </a:p>
            <a:p>
              <a:pPr algn="ctr"/>
              <a:endParaRPr lang="ko-KR" altLang="en-US" dirty="0"/>
            </a:p>
          </p:txBody>
        </p:sp>
        <p:sp>
          <p:nvSpPr>
            <p:cNvPr id="5" name="직사각형 4"/>
            <p:cNvSpPr/>
            <p:nvPr/>
          </p:nvSpPr>
          <p:spPr>
            <a:xfrm>
              <a:off x="107504" y="5046270"/>
              <a:ext cx="61926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t>
              </a:r>
              <a:r>
                <a:rPr lang="en-US" altLang="ko-KR" b="1" dirty="0" smtClean="0">
                  <a:solidFill>
                    <a:srgbClr val="FF0000"/>
                  </a:solidFill>
                </a:rPr>
                <a:t>p</a:t>
              </a:r>
              <a:r>
                <a:rPr lang="en-US" altLang="ko-KR" dirty="0" smtClean="0"/>
                <a:t>) Physical </a:t>
              </a:r>
              <a:r>
                <a:rPr lang="en-US" altLang="ko-KR" dirty="0" err="1" smtClean="0"/>
                <a:t>Baremetal</a:t>
              </a:r>
              <a:endParaRPr lang="en-US" altLang="ko-KR" dirty="0" smtClean="0"/>
            </a:p>
            <a:p>
              <a:pPr algn="ctr"/>
              <a:r>
                <a:rPr lang="en-US" altLang="ko-KR" dirty="0" smtClean="0"/>
                <a:t>Box/Function</a:t>
              </a:r>
              <a:endParaRPr lang="ko-KR" altLang="en-US" dirty="0"/>
            </a:p>
          </p:txBody>
        </p:sp>
        <p:sp>
          <p:nvSpPr>
            <p:cNvPr id="6" name="직사각형 5"/>
            <p:cNvSpPr/>
            <p:nvPr/>
          </p:nvSpPr>
          <p:spPr>
            <a:xfrm>
              <a:off x="1259632" y="4131870"/>
              <a:ext cx="3816424"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t>
              </a:r>
              <a:r>
                <a:rPr lang="en-US" altLang="ko-KR" b="1" dirty="0" smtClean="0">
                  <a:solidFill>
                    <a:srgbClr val="FF0000"/>
                  </a:solidFill>
                </a:rPr>
                <a:t>v</a:t>
              </a:r>
              <a:r>
                <a:rPr lang="en-US" altLang="ko-KR" dirty="0" smtClean="0"/>
                <a:t>) Virtual Machine Box/Function</a:t>
              </a:r>
              <a:endParaRPr lang="ko-KR" altLang="en-US" dirty="0"/>
            </a:p>
          </p:txBody>
        </p:sp>
      </p:grpSp>
      <p:sp>
        <p:nvSpPr>
          <p:cNvPr id="10" name="설명선 2 9"/>
          <p:cNvSpPr/>
          <p:nvPr/>
        </p:nvSpPr>
        <p:spPr>
          <a:xfrm>
            <a:off x="6624228" y="1631152"/>
            <a:ext cx="2232248" cy="910736"/>
          </a:xfrm>
          <a:prstGeom prst="borderCallout2">
            <a:avLst>
              <a:gd name="adj1" fmla="val 72813"/>
              <a:gd name="adj2" fmla="val -8727"/>
              <a:gd name="adj3" fmla="val 81501"/>
              <a:gd name="adj4" fmla="val -18636"/>
              <a:gd name="adj5" fmla="val 340336"/>
              <a:gd name="adj6" fmla="val -43122"/>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FF0000"/>
                </a:solidFill>
              </a:rPr>
              <a:t>Hypervisor-based </a:t>
            </a:r>
            <a:r>
              <a:rPr lang="en-US" altLang="ko-KR" sz="2000" b="1" dirty="0" smtClean="0">
                <a:solidFill>
                  <a:srgbClr val="FF0000"/>
                </a:solidFill>
              </a:rPr>
              <a:t>Virtualization</a:t>
            </a:r>
            <a:endParaRPr lang="ko-KR" altLang="en-US" sz="2000" dirty="0"/>
          </a:p>
        </p:txBody>
      </p:sp>
    </p:spTree>
    <p:extLst>
      <p:ext uri="{BB962C8B-B14F-4D97-AF65-F5344CB8AC3E}">
        <p14:creationId xmlns:p14="http://schemas.microsoft.com/office/powerpoint/2010/main" val="600303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슬라이드 번호 개체 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69760B46-5F07-4713-BF71-AE3FE7969296}" type="slidenum">
              <a:rPr lang="en-US" altLang="ko-KR" sz="1200">
                <a:solidFill>
                  <a:srgbClr val="898989"/>
                </a:solidFill>
                <a:ea typeface="굴림" pitchFamily="50" charset="-127"/>
              </a:rPr>
              <a:pPr latinLnBrk="0">
                <a:spcBef>
                  <a:spcPct val="0"/>
                </a:spcBef>
                <a:buFontTx/>
                <a:buNone/>
              </a:pPr>
              <a:t>42</a:t>
            </a:fld>
            <a:r>
              <a:rPr lang="en-US" altLang="ko-KR" sz="1200">
                <a:solidFill>
                  <a:srgbClr val="898989"/>
                </a:solidFill>
                <a:ea typeface="굴림" pitchFamily="50" charset="-127"/>
              </a:rPr>
              <a:t> -</a:t>
            </a:r>
          </a:p>
        </p:txBody>
      </p:sp>
      <p:pic>
        <p:nvPicPr>
          <p:cNvPr id="66563" name="Picture 2" descr="http://www.vmware.com/files/images/vsphere_imgs/vmw-dgrm-vsphr-0794-diagram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48" y="919604"/>
            <a:ext cx="6321177" cy="474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p:cNvSpPr txBox="1">
            <a:spLocks noChangeArrowheads="1"/>
          </p:cNvSpPr>
          <p:nvPr/>
        </p:nvSpPr>
        <p:spPr bwMode="auto">
          <a:xfrm>
            <a:off x="132301" y="50697"/>
            <a:ext cx="57950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4000" dirty="0" smtClean="0">
                <a:ea typeface="굴림" pitchFamily="50" charset="-127"/>
              </a:rPr>
              <a:t>Virtual Machines (VMs)</a:t>
            </a:r>
            <a:endParaRPr lang="ko-KR" altLang="en-US" sz="4000" dirty="0">
              <a:ea typeface="굴림" pitchFamily="50" charset="-127"/>
            </a:endParaRPr>
          </a:p>
        </p:txBody>
      </p:sp>
      <p:pic>
        <p:nvPicPr>
          <p:cNvPr id="66565" name="Picture 6" descr="http://www.just-computing.co.uk/images/corporate_esx_pic.gif">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7337" y="3789040"/>
            <a:ext cx="3118013" cy="294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그룹 5"/>
          <p:cNvGrpSpPr/>
          <p:nvPr/>
        </p:nvGrpSpPr>
        <p:grpSpPr>
          <a:xfrm>
            <a:off x="7740352" y="44624"/>
            <a:ext cx="1304998" cy="1124637"/>
            <a:chOff x="3571839" y="964377"/>
            <a:chExt cx="643536" cy="609101"/>
          </a:xfrm>
        </p:grpSpPr>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6513" y="1023058"/>
              <a:ext cx="160495" cy="15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그룹 10"/>
            <p:cNvGrpSpPr>
              <a:grpSpLocks/>
            </p:cNvGrpSpPr>
            <p:nvPr/>
          </p:nvGrpSpPr>
          <p:grpSpPr bwMode="auto">
            <a:xfrm>
              <a:off x="3571839" y="964377"/>
              <a:ext cx="643536" cy="609101"/>
              <a:chOff x="5756881" y="2900286"/>
              <a:chExt cx="2268538" cy="2497138"/>
            </a:xfrm>
          </p:grpSpPr>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4910" y="3895738"/>
                <a:ext cx="565763" cy="621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1419" y="4549886"/>
                <a:ext cx="565763" cy="621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2484" y="3863573"/>
                <a:ext cx="565763" cy="621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45036" y="3865521"/>
                <a:ext cx="565763" cy="621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8498" y="3188819"/>
                <a:ext cx="565763" cy="621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sunny\Desktop\smartx-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56881" y="2900286"/>
                <a:ext cx="2268538"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5" name="TextBox 14"/>
          <p:cNvSpPr txBox="1"/>
          <p:nvPr/>
        </p:nvSpPr>
        <p:spPr>
          <a:xfrm>
            <a:off x="586257" y="5534290"/>
            <a:ext cx="5119218" cy="253916"/>
          </a:xfrm>
          <a:prstGeom prst="rect">
            <a:avLst/>
          </a:prstGeom>
          <a:noFill/>
        </p:spPr>
        <p:txBody>
          <a:bodyPr wrap="square" rtlCol="0">
            <a:spAutoFit/>
          </a:bodyPr>
          <a:lstStyle/>
          <a:p>
            <a:pPr algn="ctr"/>
            <a:r>
              <a:rPr lang="en-US" altLang="ko-KR" sz="1050" dirty="0"/>
              <a:t>http://kuas1095108129.blogspot.com/</a:t>
            </a:r>
            <a:endParaRPr lang="ko-KR" altLang="en-US" sz="1050" dirty="0"/>
          </a:p>
        </p:txBody>
      </p:sp>
      <p:sp>
        <p:nvSpPr>
          <p:cNvPr id="16" name="TextBox 15"/>
          <p:cNvSpPr txBox="1"/>
          <p:nvPr/>
        </p:nvSpPr>
        <p:spPr>
          <a:xfrm>
            <a:off x="4860032" y="3501061"/>
            <a:ext cx="5119218" cy="253916"/>
          </a:xfrm>
          <a:prstGeom prst="rect">
            <a:avLst/>
          </a:prstGeom>
          <a:noFill/>
        </p:spPr>
        <p:txBody>
          <a:bodyPr wrap="square" rtlCol="0">
            <a:spAutoFit/>
          </a:bodyPr>
          <a:lstStyle/>
          <a:p>
            <a:pPr algn="ctr"/>
            <a:r>
              <a:rPr lang="en-US" altLang="ko-KR" sz="1050" dirty="0"/>
              <a:t>http://hesed.info/blog/virtuelle-maschine.abp</a:t>
            </a:r>
            <a:endParaRPr lang="ko-KR" altLang="en-US" sz="1050" dirty="0"/>
          </a:p>
        </p:txBody>
      </p:sp>
    </p:spTree>
    <p:extLst>
      <p:ext uri="{BB962C8B-B14F-4D97-AF65-F5344CB8AC3E}">
        <p14:creationId xmlns:p14="http://schemas.microsoft.com/office/powerpoint/2010/main" val="27630018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836" y="2654823"/>
            <a:ext cx="4515164" cy="4033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8611" name="제목 1"/>
          <p:cNvSpPr>
            <a:spLocks noGrp="1"/>
          </p:cNvSpPr>
          <p:nvPr>
            <p:ph type="title"/>
          </p:nvPr>
        </p:nvSpPr>
        <p:spPr>
          <a:xfrm>
            <a:off x="0" y="1588"/>
            <a:ext cx="9144000" cy="835025"/>
          </a:xfrm>
        </p:spPr>
        <p:txBody>
          <a:bodyPr/>
          <a:lstStyle/>
          <a:p>
            <a:r>
              <a:rPr lang="en-US" altLang="ko-KR" dirty="0" smtClean="0"/>
              <a:t>Hypervisor Type 1 &amp; 2 </a:t>
            </a:r>
            <a:r>
              <a:rPr lang="en-US" altLang="ko-KR" dirty="0"/>
              <a:t>for </a:t>
            </a:r>
            <a:r>
              <a:rPr lang="en-US" altLang="ko-KR" dirty="0" smtClean="0"/>
              <a:t>Virtualization </a:t>
            </a:r>
            <a:endParaRPr lang="ko-KR" altLang="en-US" dirty="0" smtClean="0"/>
          </a:p>
        </p:txBody>
      </p:sp>
      <p:sp>
        <p:nvSpPr>
          <p:cNvPr id="68612" name="슬라이드 번호 개체 틀 3"/>
          <p:cNvSpPr>
            <a:spLocks noGrp="1"/>
          </p:cNvSpPr>
          <p:nvPr>
            <p:ph type="sldNum" sz="quarter" idx="4"/>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l" eaLnBrk="1" latinLnBrk="0" hangingPunct="1">
              <a:spcBef>
                <a:spcPct val="0"/>
              </a:spcBef>
              <a:buFontTx/>
              <a:buNone/>
            </a:pPr>
            <a:fld id="{17EE3AE9-809E-4E3E-85DB-61C21B66CBBA}" type="slidenum">
              <a:rPr lang="ko-KR" altLang="en-US" sz="1200">
                <a:latin typeface="Comic Sans MS" pitchFamily="66" charset="0"/>
                <a:ea typeface="굴림" pitchFamily="50" charset="-127"/>
              </a:rPr>
              <a:pPr algn="l" eaLnBrk="1" latinLnBrk="0" hangingPunct="1">
                <a:spcBef>
                  <a:spcPct val="0"/>
                </a:spcBef>
                <a:buFontTx/>
                <a:buNone/>
              </a:pPr>
              <a:t>43</a:t>
            </a:fld>
            <a:endParaRPr lang="ko-KR" altLang="en-US" sz="1200">
              <a:latin typeface="Comic Sans MS" pitchFamily="66" charset="0"/>
              <a:ea typeface="굴림" pitchFamily="50" charset="-127"/>
            </a:endParaRPr>
          </a:p>
        </p:txBody>
      </p:sp>
      <p:pic>
        <p:nvPicPr>
          <p:cNvPr id="686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0" y="1053406"/>
            <a:ext cx="4875010" cy="3167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69227" y="6594517"/>
            <a:ext cx="5119218" cy="253916"/>
          </a:xfrm>
          <a:prstGeom prst="rect">
            <a:avLst/>
          </a:prstGeom>
          <a:noFill/>
        </p:spPr>
        <p:txBody>
          <a:bodyPr wrap="square" rtlCol="0">
            <a:spAutoFit/>
          </a:bodyPr>
          <a:lstStyle/>
          <a:p>
            <a:pPr algn="ctr"/>
            <a:r>
              <a:rPr lang="en-US" altLang="ko-KR" sz="1050" dirty="0"/>
              <a:t>http://microstrong.pe.kr/wordpress/?cat=37</a:t>
            </a:r>
            <a:endParaRPr lang="ko-KR" altLang="en-US" sz="1050" dirty="0"/>
          </a:p>
        </p:txBody>
      </p:sp>
    </p:spTree>
    <p:extLst>
      <p:ext uri="{BB962C8B-B14F-4D97-AF65-F5344CB8AC3E}">
        <p14:creationId xmlns:p14="http://schemas.microsoft.com/office/powerpoint/2010/main" val="26818190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제목 1"/>
          <p:cNvSpPr>
            <a:spLocks noGrp="1"/>
          </p:cNvSpPr>
          <p:nvPr>
            <p:ph type="title"/>
          </p:nvPr>
        </p:nvSpPr>
        <p:spPr>
          <a:xfrm>
            <a:off x="-36095" y="44624"/>
            <a:ext cx="9180095" cy="1008112"/>
          </a:xfrm>
        </p:spPr>
        <p:txBody>
          <a:bodyPr/>
          <a:lstStyle/>
          <a:p>
            <a:r>
              <a:rPr lang="en-US" altLang="ko-KR" sz="4000" dirty="0" smtClean="0">
                <a:latin typeface="Times New Roman" panose="02020603050405020304" pitchFamily="18" charset="0"/>
                <a:cs typeface="Times New Roman" panose="02020603050405020304" pitchFamily="18" charset="0"/>
              </a:rPr>
              <a:t>VMs (Functions) with Hypervisor-based Virtualization</a:t>
            </a:r>
            <a:endParaRPr lang="ko-KR" altLang="en-US" sz="4000" dirty="0" smtClean="0">
              <a:latin typeface="Times New Roman" panose="02020603050405020304" pitchFamily="18" charset="0"/>
              <a:cs typeface="Times New Roman" panose="02020603050405020304" pitchFamily="18" charset="0"/>
            </a:endParaRPr>
          </a:p>
        </p:txBody>
      </p:sp>
      <p:pic>
        <p:nvPicPr>
          <p:cNvPr id="131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0" y="3727961"/>
            <a:ext cx="3539249" cy="3104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1340768"/>
            <a:ext cx="5668287" cy="328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915816" y="4664098"/>
            <a:ext cx="6128591"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1431988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슬라이드 번호 개체 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0211C33B-E441-4F47-82AF-47D8E554B7CF}" type="slidenum">
              <a:rPr lang="en-US" altLang="ko-KR" sz="1200">
                <a:solidFill>
                  <a:srgbClr val="898989"/>
                </a:solidFill>
                <a:ea typeface="굴림" pitchFamily="50" charset="-127"/>
              </a:rPr>
              <a:pPr latinLnBrk="0">
                <a:spcBef>
                  <a:spcPct val="0"/>
                </a:spcBef>
                <a:buFontTx/>
                <a:buNone/>
              </a:pPr>
              <a:t>45</a:t>
            </a:fld>
            <a:r>
              <a:rPr lang="en-US" altLang="ko-KR" sz="1200">
                <a:solidFill>
                  <a:srgbClr val="898989"/>
                </a:solidFill>
                <a:ea typeface="굴림" pitchFamily="50" charset="-127"/>
              </a:rPr>
              <a:t> -</a:t>
            </a:r>
          </a:p>
        </p:txBody>
      </p:sp>
      <p:sp>
        <p:nvSpPr>
          <p:cNvPr id="70660" name="TextBox 3"/>
          <p:cNvSpPr txBox="1">
            <a:spLocks noChangeArrowheads="1"/>
          </p:cNvSpPr>
          <p:nvPr/>
        </p:nvSpPr>
        <p:spPr bwMode="auto">
          <a:xfrm>
            <a:off x="0" y="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4000" dirty="0" smtClean="0">
                <a:ea typeface="굴림" pitchFamily="50" charset="-127"/>
              </a:rPr>
              <a:t>Physical and Virtual Machines: </a:t>
            </a:r>
          </a:p>
          <a:p>
            <a:pPr algn="ctr" latinLnBrk="0">
              <a:spcBef>
                <a:spcPct val="0"/>
              </a:spcBef>
              <a:buFontTx/>
              <a:buNone/>
            </a:pPr>
            <a:r>
              <a:rPr lang="en-US" altLang="ko-KR" sz="4000" dirty="0" smtClean="0">
                <a:ea typeface="굴림" pitchFamily="50" charset="-127"/>
              </a:rPr>
              <a:t>Inter-connection</a:t>
            </a:r>
            <a:endParaRPr lang="ko-KR" altLang="en-US" sz="4000" dirty="0">
              <a:ea typeface="굴림" pitchFamily="50" charset="-127"/>
            </a:endParaRPr>
          </a:p>
        </p:txBody>
      </p:sp>
      <p:pic>
        <p:nvPicPr>
          <p:cNvPr id="70659" name="Picture 4" descr="http://networkheresy.files.wordpress.com/2013/08/hw-vtep.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428008"/>
            <a:ext cx="7632848" cy="52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187624" y="6388438"/>
            <a:ext cx="6128591" cy="253916"/>
          </a:xfrm>
          <a:prstGeom prst="rect">
            <a:avLst/>
          </a:prstGeom>
          <a:noFill/>
        </p:spPr>
        <p:txBody>
          <a:bodyPr wrap="square" rtlCol="0">
            <a:spAutoFit/>
          </a:bodyPr>
          <a:lstStyle/>
          <a:p>
            <a:pPr algn="ctr"/>
            <a:r>
              <a:rPr lang="en-US" altLang="ko-KR" sz="1050" dirty="0"/>
              <a:t>https://earlybert.com/2013/08/15/is-het-virtuele-netwerk-een-uitbreiding-van-het-fysieke-of-juist-omgekeerd/</a:t>
            </a:r>
            <a:endParaRPr lang="ko-KR" altLang="en-US" sz="1050" dirty="0"/>
          </a:p>
        </p:txBody>
      </p:sp>
    </p:spTree>
    <p:extLst>
      <p:ext uri="{BB962C8B-B14F-4D97-AF65-F5344CB8AC3E}">
        <p14:creationId xmlns:p14="http://schemas.microsoft.com/office/powerpoint/2010/main" val="3189620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55576" y="2708920"/>
            <a:ext cx="7415790" cy="4032447"/>
            <a:chOff x="3317434" y="2665283"/>
            <a:chExt cx="4221338" cy="2416016"/>
          </a:xfrm>
        </p:grpSpPr>
        <p:pic>
          <p:nvPicPr>
            <p:cNvPr id="1026" name="Picture 2" descr="http://commondatastorage.googleapis.com/bradhedlund/blog/what-is-network-virtualization/What_is_Network_Virtualization.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9119"/>
            <a:stretch/>
          </p:blipFill>
          <p:spPr bwMode="auto">
            <a:xfrm>
              <a:off x="3317434" y="2665283"/>
              <a:ext cx="4221337" cy="22460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17435" y="4923856"/>
              <a:ext cx="4221337" cy="157443"/>
            </a:xfrm>
            <a:prstGeom prst="rect">
              <a:avLst/>
            </a:prstGeom>
            <a:noFill/>
          </p:spPr>
          <p:txBody>
            <a:bodyPr wrap="square" rtlCol="0">
              <a:spAutoFit/>
            </a:bodyPr>
            <a:lstStyle/>
            <a:p>
              <a:pPr algn="ctr"/>
              <a:r>
                <a:rPr lang="en-US" altLang="ko-KR" sz="1100" dirty="0"/>
                <a:t>http://bradhedlund.com/2013/05/28/what-is-network-virtualization/</a:t>
              </a:r>
              <a:endParaRPr lang="ko-KR" altLang="en-US" sz="1100" dirty="0"/>
            </a:p>
          </p:txBody>
        </p:sp>
      </p:grpSp>
      <p:sp>
        <p:nvSpPr>
          <p:cNvPr id="5" name="직사각형 4"/>
          <p:cNvSpPr/>
          <p:nvPr/>
        </p:nvSpPr>
        <p:spPr>
          <a:xfrm>
            <a:off x="339324" y="828676"/>
            <a:ext cx="8375664" cy="830997"/>
          </a:xfrm>
          <a:prstGeom prst="rect">
            <a:avLst/>
          </a:prstGeom>
          <a:ln>
            <a:solidFill>
              <a:schemeClr val="accent1"/>
            </a:solidFill>
          </a:ln>
        </p:spPr>
        <p:txBody>
          <a:bodyPr wrap="square">
            <a:spAutoFit/>
          </a:bodyPr>
          <a:lstStyle/>
          <a:p>
            <a:pPr algn="ctr"/>
            <a:r>
              <a:rPr lang="en-US" altLang="ko-KR" sz="2400" dirty="0" smtClean="0"/>
              <a:t>Virtualization: Basic </a:t>
            </a:r>
            <a:r>
              <a:rPr lang="en-US" altLang="ko-KR" sz="2400" dirty="0"/>
              <a:t>act of </a:t>
            </a:r>
            <a:r>
              <a:rPr lang="en-US" altLang="ko-KR" sz="2400" b="1" dirty="0"/>
              <a:t>decoupling</a:t>
            </a:r>
            <a:r>
              <a:rPr lang="en-US" altLang="ko-KR" sz="2400" dirty="0"/>
              <a:t> an infrastructure service from the physical assets on which that service operates. </a:t>
            </a:r>
            <a:endParaRPr lang="ko-KR" altLang="en-US" sz="2400" dirty="0"/>
          </a:p>
        </p:txBody>
      </p:sp>
      <p:sp>
        <p:nvSpPr>
          <p:cNvPr id="10" name="제목 1"/>
          <p:cNvSpPr txBox="1">
            <a:spLocks/>
          </p:cNvSpPr>
          <p:nvPr/>
        </p:nvSpPr>
        <p:spPr>
          <a:xfrm>
            <a:off x="7460" y="8"/>
            <a:ext cx="9136539" cy="707886"/>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pPr algn="ctr"/>
            <a:r>
              <a:rPr lang="en-US" altLang="ko-KR" sz="4000" dirty="0" smtClean="0">
                <a:solidFill>
                  <a:schemeClr val="tx1"/>
                </a:solidFill>
                <a:latin typeface="Times New Roman" panose="02020603050405020304" pitchFamily="18" charset="0"/>
                <a:cs typeface="Times New Roman" panose="02020603050405020304" pitchFamily="18" charset="0"/>
              </a:rPr>
              <a:t>Virtualization for Compute/Network</a:t>
            </a:r>
            <a:endParaRPr lang="en-US" altLang="ko-KR" sz="40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39552" y="1988840"/>
            <a:ext cx="3816424" cy="461665"/>
          </a:xfrm>
          <a:prstGeom prst="rect">
            <a:avLst/>
          </a:prstGeom>
          <a:noFill/>
        </p:spPr>
        <p:txBody>
          <a:bodyPr wrap="square" rtlCol="0">
            <a:spAutoFit/>
          </a:bodyPr>
          <a:lstStyle/>
          <a:p>
            <a:pPr algn="ctr"/>
            <a:r>
              <a:rPr lang="en-US" altLang="ko-KR" sz="2400" dirty="0" smtClean="0">
                <a:solidFill>
                  <a:srgbClr val="3333FF"/>
                </a:solidFill>
              </a:rPr>
              <a:t>Compute Virtualization</a:t>
            </a:r>
            <a:endParaRPr lang="ko-KR" altLang="en-US" sz="2400" dirty="0">
              <a:solidFill>
                <a:srgbClr val="3333FF"/>
              </a:solidFill>
            </a:endParaRPr>
          </a:p>
        </p:txBody>
      </p:sp>
      <p:sp>
        <p:nvSpPr>
          <p:cNvPr id="8" name="TextBox 7"/>
          <p:cNvSpPr txBox="1"/>
          <p:nvPr/>
        </p:nvSpPr>
        <p:spPr>
          <a:xfrm>
            <a:off x="4579739" y="1988840"/>
            <a:ext cx="3816424" cy="461665"/>
          </a:xfrm>
          <a:prstGeom prst="rect">
            <a:avLst/>
          </a:prstGeom>
          <a:noFill/>
        </p:spPr>
        <p:txBody>
          <a:bodyPr wrap="square" rtlCol="0">
            <a:spAutoFit/>
          </a:bodyPr>
          <a:lstStyle/>
          <a:p>
            <a:pPr algn="ctr"/>
            <a:r>
              <a:rPr lang="en-US" altLang="ko-KR" sz="2400" dirty="0" smtClean="0">
                <a:solidFill>
                  <a:srgbClr val="3333FF"/>
                </a:solidFill>
              </a:rPr>
              <a:t>Network Virtualization</a:t>
            </a:r>
            <a:endParaRPr lang="ko-KR" altLang="en-US" sz="2400" dirty="0">
              <a:solidFill>
                <a:srgbClr val="3333FF"/>
              </a:solidFill>
            </a:endParaRPr>
          </a:p>
        </p:txBody>
      </p:sp>
    </p:spTree>
    <p:extLst>
      <p:ext uri="{BB962C8B-B14F-4D97-AF65-F5344CB8AC3E}">
        <p14:creationId xmlns:p14="http://schemas.microsoft.com/office/powerpoint/2010/main" val="37226692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74638"/>
            <a:ext cx="9144000" cy="1143000"/>
          </a:xfrm>
        </p:spPr>
        <p:txBody>
          <a:bodyPr/>
          <a:lstStyle/>
          <a:p>
            <a:pPr lvl="0"/>
            <a:r>
              <a:rPr lang="en-US" altLang="ko-KR" sz="5400" b="1" dirty="0">
                <a:solidFill>
                  <a:srgbClr val="FF0000"/>
                </a:solidFill>
                <a:latin typeface="Times New Roman" panose="02020603050405020304" pitchFamily="18" charset="0"/>
                <a:cs typeface="Times New Roman" panose="02020603050405020304" pitchFamily="18" charset="0"/>
              </a:rPr>
              <a:t>p</a:t>
            </a:r>
            <a:r>
              <a:rPr lang="en-US" altLang="ko-KR" sz="2400" b="1" dirty="0">
                <a:solidFill>
                  <a:prstClr val="black"/>
                </a:solidFill>
                <a:latin typeface="Times New Roman" panose="02020603050405020304" pitchFamily="18" charset="0"/>
                <a:cs typeface="Times New Roman" panose="02020603050405020304" pitchFamily="18" charset="0"/>
              </a:rPr>
              <a:t>(</a:t>
            </a:r>
            <a:r>
              <a:rPr lang="en-US" altLang="ko-KR" sz="2400" b="1" dirty="0" err="1">
                <a:solidFill>
                  <a:prstClr val="black"/>
                </a:solidFill>
                <a:latin typeface="Times New Roman" panose="02020603050405020304" pitchFamily="18" charset="0"/>
                <a:cs typeface="Times New Roman" panose="02020603050405020304" pitchFamily="18" charset="0"/>
              </a:rPr>
              <a:t>Baremetal</a:t>
            </a:r>
            <a:r>
              <a:rPr lang="en-US" altLang="ko-KR" sz="2400" b="1" dirty="0">
                <a:solidFill>
                  <a:prstClr val="black"/>
                </a:solidFill>
                <a:latin typeface="Times New Roman" panose="02020603050405020304" pitchFamily="18" charset="0"/>
                <a:cs typeface="Times New Roman" panose="02020603050405020304" pitchFamily="18" charset="0"/>
              </a:rPr>
              <a:t>)</a:t>
            </a:r>
            <a:r>
              <a:rPr lang="en-US" altLang="ko-KR" sz="4000" b="1" dirty="0">
                <a:solidFill>
                  <a:prstClr val="black"/>
                </a:solidFill>
                <a:latin typeface="Times New Roman" panose="02020603050405020304" pitchFamily="18" charset="0"/>
                <a:cs typeface="Times New Roman" panose="02020603050405020304" pitchFamily="18" charset="0"/>
              </a:rPr>
              <a:t> </a:t>
            </a:r>
            <a:r>
              <a:rPr kumimoji="1" lang="en-US" altLang="ko-KR" sz="3600" b="1" dirty="0">
                <a:solidFill>
                  <a:prstClr val="black"/>
                </a:solidFill>
                <a:latin typeface="Times New Roman" panose="02020603050405020304" pitchFamily="18" charset="0"/>
                <a:ea typeface="굴림" pitchFamily="50" charset="-127"/>
                <a:cs typeface="Times New Roman" panose="02020603050405020304" pitchFamily="18" charset="0"/>
              </a:rPr>
              <a:t>+ </a:t>
            </a:r>
            <a:r>
              <a:rPr kumimoji="1" lang="en-US" altLang="ko-KR" sz="5400" b="1" dirty="0">
                <a:solidFill>
                  <a:srgbClr val="FF0000"/>
                </a:solidFill>
                <a:latin typeface="Times New Roman" panose="02020603050405020304" pitchFamily="18" charset="0"/>
                <a:ea typeface="굴림" pitchFamily="50" charset="-127"/>
                <a:cs typeface="Times New Roman" panose="02020603050405020304" pitchFamily="18" charset="0"/>
              </a:rPr>
              <a:t>v</a:t>
            </a:r>
            <a:r>
              <a:rPr kumimoji="1" lang="en-US" altLang="ko-KR" sz="2400" b="1" dirty="0">
                <a:solidFill>
                  <a:prstClr val="black"/>
                </a:solidFill>
                <a:latin typeface="Times New Roman" panose="02020603050405020304" pitchFamily="18" charset="0"/>
                <a:ea typeface="굴림" pitchFamily="50" charset="-127"/>
                <a:cs typeface="Times New Roman" panose="02020603050405020304" pitchFamily="18" charset="0"/>
              </a:rPr>
              <a:t>(Virtual Machine)</a:t>
            </a:r>
            <a:r>
              <a:rPr kumimoji="1" lang="en-US" altLang="ko-KR" sz="3600" b="1" dirty="0">
                <a:solidFill>
                  <a:prstClr val="black"/>
                </a:solidFill>
                <a:latin typeface="Times New Roman" panose="02020603050405020304" pitchFamily="18" charset="0"/>
                <a:ea typeface="굴림" pitchFamily="50" charset="-127"/>
                <a:cs typeface="Times New Roman" panose="02020603050405020304" pitchFamily="18" charset="0"/>
              </a:rPr>
              <a:t> </a:t>
            </a:r>
            <a:r>
              <a:rPr kumimoji="1" lang="en-US" altLang="ko-KR" sz="4000" b="1" dirty="0">
                <a:solidFill>
                  <a:prstClr val="black"/>
                </a:solidFill>
                <a:latin typeface="Times New Roman" panose="02020603050405020304" pitchFamily="18" charset="0"/>
                <a:ea typeface="굴림" pitchFamily="50" charset="-127"/>
                <a:cs typeface="Times New Roman" panose="02020603050405020304" pitchFamily="18" charset="0"/>
              </a:rPr>
              <a:t>+ </a:t>
            </a:r>
            <a:r>
              <a:rPr kumimoji="1" lang="en-US" altLang="ko-KR" sz="5400" b="1" dirty="0">
                <a:solidFill>
                  <a:srgbClr val="FF0000"/>
                </a:solidFill>
                <a:latin typeface="Times New Roman" panose="02020603050405020304" pitchFamily="18" charset="0"/>
                <a:ea typeface="굴림" pitchFamily="50" charset="-127"/>
                <a:cs typeface="Times New Roman" panose="02020603050405020304" pitchFamily="18" charset="0"/>
              </a:rPr>
              <a:t>c</a:t>
            </a:r>
            <a:r>
              <a:rPr kumimoji="1" lang="en-US" altLang="ko-KR" sz="2400" b="1" dirty="0">
                <a:solidFill>
                  <a:prstClr val="black"/>
                </a:solidFill>
                <a:latin typeface="Times New Roman" panose="02020603050405020304" pitchFamily="18" charset="0"/>
                <a:ea typeface="굴림" pitchFamily="50" charset="-127"/>
                <a:cs typeface="Times New Roman" panose="02020603050405020304" pitchFamily="18" charset="0"/>
              </a:rPr>
              <a:t>(Container) </a:t>
            </a:r>
            <a:r>
              <a:rPr kumimoji="1" lang="en-US" altLang="ko-KR" b="1" dirty="0">
                <a:solidFill>
                  <a:prstClr val="black"/>
                </a:solidFill>
                <a:latin typeface="Times New Roman" panose="02020603050405020304" pitchFamily="18" charset="0"/>
                <a:ea typeface="굴림" pitchFamily="50" charset="-127"/>
                <a:cs typeface="Times New Roman" panose="02020603050405020304" pitchFamily="18" charset="0"/>
              </a:rPr>
              <a:t>Harmonization</a:t>
            </a:r>
            <a:r>
              <a:rPr lang="en-US" altLang="ko-KR" b="1" dirty="0">
                <a:solidFill>
                  <a:prstClr val="black"/>
                </a:solidFill>
                <a:latin typeface="Times New Roman" panose="02020603050405020304" pitchFamily="18" charset="0"/>
                <a:cs typeface="Times New Roman" panose="02020603050405020304" pitchFamily="18" charset="0"/>
              </a:rPr>
              <a:t/>
            </a:r>
            <a:br>
              <a:rPr lang="en-US" altLang="ko-KR" b="1" dirty="0">
                <a:solidFill>
                  <a:prstClr val="black"/>
                </a:solidFill>
                <a:latin typeface="Times New Roman" panose="02020603050405020304" pitchFamily="18" charset="0"/>
                <a:cs typeface="Times New Roman" panose="02020603050405020304" pitchFamily="18" charset="0"/>
              </a:rPr>
            </a:br>
            <a:endParaRPr lang="ko-KR" altLang="en-US" sz="2400" dirty="0"/>
          </a:p>
        </p:txBody>
      </p:sp>
      <p:sp>
        <p:nvSpPr>
          <p:cNvPr id="3" name="슬라이드 번호 개체 틀 2"/>
          <p:cNvSpPr>
            <a:spLocks noGrp="1"/>
          </p:cNvSpPr>
          <p:nvPr>
            <p:ph type="sldNum" sz="quarter" idx="4294967295"/>
          </p:nvPr>
        </p:nvSpPr>
        <p:spPr/>
        <p:txBody>
          <a:bodyPr/>
          <a:lstStyle/>
          <a:p>
            <a:pPr>
              <a:defRPr/>
            </a:pPr>
            <a:fld id="{673D5B7D-3ECE-475F-8169-8F7696AEADFB}" type="slidenum">
              <a:rPr lang="ko-KR" altLang="en-US" smtClean="0"/>
              <a:pPr>
                <a:defRPr/>
              </a:pPr>
              <a:t>47</a:t>
            </a:fld>
            <a:endParaRPr lang="ko-KR" altLang="en-US" dirty="0"/>
          </a:p>
        </p:txBody>
      </p:sp>
      <p:grpSp>
        <p:nvGrpSpPr>
          <p:cNvPr id="9" name="그룹 8"/>
          <p:cNvGrpSpPr/>
          <p:nvPr/>
        </p:nvGrpSpPr>
        <p:grpSpPr>
          <a:xfrm>
            <a:off x="1547664" y="2770192"/>
            <a:ext cx="6192688" cy="3467774"/>
            <a:chOff x="107504" y="2492896"/>
            <a:chExt cx="6192688" cy="3467774"/>
          </a:xfrm>
        </p:grpSpPr>
        <p:sp>
          <p:nvSpPr>
            <p:cNvPr id="8" name="직사각형 7"/>
            <p:cNvSpPr/>
            <p:nvPr/>
          </p:nvSpPr>
          <p:spPr>
            <a:xfrm>
              <a:off x="107504" y="2492896"/>
              <a:ext cx="6192688" cy="2547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rgbClr val="FF0000"/>
                  </a:solidFill>
                </a:rPr>
                <a:t>Applications</a:t>
              </a:r>
            </a:p>
            <a:p>
              <a:pPr algn="ctr"/>
              <a:endParaRPr lang="en-US" altLang="ko-KR" dirty="0" smtClean="0">
                <a:solidFill>
                  <a:srgbClr val="FF0000"/>
                </a:solidFill>
              </a:endParaRPr>
            </a:p>
            <a:p>
              <a:pPr algn="ctr"/>
              <a:endParaRPr lang="en-US" altLang="ko-KR" dirty="0" smtClean="0">
                <a:solidFill>
                  <a:srgbClr val="FF0000"/>
                </a:solidFill>
              </a:endParaRPr>
            </a:p>
            <a:p>
              <a:pPr algn="ctr"/>
              <a:endParaRPr lang="en-US" altLang="ko-KR" dirty="0"/>
            </a:p>
            <a:p>
              <a:pPr algn="ctr"/>
              <a:endParaRPr lang="en-US" altLang="ko-KR" dirty="0" smtClean="0"/>
            </a:p>
            <a:p>
              <a:pPr algn="ctr"/>
              <a:endParaRPr lang="en-US" altLang="ko-KR" dirty="0"/>
            </a:p>
            <a:p>
              <a:pPr algn="ctr"/>
              <a:endParaRPr lang="ko-KR" altLang="en-US" dirty="0"/>
            </a:p>
          </p:txBody>
        </p:sp>
        <p:sp>
          <p:nvSpPr>
            <p:cNvPr id="7" name="직사각형 6"/>
            <p:cNvSpPr/>
            <p:nvPr/>
          </p:nvSpPr>
          <p:spPr>
            <a:xfrm>
              <a:off x="107504" y="3284984"/>
              <a:ext cx="3888432" cy="194421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t>
              </a:r>
              <a:r>
                <a:rPr lang="en-US" altLang="ko-KR" b="1" dirty="0" smtClean="0">
                  <a:solidFill>
                    <a:srgbClr val="FF0000"/>
                  </a:solidFill>
                </a:rPr>
                <a:t>c</a:t>
              </a:r>
              <a:r>
                <a:rPr lang="en-US" altLang="ko-KR" dirty="0" smtClean="0"/>
                <a:t>) Containerized Box/Function</a:t>
              </a:r>
            </a:p>
            <a:p>
              <a:pPr algn="ctr"/>
              <a:endParaRPr lang="en-US" altLang="ko-KR" dirty="0" smtClean="0"/>
            </a:p>
            <a:p>
              <a:pPr algn="ctr"/>
              <a:endParaRPr lang="en-US" altLang="ko-KR" dirty="0"/>
            </a:p>
            <a:p>
              <a:pPr algn="ctr"/>
              <a:endParaRPr lang="ko-KR" altLang="en-US" dirty="0"/>
            </a:p>
          </p:txBody>
        </p:sp>
        <p:sp>
          <p:nvSpPr>
            <p:cNvPr id="5" name="직사각형 4"/>
            <p:cNvSpPr/>
            <p:nvPr/>
          </p:nvSpPr>
          <p:spPr>
            <a:xfrm>
              <a:off x="107504" y="5046270"/>
              <a:ext cx="61926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t>
              </a:r>
              <a:r>
                <a:rPr lang="en-US" altLang="ko-KR" b="1" dirty="0" smtClean="0">
                  <a:solidFill>
                    <a:srgbClr val="FF0000"/>
                  </a:solidFill>
                </a:rPr>
                <a:t>p</a:t>
              </a:r>
              <a:r>
                <a:rPr lang="en-US" altLang="ko-KR" dirty="0" smtClean="0"/>
                <a:t>) Physical </a:t>
              </a:r>
              <a:r>
                <a:rPr lang="en-US" altLang="ko-KR" dirty="0" err="1" smtClean="0"/>
                <a:t>Baremetal</a:t>
              </a:r>
              <a:endParaRPr lang="en-US" altLang="ko-KR" dirty="0" smtClean="0"/>
            </a:p>
            <a:p>
              <a:pPr algn="ctr"/>
              <a:r>
                <a:rPr lang="en-US" altLang="ko-KR" dirty="0" smtClean="0"/>
                <a:t>Box/Function</a:t>
              </a:r>
              <a:endParaRPr lang="ko-KR" altLang="en-US" dirty="0"/>
            </a:p>
          </p:txBody>
        </p:sp>
        <p:sp>
          <p:nvSpPr>
            <p:cNvPr id="6" name="직사각형 5"/>
            <p:cNvSpPr/>
            <p:nvPr/>
          </p:nvSpPr>
          <p:spPr>
            <a:xfrm>
              <a:off x="1259632" y="4131870"/>
              <a:ext cx="3816424"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t>
              </a:r>
              <a:r>
                <a:rPr lang="en-US" altLang="ko-KR" b="1" dirty="0" smtClean="0">
                  <a:solidFill>
                    <a:srgbClr val="FF0000"/>
                  </a:solidFill>
                </a:rPr>
                <a:t>v</a:t>
              </a:r>
              <a:r>
                <a:rPr lang="en-US" altLang="ko-KR" dirty="0" smtClean="0"/>
                <a:t>) Virtual Machine Box/Function</a:t>
              </a:r>
              <a:endParaRPr lang="ko-KR" altLang="en-US" dirty="0"/>
            </a:p>
          </p:txBody>
        </p:sp>
      </p:grpSp>
      <p:sp>
        <p:nvSpPr>
          <p:cNvPr id="10" name="설명선 2 9"/>
          <p:cNvSpPr/>
          <p:nvPr/>
        </p:nvSpPr>
        <p:spPr>
          <a:xfrm>
            <a:off x="6624228" y="1438144"/>
            <a:ext cx="2232248" cy="910736"/>
          </a:xfrm>
          <a:prstGeom prst="borderCallout2">
            <a:avLst>
              <a:gd name="adj1" fmla="val 72813"/>
              <a:gd name="adj2" fmla="val -8727"/>
              <a:gd name="adj3" fmla="val 81501"/>
              <a:gd name="adj4" fmla="val -18636"/>
              <a:gd name="adj5" fmla="val 299789"/>
              <a:gd name="adj6" fmla="val -6518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rgbClr val="FF0000"/>
                </a:solidFill>
              </a:rPr>
              <a:t>Runtime-based Containerization</a:t>
            </a:r>
            <a:endParaRPr lang="ko-KR" altLang="en-US" sz="2000" dirty="0"/>
          </a:p>
        </p:txBody>
      </p:sp>
    </p:spTree>
    <p:extLst>
      <p:ext uri="{BB962C8B-B14F-4D97-AF65-F5344CB8AC3E}">
        <p14:creationId xmlns:p14="http://schemas.microsoft.com/office/powerpoint/2010/main" val="19145373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94" t="19806" r="8055"/>
          <a:stretch/>
        </p:blipFill>
        <p:spPr bwMode="auto">
          <a:xfrm>
            <a:off x="0" y="2145573"/>
            <a:ext cx="9069131" cy="444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637" name="제목 1"/>
          <p:cNvSpPr>
            <a:spLocks noGrp="1"/>
          </p:cNvSpPr>
          <p:nvPr>
            <p:ph type="title"/>
          </p:nvPr>
        </p:nvSpPr>
        <p:spPr>
          <a:xfrm>
            <a:off x="0" y="1"/>
            <a:ext cx="9036496" cy="1268760"/>
          </a:xfrm>
          <a:solidFill>
            <a:srgbClr val="FFFFFF"/>
          </a:solidFill>
        </p:spPr>
        <p:txBody>
          <a:bodyPr/>
          <a:lstStyle/>
          <a:p>
            <a:r>
              <a:rPr lang="en-US" altLang="ko-KR" sz="4000" dirty="0" smtClean="0">
                <a:solidFill>
                  <a:srgbClr val="FF0000"/>
                </a:solidFill>
              </a:rPr>
              <a:t>Containers vs VMs</a:t>
            </a:r>
            <a:br>
              <a:rPr lang="en-US" altLang="ko-KR" sz="4000" dirty="0" smtClean="0">
                <a:solidFill>
                  <a:srgbClr val="FF0000"/>
                </a:solidFill>
              </a:rPr>
            </a:br>
            <a:r>
              <a:rPr lang="en-US" altLang="ko-KR" sz="3600" dirty="0" smtClean="0"/>
              <a:t>Packaging workload tasks and Scaling … </a:t>
            </a:r>
            <a:endParaRPr lang="ko-KR" altLang="en-US" sz="4000" dirty="0" smtClean="0"/>
          </a:p>
        </p:txBody>
      </p:sp>
      <p:sp>
        <p:nvSpPr>
          <p:cNvPr id="4" name="TextBox 3"/>
          <p:cNvSpPr txBox="1"/>
          <p:nvPr/>
        </p:nvSpPr>
        <p:spPr>
          <a:xfrm>
            <a:off x="1619672" y="6604084"/>
            <a:ext cx="6128591" cy="253916"/>
          </a:xfrm>
          <a:prstGeom prst="rect">
            <a:avLst/>
          </a:prstGeom>
          <a:noFill/>
        </p:spPr>
        <p:txBody>
          <a:bodyPr wrap="square" rtlCol="0">
            <a:spAutoFit/>
          </a:bodyPr>
          <a:lstStyle/>
          <a:p>
            <a:pPr algn="ctr"/>
            <a:r>
              <a:rPr lang="en-US" altLang="ko-KR" sz="1050" dirty="0"/>
              <a:t>http://www.internetpost.it/cloud-architettura-x86-futuro/</a:t>
            </a:r>
            <a:endParaRPr lang="ko-KR" altLang="en-US" sz="1050" dirty="0"/>
          </a:p>
        </p:txBody>
      </p:sp>
    </p:spTree>
    <p:extLst>
      <p:ext uri="{BB962C8B-B14F-4D97-AF65-F5344CB8AC3E}">
        <p14:creationId xmlns:p14="http://schemas.microsoft.com/office/powerpoint/2010/main" val="31823083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6" name="Picture 8" descr="docker engine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038702"/>
            <a:ext cx="3059832" cy="233483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814842" y="3186444"/>
            <a:ext cx="1729961" cy="400110"/>
          </a:xfrm>
          <a:prstGeom prst="rect">
            <a:avLst/>
          </a:prstGeom>
          <a:noFill/>
        </p:spPr>
        <p:txBody>
          <a:bodyPr wrap="none" rtlCol="0">
            <a:spAutoFit/>
          </a:bodyPr>
          <a:lstStyle/>
          <a:p>
            <a:r>
              <a:rPr lang="en-US" altLang="ko-KR" sz="2000" dirty="0" smtClean="0">
                <a:solidFill>
                  <a:schemeClr val="tx1"/>
                </a:solidFill>
                <a:latin typeface="Times New Roman" panose="02020603050405020304" pitchFamily="18" charset="0"/>
                <a:cs typeface="Times New Roman" panose="02020603050405020304" pitchFamily="18" charset="0"/>
              </a:rPr>
              <a:t>Docker Engine</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2" name="제목 1"/>
          <p:cNvSpPr>
            <a:spLocks noGrp="1"/>
          </p:cNvSpPr>
          <p:nvPr>
            <p:ph type="title"/>
          </p:nvPr>
        </p:nvSpPr>
        <p:spPr>
          <a:xfrm>
            <a:off x="0" y="479324"/>
            <a:ext cx="5318783" cy="1143000"/>
          </a:xfrm>
        </p:spPr>
        <p:txBody>
          <a:bodyPr/>
          <a:lstStyle/>
          <a:p>
            <a:r>
              <a:rPr lang="en-US" altLang="ko-KR" sz="4000" dirty="0" smtClean="0">
                <a:latin typeface="Times New Roman" panose="02020603050405020304" pitchFamily="18" charset="0"/>
                <a:cs typeface="Times New Roman" panose="02020603050405020304" pitchFamily="18" charset="0"/>
              </a:rPr>
              <a:t>Docker: Light-weight Process (Application) Container</a:t>
            </a:r>
            <a:endParaRPr lang="ko-KR" altLang="en-US" sz="40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6270" y="69410"/>
            <a:ext cx="1403648" cy="1160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그룹 2"/>
          <p:cNvGrpSpPr/>
          <p:nvPr/>
        </p:nvGrpSpPr>
        <p:grpSpPr>
          <a:xfrm>
            <a:off x="90926" y="2651525"/>
            <a:ext cx="5921234" cy="3076943"/>
            <a:chOff x="90926" y="2651525"/>
            <a:chExt cx="5921234" cy="3076943"/>
          </a:xfrm>
        </p:grpSpPr>
        <p:pic>
          <p:nvPicPr>
            <p:cNvPr id="7" name="그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26" y="3038457"/>
              <a:ext cx="5220072" cy="2690011"/>
            </a:xfrm>
            <a:prstGeom prst="rect">
              <a:avLst/>
            </a:prstGeom>
          </p:spPr>
        </p:pic>
        <p:grpSp>
          <p:nvGrpSpPr>
            <p:cNvPr id="9" name="그룹 8"/>
            <p:cNvGrpSpPr/>
            <p:nvPr/>
          </p:nvGrpSpPr>
          <p:grpSpPr>
            <a:xfrm>
              <a:off x="4594318" y="2651525"/>
              <a:ext cx="1417842" cy="1179512"/>
              <a:chOff x="4867382" y="4034150"/>
              <a:chExt cx="2923037" cy="2259202"/>
            </a:xfrm>
          </p:grpSpPr>
          <p:pic>
            <p:nvPicPr>
              <p:cNvPr id="140298" name="Picture 10" descr="docker hub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67382" y="4034150"/>
                <a:ext cx="1886723" cy="18867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08990" y="5291192"/>
                <a:ext cx="1781429" cy="1002160"/>
              </a:xfrm>
              <a:prstGeom prst="rect">
                <a:avLst/>
              </a:prstGeom>
              <a:noFill/>
            </p:spPr>
            <p:txBody>
              <a:bodyPr wrap="square" rtlCol="0">
                <a:spAutoFit/>
              </a:bodyPr>
              <a:lstStyle/>
              <a:p>
                <a:r>
                  <a:rPr lang="en-US" altLang="ko-KR" sz="1400" dirty="0" smtClean="0">
                    <a:solidFill>
                      <a:schemeClr val="tx1"/>
                    </a:solidFill>
                    <a:latin typeface="Times New Roman" panose="02020603050405020304" pitchFamily="18" charset="0"/>
                    <a:cs typeface="Times New Roman" panose="02020603050405020304" pitchFamily="18" charset="0"/>
                  </a:rPr>
                  <a:t>Docker Hub</a:t>
                </a:r>
                <a:endParaRPr lang="ko-KR" altLang="en-US" sz="1400" dirty="0">
                  <a:solidFill>
                    <a:schemeClr val="tx1"/>
                  </a:solidFill>
                  <a:latin typeface="Times New Roman" panose="02020603050405020304" pitchFamily="18" charset="0"/>
                  <a:cs typeface="Times New Roman" panose="02020603050405020304" pitchFamily="18" charset="0"/>
                </a:endParaRPr>
              </a:p>
            </p:txBody>
          </p:sp>
        </p:grpSp>
      </p:grpSp>
      <p:pic>
        <p:nvPicPr>
          <p:cNvPr id="5124" name="Picture 4"/>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9765" y="4256186"/>
            <a:ext cx="2990153" cy="2493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839796" y="5699902"/>
            <a:ext cx="3639190" cy="415498"/>
          </a:xfrm>
          <a:prstGeom prst="rect">
            <a:avLst/>
          </a:prstGeom>
          <a:noFill/>
        </p:spPr>
        <p:txBody>
          <a:bodyPr wrap="square" rtlCol="0">
            <a:spAutoFit/>
          </a:bodyPr>
          <a:lstStyle/>
          <a:p>
            <a:pPr algn="ctr"/>
            <a:r>
              <a:rPr lang="en-US" altLang="ko-KR" sz="1050" dirty="0"/>
              <a:t>https://ecs.victoria.ac.nz/foswiki/pub/Courses/NWEN406_2018T1/LectureSchedule/NWEN406-presentation-summary-10.pdf</a:t>
            </a:r>
            <a:endParaRPr lang="ko-KR" altLang="en-US" sz="1050" dirty="0"/>
          </a:p>
        </p:txBody>
      </p:sp>
      <p:sp>
        <p:nvSpPr>
          <p:cNvPr id="15" name="TextBox 14"/>
          <p:cNvSpPr txBox="1"/>
          <p:nvPr/>
        </p:nvSpPr>
        <p:spPr>
          <a:xfrm>
            <a:off x="4736907" y="6606919"/>
            <a:ext cx="4155868" cy="253916"/>
          </a:xfrm>
          <a:prstGeom prst="rect">
            <a:avLst/>
          </a:prstGeom>
          <a:noFill/>
        </p:spPr>
        <p:txBody>
          <a:bodyPr wrap="square" rtlCol="0">
            <a:spAutoFit/>
          </a:bodyPr>
          <a:lstStyle/>
          <a:p>
            <a:pPr algn="ctr"/>
            <a:r>
              <a:rPr lang="en-US" altLang="ko-KR" sz="1050" dirty="0"/>
              <a:t>https://www.cnblogs.com/lijuanhu321/archive/2018/07/15/9313159.html</a:t>
            </a:r>
            <a:endParaRPr lang="ko-KR" altLang="en-US" sz="1050" dirty="0"/>
          </a:p>
        </p:txBody>
      </p:sp>
      <p:sp>
        <p:nvSpPr>
          <p:cNvPr id="16" name="TextBox 15"/>
          <p:cNvSpPr txBox="1"/>
          <p:nvPr/>
        </p:nvSpPr>
        <p:spPr>
          <a:xfrm>
            <a:off x="5464142" y="3516808"/>
            <a:ext cx="4155868" cy="253916"/>
          </a:xfrm>
          <a:prstGeom prst="rect">
            <a:avLst/>
          </a:prstGeom>
          <a:noFill/>
        </p:spPr>
        <p:txBody>
          <a:bodyPr wrap="square" rtlCol="0">
            <a:spAutoFit/>
          </a:bodyPr>
          <a:lstStyle/>
          <a:p>
            <a:pPr algn="ctr"/>
            <a:r>
              <a:rPr lang="en-US" altLang="ko-KR" sz="1050" dirty="0"/>
              <a:t>https://conf.phprs.com.br/slides/Palestra-Docker.pdf</a:t>
            </a:r>
            <a:endParaRPr lang="ko-KR" altLang="en-US" sz="1050" dirty="0"/>
          </a:p>
        </p:txBody>
      </p:sp>
    </p:spTree>
    <p:extLst>
      <p:ext uri="{BB962C8B-B14F-4D97-AF65-F5344CB8AC3E}">
        <p14:creationId xmlns:p14="http://schemas.microsoft.com/office/powerpoint/2010/main" val="1444246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243" name="슬라이드 번호 개체 틀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9C6DB37C-C85B-44F7-A03B-67DBF69F782C}" type="slidenum">
              <a:rPr lang="en-US" altLang="ko-KR" sz="1200">
                <a:solidFill>
                  <a:srgbClr val="898989"/>
                </a:solidFill>
                <a:ea typeface="굴림" pitchFamily="50" charset="-127"/>
              </a:rPr>
              <a:pPr latinLnBrk="0">
                <a:spcBef>
                  <a:spcPct val="0"/>
                </a:spcBef>
                <a:buFontTx/>
                <a:buNone/>
              </a:pPr>
              <a:t>5</a:t>
            </a:fld>
            <a:r>
              <a:rPr lang="en-US" altLang="ko-KR" sz="1200">
                <a:solidFill>
                  <a:srgbClr val="898989"/>
                </a:solidFill>
                <a:ea typeface="굴림" pitchFamily="50" charset="-127"/>
              </a:rPr>
              <a:t> -</a:t>
            </a:r>
          </a:p>
        </p:txBody>
      </p:sp>
      <p:pic>
        <p:nvPicPr>
          <p:cNvPr id="7" name="Picture 4" descr="File:System boundary.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991" y="3140968"/>
            <a:ext cx="3747764" cy="329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Users\sunny\Desktop\제목 없음.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717032"/>
            <a:ext cx="3459732" cy="2448272"/>
          </a:xfrm>
          <a:prstGeom prst="rect">
            <a:avLst/>
          </a:prstGeom>
          <a:noFill/>
          <a:extLst/>
        </p:spPr>
      </p:pic>
      <p:pic>
        <p:nvPicPr>
          <p:cNvPr id="8" name="Picture 2"/>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269875" y="4327437"/>
            <a:ext cx="2347292" cy="1298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제목 5"/>
          <p:cNvSpPr txBox="1">
            <a:spLocks/>
          </p:cNvSpPr>
          <p:nvPr/>
        </p:nvSpPr>
        <p:spPr bwMode="auto">
          <a:xfrm>
            <a:off x="491485" y="260217"/>
            <a:ext cx="7722285"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pPr latinLnBrk="0"/>
            <a:r>
              <a:rPr lang="en-US" altLang="ko-KR" sz="7200" dirty="0" smtClean="0"/>
              <a:t>Chapter 1: What is </a:t>
            </a:r>
            <a:br>
              <a:rPr lang="en-US" altLang="ko-KR" sz="7200" dirty="0" smtClean="0"/>
            </a:br>
            <a:r>
              <a:rPr lang="en-US" altLang="ko-KR" sz="7200" dirty="0" smtClean="0"/>
              <a:t>Computer System?</a:t>
            </a:r>
            <a:endParaRPr lang="ko-KR" altLang="en-US" sz="4000" dirty="0" smtClean="0"/>
          </a:p>
        </p:txBody>
      </p:sp>
    </p:spTree>
    <p:extLst>
      <p:ext uri="{BB962C8B-B14F-4D97-AF65-F5344CB8AC3E}">
        <p14:creationId xmlns:p14="http://schemas.microsoft.com/office/powerpoint/2010/main" val="38247070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7959" y="247125"/>
            <a:ext cx="3885135" cy="1143000"/>
          </a:xfrm>
        </p:spPr>
        <p:txBody>
          <a:bodyPr/>
          <a:lstStyle/>
          <a:p>
            <a:r>
              <a:rPr lang="en-US" altLang="ko-KR" sz="6000" dirty="0" smtClean="0">
                <a:latin typeface="Times New Roman" panose="02020603050405020304" pitchFamily="18" charset="0"/>
                <a:cs typeface="Times New Roman" panose="02020603050405020304" pitchFamily="18" charset="0"/>
              </a:rPr>
              <a:t>Containers</a:t>
            </a:r>
            <a:endParaRPr lang="ko-KR" altLang="en-US" sz="36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fld id="{673D5B7D-3ECE-475F-8169-8F7696AEADFB}" type="slidenum">
              <a:rPr kumimoji="1" lang="ko-KR" altLang="en-US" sz="1400" b="1" i="0" u="none" strike="noStrike" kern="1200" cap="none" spc="0" normalizeH="0" baseline="0" noProof="0" smtClean="0">
                <a:ln>
                  <a:noFill/>
                </a:ln>
                <a:solidFill>
                  <a:srgbClr val="898989"/>
                </a:solidFill>
                <a:effectLst/>
                <a:uLnTx/>
                <a:uFillTx/>
                <a:latin typeface="Comic Sans MS" pitchFamily="66" charset="0"/>
                <a:ea typeface="굴림" pitchFamily="50"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50</a:t>
            </a:fld>
            <a:endParaRPr kumimoji="1" lang="ko-KR" altLang="en-US" sz="1400" b="1" i="0" u="none" strike="noStrike" kern="1200" cap="none" spc="0" normalizeH="0" baseline="0" noProof="0" dirty="0">
              <a:ln>
                <a:noFill/>
              </a:ln>
              <a:solidFill>
                <a:srgbClr val="898989"/>
              </a:solidFill>
              <a:effectLst/>
              <a:uLnTx/>
              <a:uFillTx/>
              <a:latin typeface="Comic Sans MS" pitchFamily="66" charset="0"/>
              <a:ea typeface="굴림" pitchFamily="50" charset="-127"/>
              <a:cs typeface="+mn-cs"/>
            </a:endParaRPr>
          </a:p>
        </p:txBody>
      </p:sp>
      <p:grpSp>
        <p:nvGrpSpPr>
          <p:cNvPr id="5" name="Shape 575"/>
          <p:cNvGrpSpPr/>
          <p:nvPr/>
        </p:nvGrpSpPr>
        <p:grpSpPr>
          <a:xfrm>
            <a:off x="2148379" y="2695609"/>
            <a:ext cx="1434631" cy="2014973"/>
            <a:chOff x="1593975" y="1061581"/>
            <a:chExt cx="1491300" cy="2094567"/>
          </a:xfrm>
        </p:grpSpPr>
        <p:grpSp>
          <p:nvGrpSpPr>
            <p:cNvPr id="6" name="Shape 576"/>
            <p:cNvGrpSpPr/>
            <p:nvPr/>
          </p:nvGrpSpPr>
          <p:grpSpPr>
            <a:xfrm>
              <a:off x="1746375" y="1061581"/>
              <a:ext cx="1338900" cy="2094567"/>
              <a:chOff x="1441575" y="1055550"/>
              <a:chExt cx="1338900" cy="2094567"/>
            </a:xfrm>
          </p:grpSpPr>
          <p:sp>
            <p:nvSpPr>
              <p:cNvPr id="10" name="Shape 577"/>
              <p:cNvSpPr/>
              <p:nvPr/>
            </p:nvSpPr>
            <p:spPr>
              <a:xfrm>
                <a:off x="1441575" y="1055550"/>
                <a:ext cx="1338900" cy="2048100"/>
              </a:xfrm>
              <a:prstGeom prst="rect">
                <a:avLst/>
              </a:prstGeom>
              <a:solidFill>
                <a:srgbClr val="EFEFE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11" name="Shape 578"/>
              <p:cNvSpPr/>
              <p:nvPr/>
            </p:nvSpPr>
            <p:spPr>
              <a:xfrm rot="10800000">
                <a:off x="2636071" y="3030717"/>
                <a:ext cx="119400" cy="1194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grpSp>
        <p:grpSp>
          <p:nvGrpSpPr>
            <p:cNvPr id="7" name="Shape 579"/>
            <p:cNvGrpSpPr/>
            <p:nvPr/>
          </p:nvGrpSpPr>
          <p:grpSpPr>
            <a:xfrm>
              <a:off x="1593975" y="1061581"/>
              <a:ext cx="1338900" cy="2094567"/>
              <a:chOff x="1441575" y="1055550"/>
              <a:chExt cx="1338900" cy="2094567"/>
            </a:xfrm>
          </p:grpSpPr>
          <p:sp>
            <p:nvSpPr>
              <p:cNvPr id="8" name="Shape 580"/>
              <p:cNvSpPr/>
              <p:nvPr/>
            </p:nvSpPr>
            <p:spPr>
              <a:xfrm>
                <a:off x="1441575" y="1055550"/>
                <a:ext cx="1338900" cy="2048100"/>
              </a:xfrm>
              <a:prstGeom prst="rect">
                <a:avLst/>
              </a:prstGeom>
              <a:solidFill>
                <a:srgbClr val="EFEFE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9" name="Shape 581"/>
              <p:cNvSpPr/>
              <p:nvPr/>
            </p:nvSpPr>
            <p:spPr>
              <a:xfrm rot="10800000">
                <a:off x="2636071" y="3030717"/>
                <a:ext cx="119400" cy="1194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grpSp>
      </p:grpSp>
      <p:sp>
        <p:nvSpPr>
          <p:cNvPr id="12" name="Shape 582"/>
          <p:cNvSpPr/>
          <p:nvPr/>
        </p:nvSpPr>
        <p:spPr>
          <a:xfrm>
            <a:off x="35496" y="5712789"/>
            <a:ext cx="6370586" cy="852900"/>
          </a:xfrm>
          <a:prstGeom prst="rect">
            <a:avLst/>
          </a:prstGeom>
          <a:solidFill>
            <a:schemeClr val="lt2"/>
          </a:solidFill>
          <a:ln w="28575" cap="flat" cmpd="sng">
            <a:solidFill>
              <a:srgbClr val="434343"/>
            </a:solidFill>
            <a:prstDash val="solid"/>
            <a:round/>
            <a:headEnd type="none" w="med" len="med"/>
            <a:tailEnd type="none" w="med" len="med"/>
          </a:ln>
        </p:spPr>
        <p:txBody>
          <a:bodyPr wrap="square" lIns="91425" tIns="91425" rIns="91425" bIns="91425" anchor="ctr"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Arial"/>
              <a:buNone/>
              <a:tabLst/>
              <a:defRPr/>
            </a:pPr>
            <a:r>
              <a:rPr kumimoji="1" lang="en" sz="1400" b="0" i="0" u="none" strike="noStrike" kern="1200" cap="none" spc="0" normalizeH="0" baseline="0" noProof="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Host Linux Filesystem</a:t>
            </a:r>
          </a:p>
        </p:txBody>
      </p:sp>
      <p:sp>
        <p:nvSpPr>
          <p:cNvPr id="13" name="Shape 583"/>
          <p:cNvSpPr/>
          <p:nvPr/>
        </p:nvSpPr>
        <p:spPr>
          <a:xfrm>
            <a:off x="3003732" y="6524160"/>
            <a:ext cx="135289" cy="145200"/>
          </a:xfrm>
          <a:prstGeom prst="ellipse">
            <a:avLst/>
          </a:prstGeom>
          <a:solidFill>
            <a:srgbClr val="DD4814"/>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14" name="Shape 584"/>
          <p:cNvSpPr/>
          <p:nvPr/>
        </p:nvSpPr>
        <p:spPr>
          <a:xfrm>
            <a:off x="5197827" y="6100594"/>
            <a:ext cx="462237" cy="330734"/>
          </a:xfrm>
          <a:prstGeom prst="flowChartMagneticDisk">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grpSp>
        <p:nvGrpSpPr>
          <p:cNvPr id="15" name="Shape 585"/>
          <p:cNvGrpSpPr/>
          <p:nvPr/>
        </p:nvGrpSpPr>
        <p:grpSpPr>
          <a:xfrm>
            <a:off x="1770698" y="2307482"/>
            <a:ext cx="2024443" cy="2403100"/>
            <a:chOff x="1201375" y="658122"/>
            <a:chExt cx="2104411" cy="2498025"/>
          </a:xfrm>
        </p:grpSpPr>
        <p:grpSp>
          <p:nvGrpSpPr>
            <p:cNvPr id="16" name="Shape 586"/>
            <p:cNvGrpSpPr/>
            <p:nvPr/>
          </p:nvGrpSpPr>
          <p:grpSpPr>
            <a:xfrm>
              <a:off x="1441575" y="1061580"/>
              <a:ext cx="1338900" cy="2094567"/>
              <a:chOff x="1441575" y="1055550"/>
              <a:chExt cx="1338900" cy="2094567"/>
            </a:xfrm>
          </p:grpSpPr>
          <p:sp>
            <p:nvSpPr>
              <p:cNvPr id="19" name="Shape 587"/>
              <p:cNvSpPr/>
              <p:nvPr/>
            </p:nvSpPr>
            <p:spPr>
              <a:xfrm>
                <a:off x="1441575" y="1055550"/>
                <a:ext cx="1338900" cy="2048100"/>
              </a:xfrm>
              <a:prstGeom prst="rect">
                <a:avLst/>
              </a:prstGeom>
              <a:solidFill>
                <a:srgbClr val="EFEFE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20" name="Shape 588"/>
              <p:cNvSpPr/>
              <p:nvPr/>
            </p:nvSpPr>
            <p:spPr>
              <a:xfrm rot="10800000">
                <a:off x="2636071" y="3030717"/>
                <a:ext cx="119400" cy="1194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grpSp>
        <p:sp>
          <p:nvSpPr>
            <p:cNvPr id="17" name="Shape 589"/>
            <p:cNvSpPr/>
            <p:nvPr/>
          </p:nvSpPr>
          <p:spPr>
            <a:xfrm>
              <a:off x="1862275" y="2623974"/>
              <a:ext cx="515700" cy="343799"/>
            </a:xfrm>
            <a:prstGeom prst="flowChartMagneticDisk">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18" name="Shape 590"/>
            <p:cNvSpPr txBox="1"/>
            <p:nvPr/>
          </p:nvSpPr>
          <p:spPr>
            <a:xfrm>
              <a:off x="1201375" y="658122"/>
              <a:ext cx="2104411" cy="567000"/>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Ubuntu"/>
                <a:buNone/>
                <a:tabLst/>
                <a:defRPr/>
              </a:pPr>
              <a:r>
                <a:rPr kumimoji="1" lang="en" sz="1600" b="1" i="0" u="none" strike="noStrike" kern="1200" cap="none" spc="0" normalizeH="0" baseline="0" noProof="0" dirty="0">
                  <a:ln>
                    <a:noFill/>
                  </a:ln>
                  <a:solidFill>
                    <a:srgbClr val="3333FF"/>
                  </a:solidFill>
                  <a:effectLst/>
                  <a:uLnTx/>
                  <a:uFillTx/>
                  <a:latin typeface="Times New Roman" panose="02020603050405020304" pitchFamily="18" charset="0"/>
                  <a:ea typeface="Ubuntu"/>
                  <a:cs typeface="Times New Roman" panose="02020603050405020304" pitchFamily="18" charset="0"/>
                  <a:sym typeface="Ubuntu"/>
                </a:rPr>
                <a:t>Machine Containers</a:t>
              </a:r>
            </a:p>
          </p:txBody>
        </p:sp>
      </p:grpSp>
      <p:grpSp>
        <p:nvGrpSpPr>
          <p:cNvPr id="21" name="Shape 591"/>
          <p:cNvGrpSpPr/>
          <p:nvPr/>
        </p:nvGrpSpPr>
        <p:grpSpPr>
          <a:xfrm>
            <a:off x="3941750" y="2307482"/>
            <a:ext cx="1947923" cy="2403102"/>
            <a:chOff x="4448781" y="658122"/>
            <a:chExt cx="2024868" cy="2498028"/>
          </a:xfrm>
        </p:grpSpPr>
        <p:grpSp>
          <p:nvGrpSpPr>
            <p:cNvPr id="22" name="Shape 592"/>
            <p:cNvGrpSpPr/>
            <p:nvPr/>
          </p:nvGrpSpPr>
          <p:grpSpPr>
            <a:xfrm>
              <a:off x="4698475" y="1108150"/>
              <a:ext cx="1244100" cy="2048000"/>
              <a:chOff x="4774675" y="1108150"/>
              <a:chExt cx="1244100" cy="2048000"/>
            </a:xfrm>
          </p:grpSpPr>
          <p:sp>
            <p:nvSpPr>
              <p:cNvPr id="30" name="Shape 593"/>
              <p:cNvSpPr/>
              <p:nvPr/>
            </p:nvSpPr>
            <p:spPr>
              <a:xfrm>
                <a:off x="4774675" y="1108150"/>
                <a:ext cx="1091700" cy="1984500"/>
              </a:xfrm>
              <a:prstGeom prst="triangle">
                <a:avLst>
                  <a:gd name="adj" fmla="val 50000"/>
                </a:avLst>
              </a:prstGeom>
              <a:solidFill>
                <a:srgbClr val="F3F3F3"/>
              </a:solidFill>
              <a:ln w="9525" cap="flat" cmpd="sng">
                <a:solidFill>
                  <a:srgbClr val="999999"/>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31" name="Shape 594"/>
              <p:cNvSpPr/>
              <p:nvPr/>
            </p:nvSpPr>
            <p:spPr>
              <a:xfrm>
                <a:off x="4927075" y="1108150"/>
                <a:ext cx="1091700" cy="1984500"/>
              </a:xfrm>
              <a:prstGeom prst="triangle">
                <a:avLst>
                  <a:gd name="adj" fmla="val 50000"/>
                </a:avLst>
              </a:prstGeom>
              <a:solidFill>
                <a:srgbClr val="F3F3F3"/>
              </a:solidFill>
              <a:ln w="9525" cap="flat" cmpd="sng">
                <a:solidFill>
                  <a:srgbClr val="999999"/>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32" name="Shape 595"/>
              <p:cNvSpPr/>
              <p:nvPr/>
            </p:nvSpPr>
            <p:spPr>
              <a:xfrm rot="10800000">
                <a:off x="4956050" y="3036750"/>
                <a:ext cx="119400" cy="1194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33" name="Shape 596"/>
              <p:cNvSpPr/>
              <p:nvPr/>
            </p:nvSpPr>
            <p:spPr>
              <a:xfrm rot="10800000">
                <a:off x="4803650" y="3036750"/>
                <a:ext cx="119400" cy="1194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grpSp>
        <p:grpSp>
          <p:nvGrpSpPr>
            <p:cNvPr id="23" name="Shape 597"/>
            <p:cNvGrpSpPr/>
            <p:nvPr/>
          </p:nvGrpSpPr>
          <p:grpSpPr>
            <a:xfrm>
              <a:off x="4448781" y="658122"/>
              <a:ext cx="2024868" cy="2498028"/>
              <a:chOff x="3000981" y="658122"/>
              <a:chExt cx="2024868" cy="2498028"/>
            </a:xfrm>
          </p:grpSpPr>
          <p:grpSp>
            <p:nvGrpSpPr>
              <p:cNvPr id="24" name="Shape 598"/>
              <p:cNvGrpSpPr/>
              <p:nvPr/>
            </p:nvGrpSpPr>
            <p:grpSpPr>
              <a:xfrm>
                <a:off x="3555475" y="1108150"/>
                <a:ext cx="1091700" cy="2048000"/>
                <a:chOff x="5079475" y="1108150"/>
                <a:chExt cx="1091700" cy="2048000"/>
              </a:xfrm>
            </p:grpSpPr>
            <p:sp>
              <p:nvSpPr>
                <p:cNvPr id="26" name="Shape 599"/>
                <p:cNvSpPr/>
                <p:nvPr/>
              </p:nvSpPr>
              <p:spPr>
                <a:xfrm>
                  <a:off x="5079475" y="1108150"/>
                  <a:ext cx="1091700" cy="1984500"/>
                </a:xfrm>
                <a:prstGeom prst="triangle">
                  <a:avLst>
                    <a:gd name="adj" fmla="val 50000"/>
                  </a:avLst>
                </a:prstGeom>
                <a:solidFill>
                  <a:srgbClr val="F3F3F3"/>
                </a:solidFill>
                <a:ln w="9525" cap="flat" cmpd="sng">
                  <a:solidFill>
                    <a:srgbClr val="999999"/>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27" name="Shape 600"/>
                <p:cNvSpPr/>
                <p:nvPr/>
              </p:nvSpPr>
              <p:spPr>
                <a:xfrm rot="10800000">
                  <a:off x="5108450" y="3036750"/>
                  <a:ext cx="119400" cy="1194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28" name="Shape 601"/>
                <p:cNvSpPr/>
                <p:nvPr/>
              </p:nvSpPr>
              <p:spPr>
                <a:xfrm rot="10800000">
                  <a:off x="5367475" y="2667225"/>
                  <a:ext cx="515700" cy="343800"/>
                </a:xfrm>
                <a:prstGeom prst="flowChartMagneticDisk">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cxnSp>
              <p:nvCxnSpPr>
                <p:cNvPr id="29" name="Shape 602"/>
                <p:cNvCxnSpPr/>
                <p:nvPr/>
              </p:nvCxnSpPr>
              <p:spPr>
                <a:xfrm rot="10800000">
                  <a:off x="5631962" y="1608850"/>
                  <a:ext cx="0" cy="567000"/>
                </a:xfrm>
                <a:prstGeom prst="straightConnector1">
                  <a:avLst/>
                </a:prstGeom>
                <a:noFill/>
                <a:ln w="28575" cap="flat" cmpd="sng">
                  <a:solidFill>
                    <a:srgbClr val="FF0000"/>
                  </a:solidFill>
                  <a:prstDash val="solid"/>
                  <a:round/>
                  <a:headEnd type="none" w="med" len="med"/>
                  <a:tailEnd type="none" w="med" len="med"/>
                </a:ln>
              </p:spPr>
            </p:cxnSp>
          </p:grpSp>
          <p:sp>
            <p:nvSpPr>
              <p:cNvPr id="25" name="Shape 603"/>
              <p:cNvSpPr txBox="1"/>
              <p:nvPr/>
            </p:nvSpPr>
            <p:spPr>
              <a:xfrm>
                <a:off x="3000981" y="658122"/>
                <a:ext cx="2024868" cy="567000"/>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Ubuntu"/>
                  <a:buNone/>
                  <a:tabLst/>
                  <a:defRPr/>
                </a:pPr>
                <a:r>
                  <a:rPr kumimoji="1" lang="en" sz="1600" b="1" i="0" u="none" strike="noStrike" kern="1200" cap="none" spc="0" normalizeH="0" baseline="0" noProof="0" dirty="0">
                    <a:ln>
                      <a:noFill/>
                    </a:ln>
                    <a:solidFill>
                      <a:srgbClr val="3333FF"/>
                    </a:solidFill>
                    <a:effectLst/>
                    <a:uLnTx/>
                    <a:uFillTx/>
                    <a:latin typeface="Times New Roman" panose="02020603050405020304" pitchFamily="18" charset="0"/>
                    <a:ea typeface="Ubuntu"/>
                    <a:cs typeface="Times New Roman" panose="02020603050405020304" pitchFamily="18" charset="0"/>
                    <a:sym typeface="Ubuntu"/>
                  </a:rPr>
                  <a:t>Process Containers</a:t>
                </a:r>
              </a:p>
            </p:txBody>
          </p:sp>
        </p:grpSp>
      </p:grpSp>
      <p:grpSp>
        <p:nvGrpSpPr>
          <p:cNvPr id="34" name="Shape 604"/>
          <p:cNvGrpSpPr/>
          <p:nvPr/>
        </p:nvGrpSpPr>
        <p:grpSpPr>
          <a:xfrm>
            <a:off x="684694" y="5813188"/>
            <a:ext cx="614707" cy="545454"/>
            <a:chOff x="1440962" y="3742450"/>
            <a:chExt cx="685801" cy="567000"/>
          </a:xfrm>
        </p:grpSpPr>
        <p:cxnSp>
          <p:nvCxnSpPr>
            <p:cNvPr id="35" name="Shape 605"/>
            <p:cNvCxnSpPr/>
            <p:nvPr/>
          </p:nvCxnSpPr>
          <p:spPr>
            <a:xfrm rot="10800000">
              <a:off x="18219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36" name="Shape 606"/>
            <p:cNvCxnSpPr/>
            <p:nvPr/>
          </p:nvCxnSpPr>
          <p:spPr>
            <a:xfrm rot="10800000">
              <a:off x="18981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37" name="Shape 607"/>
            <p:cNvCxnSpPr/>
            <p:nvPr/>
          </p:nvCxnSpPr>
          <p:spPr>
            <a:xfrm rot="10800000">
              <a:off x="19743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38" name="Shape 608"/>
            <p:cNvCxnSpPr/>
            <p:nvPr/>
          </p:nvCxnSpPr>
          <p:spPr>
            <a:xfrm rot="10800000">
              <a:off x="20505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39" name="Shape 609"/>
            <p:cNvCxnSpPr/>
            <p:nvPr/>
          </p:nvCxnSpPr>
          <p:spPr>
            <a:xfrm rot="10800000">
              <a:off x="21267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40" name="Shape 610"/>
            <p:cNvCxnSpPr/>
            <p:nvPr/>
          </p:nvCxnSpPr>
          <p:spPr>
            <a:xfrm rot="10800000">
              <a:off x="1440962"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41" name="Shape 611"/>
            <p:cNvCxnSpPr/>
            <p:nvPr/>
          </p:nvCxnSpPr>
          <p:spPr>
            <a:xfrm rot="10800000">
              <a:off x="1517162"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42" name="Shape 612"/>
            <p:cNvCxnSpPr/>
            <p:nvPr/>
          </p:nvCxnSpPr>
          <p:spPr>
            <a:xfrm rot="10800000">
              <a:off x="1593362"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43" name="Shape 613"/>
            <p:cNvCxnSpPr/>
            <p:nvPr/>
          </p:nvCxnSpPr>
          <p:spPr>
            <a:xfrm rot="10800000">
              <a:off x="16695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44" name="Shape 614"/>
            <p:cNvCxnSpPr/>
            <p:nvPr/>
          </p:nvCxnSpPr>
          <p:spPr>
            <a:xfrm rot="10800000">
              <a:off x="1745763" y="3742450"/>
              <a:ext cx="0" cy="567000"/>
            </a:xfrm>
            <a:prstGeom prst="straightConnector1">
              <a:avLst/>
            </a:prstGeom>
            <a:noFill/>
            <a:ln w="9525" cap="flat" cmpd="sng">
              <a:solidFill>
                <a:srgbClr val="000000"/>
              </a:solidFill>
              <a:prstDash val="solid"/>
              <a:round/>
              <a:headEnd type="none" w="med" len="med"/>
              <a:tailEnd type="none" w="med" len="med"/>
            </a:ln>
          </p:spPr>
        </p:cxnSp>
      </p:grpSp>
      <p:cxnSp>
        <p:nvCxnSpPr>
          <p:cNvPr id="45" name="Shape 615"/>
          <p:cNvCxnSpPr/>
          <p:nvPr/>
        </p:nvCxnSpPr>
        <p:spPr>
          <a:xfrm flipV="1">
            <a:off x="1637639" y="5813225"/>
            <a:ext cx="0" cy="545400"/>
          </a:xfrm>
          <a:prstGeom prst="straightConnector1">
            <a:avLst/>
          </a:prstGeom>
          <a:noFill/>
          <a:ln w="28575" cap="flat" cmpd="sng">
            <a:solidFill>
              <a:srgbClr val="FF0000"/>
            </a:solidFill>
            <a:prstDash val="solid"/>
            <a:round/>
            <a:headEnd type="none" w="med" len="med"/>
            <a:tailEnd type="none" w="med" len="med"/>
          </a:ln>
        </p:spPr>
      </p:cxnSp>
      <p:grpSp>
        <p:nvGrpSpPr>
          <p:cNvPr id="46" name="Shape 616"/>
          <p:cNvGrpSpPr/>
          <p:nvPr/>
        </p:nvGrpSpPr>
        <p:grpSpPr>
          <a:xfrm>
            <a:off x="129769" y="2101977"/>
            <a:ext cx="1472437" cy="2608607"/>
            <a:chOff x="791022" y="444500"/>
            <a:chExt cx="1530600" cy="2711650"/>
          </a:xfrm>
        </p:grpSpPr>
        <p:sp>
          <p:nvSpPr>
            <p:cNvPr id="47" name="Shape 617"/>
            <p:cNvSpPr/>
            <p:nvPr/>
          </p:nvSpPr>
          <p:spPr>
            <a:xfrm>
              <a:off x="908175" y="1061580"/>
              <a:ext cx="1338900" cy="2048100"/>
            </a:xfrm>
            <a:prstGeom prst="rect">
              <a:avLst/>
            </a:prstGeom>
            <a:solidFill>
              <a:srgbClr val="EFEFEF"/>
            </a:solidFill>
            <a:ln w="28575" cap="flat" cmpd="sng">
              <a:solidFill>
                <a:srgbClr val="434343"/>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48" name="Shape 618"/>
            <p:cNvSpPr/>
            <p:nvPr/>
          </p:nvSpPr>
          <p:spPr>
            <a:xfrm rot="10800000">
              <a:off x="2102671" y="3036750"/>
              <a:ext cx="119400" cy="1194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sp>
          <p:nvSpPr>
            <p:cNvPr id="49" name="Shape 619"/>
            <p:cNvSpPr txBox="1"/>
            <p:nvPr/>
          </p:nvSpPr>
          <p:spPr>
            <a:xfrm>
              <a:off x="791022" y="444500"/>
              <a:ext cx="1530600" cy="567000"/>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Ubuntu"/>
                <a:buNone/>
                <a:tabLst/>
                <a:defRPr/>
              </a:pPr>
              <a:r>
                <a:rPr kumimoji="1" lang="en" sz="1400" b="1" i="0" u="none" strike="noStrike" kern="1200" cap="none" spc="0" normalizeH="0" baseline="0" noProof="0" dirty="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Virtual</a:t>
              </a:r>
              <a:br>
                <a:rPr kumimoji="1" lang="en" sz="1400" b="1" i="0" u="none" strike="noStrike" kern="1200" cap="none" spc="0" normalizeH="0" baseline="0" noProof="0" dirty="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br>
              <a:r>
                <a:rPr kumimoji="1" lang="en" sz="1400" b="1" i="0" u="none" strike="noStrike" kern="1200" cap="none" spc="0" normalizeH="0" baseline="0" noProof="0" dirty="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Machines</a:t>
              </a:r>
            </a:p>
          </p:txBody>
        </p:sp>
        <p:cxnSp>
          <p:nvCxnSpPr>
            <p:cNvPr id="50" name="Shape 620"/>
            <p:cNvCxnSpPr/>
            <p:nvPr/>
          </p:nvCxnSpPr>
          <p:spPr>
            <a:xfrm rot="10800000">
              <a:off x="1440962" y="12278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51" name="Shape 621"/>
            <p:cNvCxnSpPr/>
            <p:nvPr/>
          </p:nvCxnSpPr>
          <p:spPr>
            <a:xfrm rot="10800000">
              <a:off x="1517162" y="12278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52" name="Shape 622"/>
            <p:cNvCxnSpPr/>
            <p:nvPr/>
          </p:nvCxnSpPr>
          <p:spPr>
            <a:xfrm rot="10800000">
              <a:off x="1593362" y="12278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53" name="Shape 623"/>
            <p:cNvCxnSpPr/>
            <p:nvPr/>
          </p:nvCxnSpPr>
          <p:spPr>
            <a:xfrm rot="10800000">
              <a:off x="1669563" y="12278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54" name="Shape 624"/>
            <p:cNvCxnSpPr/>
            <p:nvPr/>
          </p:nvCxnSpPr>
          <p:spPr>
            <a:xfrm rot="10800000">
              <a:off x="1745763" y="12278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55" name="Shape 625"/>
            <p:cNvCxnSpPr/>
            <p:nvPr/>
          </p:nvCxnSpPr>
          <p:spPr>
            <a:xfrm rot="10800000">
              <a:off x="1059962" y="12278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56" name="Shape 626"/>
            <p:cNvCxnSpPr/>
            <p:nvPr/>
          </p:nvCxnSpPr>
          <p:spPr>
            <a:xfrm rot="10800000">
              <a:off x="1136162" y="12278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57" name="Shape 627"/>
            <p:cNvCxnSpPr/>
            <p:nvPr/>
          </p:nvCxnSpPr>
          <p:spPr>
            <a:xfrm rot="10800000">
              <a:off x="1212362" y="12278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58" name="Shape 628"/>
            <p:cNvCxnSpPr/>
            <p:nvPr/>
          </p:nvCxnSpPr>
          <p:spPr>
            <a:xfrm rot="10800000">
              <a:off x="1288562" y="12278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59" name="Shape 629"/>
            <p:cNvCxnSpPr/>
            <p:nvPr/>
          </p:nvCxnSpPr>
          <p:spPr>
            <a:xfrm rot="10800000">
              <a:off x="1364762" y="1227850"/>
              <a:ext cx="0" cy="567000"/>
            </a:xfrm>
            <a:prstGeom prst="straightConnector1">
              <a:avLst/>
            </a:prstGeom>
            <a:noFill/>
            <a:ln w="9525" cap="flat" cmpd="sng">
              <a:solidFill>
                <a:srgbClr val="000000"/>
              </a:solidFill>
              <a:prstDash val="solid"/>
              <a:round/>
              <a:headEnd type="none" w="med" len="med"/>
              <a:tailEnd type="none" w="med" len="med"/>
            </a:ln>
          </p:spPr>
        </p:cxnSp>
        <p:sp>
          <p:nvSpPr>
            <p:cNvPr id="60" name="Shape 630"/>
            <p:cNvSpPr/>
            <p:nvPr/>
          </p:nvSpPr>
          <p:spPr>
            <a:xfrm>
              <a:off x="1328875" y="2623975"/>
              <a:ext cx="515700" cy="343800"/>
            </a:xfrm>
            <a:prstGeom prst="flowChartMagneticDisk">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base" latinLnBrk="1" hangingPunct="1">
                <a:lnSpc>
                  <a:spcPct val="100000"/>
                </a:lnSpc>
                <a:spcBef>
                  <a:spcPts val="0"/>
                </a:spcBef>
                <a:spcAft>
                  <a:spcPts val="0"/>
                </a:spcAft>
                <a:buClr>
                  <a:srgbClr val="000000"/>
                </a:buClr>
                <a:buSzTx/>
                <a:buFont typeface="Arial"/>
                <a:buNone/>
                <a:tabLst/>
                <a:defRPr/>
              </a:pPr>
              <a:endParaRPr kumimoji="1" sz="1400" b="0" i="0" u="none" strike="noStrike" kern="1200" cap="none" spc="0" normalizeH="0" baseline="0" noProof="0">
                <a:ln>
                  <a:noFill/>
                </a:ln>
                <a:solidFill>
                  <a:srgbClr val="000000"/>
                </a:solidFill>
                <a:effectLst/>
                <a:uLnTx/>
                <a:uFillTx/>
                <a:latin typeface="Times New Roman" panose="02020603050405020304" pitchFamily="18" charset="0"/>
                <a:ea typeface="Arial"/>
                <a:cs typeface="Times New Roman" panose="02020603050405020304" pitchFamily="18" charset="0"/>
                <a:sym typeface="Arial"/>
              </a:endParaRPr>
            </a:p>
          </p:txBody>
        </p:sp>
      </p:grpSp>
      <p:cxnSp>
        <p:nvCxnSpPr>
          <p:cNvPr id="61" name="Shape 631"/>
          <p:cNvCxnSpPr/>
          <p:nvPr/>
        </p:nvCxnSpPr>
        <p:spPr>
          <a:xfrm rot="10800000">
            <a:off x="1268133" y="2855607"/>
            <a:ext cx="0" cy="545400"/>
          </a:xfrm>
          <a:prstGeom prst="straightConnector1">
            <a:avLst/>
          </a:prstGeom>
          <a:noFill/>
          <a:ln w="28575" cap="flat" cmpd="sng">
            <a:solidFill>
              <a:srgbClr val="FF0000"/>
            </a:solidFill>
            <a:prstDash val="solid"/>
            <a:round/>
            <a:headEnd type="none" w="med" len="med"/>
            <a:tailEnd type="none" w="med" len="med"/>
          </a:ln>
        </p:spPr>
      </p:cxnSp>
      <p:sp>
        <p:nvSpPr>
          <p:cNvPr id="62" name="Shape 632"/>
          <p:cNvSpPr txBox="1"/>
          <p:nvPr/>
        </p:nvSpPr>
        <p:spPr>
          <a:xfrm>
            <a:off x="67688" y="4626772"/>
            <a:ext cx="1722634" cy="310200"/>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Arial"/>
              <a:buNone/>
              <a:tabLst/>
              <a:defRPr/>
            </a:pPr>
            <a:r>
              <a:rPr kumimoji="1" lang="en" sz="1000" b="0" i="0" u="none" strike="noStrike" kern="1200" cap="none" spc="0" normalizeH="0" baseline="0" noProof="0" dirty="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Traditional operations</a:t>
            </a:r>
          </a:p>
        </p:txBody>
      </p:sp>
      <p:sp>
        <p:nvSpPr>
          <p:cNvPr id="63" name="Shape 633"/>
          <p:cNvSpPr txBox="1"/>
          <p:nvPr/>
        </p:nvSpPr>
        <p:spPr>
          <a:xfrm>
            <a:off x="1999261" y="4626772"/>
            <a:ext cx="1434600" cy="310200"/>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Arial"/>
              <a:buNone/>
              <a:tabLst/>
              <a:defRPr/>
            </a:pPr>
            <a:r>
              <a:rPr kumimoji="1" lang="en" sz="1000" b="0" i="0" u="none" strike="noStrike" kern="1200" cap="none" spc="0" normalizeH="0" baseline="0" noProof="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Traditional operations</a:t>
            </a:r>
          </a:p>
        </p:txBody>
      </p:sp>
      <p:grpSp>
        <p:nvGrpSpPr>
          <p:cNvPr id="64" name="Shape 634"/>
          <p:cNvGrpSpPr/>
          <p:nvPr/>
        </p:nvGrpSpPr>
        <p:grpSpPr>
          <a:xfrm>
            <a:off x="2147787" y="2855570"/>
            <a:ext cx="659741" cy="545454"/>
            <a:chOff x="1440962" y="3742450"/>
            <a:chExt cx="685801" cy="567000"/>
          </a:xfrm>
        </p:grpSpPr>
        <p:cxnSp>
          <p:nvCxnSpPr>
            <p:cNvPr id="65" name="Shape 635"/>
            <p:cNvCxnSpPr/>
            <p:nvPr/>
          </p:nvCxnSpPr>
          <p:spPr>
            <a:xfrm rot="10800000">
              <a:off x="18219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66" name="Shape 636"/>
            <p:cNvCxnSpPr/>
            <p:nvPr/>
          </p:nvCxnSpPr>
          <p:spPr>
            <a:xfrm rot="10800000">
              <a:off x="18981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67" name="Shape 637"/>
            <p:cNvCxnSpPr/>
            <p:nvPr/>
          </p:nvCxnSpPr>
          <p:spPr>
            <a:xfrm rot="10800000">
              <a:off x="19743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68" name="Shape 638"/>
            <p:cNvCxnSpPr/>
            <p:nvPr/>
          </p:nvCxnSpPr>
          <p:spPr>
            <a:xfrm rot="10800000">
              <a:off x="20505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69" name="Shape 639"/>
            <p:cNvCxnSpPr/>
            <p:nvPr/>
          </p:nvCxnSpPr>
          <p:spPr>
            <a:xfrm rot="10800000">
              <a:off x="21267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70" name="Shape 640"/>
            <p:cNvCxnSpPr/>
            <p:nvPr/>
          </p:nvCxnSpPr>
          <p:spPr>
            <a:xfrm rot="10800000">
              <a:off x="1440962"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71" name="Shape 641"/>
            <p:cNvCxnSpPr/>
            <p:nvPr/>
          </p:nvCxnSpPr>
          <p:spPr>
            <a:xfrm rot="10800000">
              <a:off x="1517162"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72" name="Shape 642"/>
            <p:cNvCxnSpPr/>
            <p:nvPr/>
          </p:nvCxnSpPr>
          <p:spPr>
            <a:xfrm rot="10800000">
              <a:off x="1593362"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73" name="Shape 643"/>
            <p:cNvCxnSpPr/>
            <p:nvPr/>
          </p:nvCxnSpPr>
          <p:spPr>
            <a:xfrm rot="10800000">
              <a:off x="1669563" y="3742450"/>
              <a:ext cx="0" cy="567000"/>
            </a:xfrm>
            <a:prstGeom prst="straightConnector1">
              <a:avLst/>
            </a:prstGeom>
            <a:noFill/>
            <a:ln w="9525" cap="flat" cmpd="sng">
              <a:solidFill>
                <a:srgbClr val="000000"/>
              </a:solidFill>
              <a:prstDash val="solid"/>
              <a:round/>
              <a:headEnd type="none" w="med" len="med"/>
              <a:tailEnd type="none" w="med" len="med"/>
            </a:ln>
          </p:spPr>
        </p:cxnSp>
        <p:cxnSp>
          <p:nvCxnSpPr>
            <p:cNvPr id="74" name="Shape 644"/>
            <p:cNvCxnSpPr/>
            <p:nvPr/>
          </p:nvCxnSpPr>
          <p:spPr>
            <a:xfrm rot="10800000">
              <a:off x="1745763" y="3742450"/>
              <a:ext cx="0" cy="567000"/>
            </a:xfrm>
            <a:prstGeom prst="straightConnector1">
              <a:avLst/>
            </a:prstGeom>
            <a:noFill/>
            <a:ln w="9525" cap="flat" cmpd="sng">
              <a:solidFill>
                <a:srgbClr val="000000"/>
              </a:solidFill>
              <a:prstDash val="solid"/>
              <a:round/>
              <a:headEnd type="none" w="med" len="med"/>
              <a:tailEnd type="none" w="med" len="med"/>
            </a:ln>
          </p:spPr>
        </p:cxnSp>
      </p:grpSp>
      <p:cxnSp>
        <p:nvCxnSpPr>
          <p:cNvPr id="75" name="Shape 645"/>
          <p:cNvCxnSpPr/>
          <p:nvPr/>
        </p:nvCxnSpPr>
        <p:spPr>
          <a:xfrm rot="10800000">
            <a:off x="3027430" y="2855607"/>
            <a:ext cx="0" cy="545400"/>
          </a:xfrm>
          <a:prstGeom prst="straightConnector1">
            <a:avLst/>
          </a:prstGeom>
          <a:noFill/>
          <a:ln w="28575" cap="flat" cmpd="sng">
            <a:solidFill>
              <a:srgbClr val="FF0000"/>
            </a:solidFill>
            <a:prstDash val="solid"/>
            <a:round/>
            <a:headEnd type="none" w="med" len="med"/>
            <a:tailEnd type="none" w="med" len="med"/>
          </a:ln>
        </p:spPr>
      </p:cxnSp>
      <p:sp>
        <p:nvSpPr>
          <p:cNvPr id="76" name="Shape 646"/>
          <p:cNvSpPr txBox="1"/>
          <p:nvPr/>
        </p:nvSpPr>
        <p:spPr>
          <a:xfrm>
            <a:off x="3852962" y="4702976"/>
            <a:ext cx="2125500" cy="310200"/>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FF0000"/>
              </a:buClr>
              <a:buSzTx/>
              <a:buFont typeface="Arial"/>
              <a:buNone/>
              <a:tabLst/>
              <a:defRPr/>
            </a:pPr>
            <a:r>
              <a:rPr kumimoji="1" lang="en" sz="1000" b="0" i="0" u="none" strike="noStrike" kern="1200" cap="none" spc="0" normalizeH="0" baseline="0" noProof="0">
                <a:ln>
                  <a:noFill/>
                </a:ln>
                <a:solidFill>
                  <a:srgbClr val="FF0000"/>
                </a:solidFill>
                <a:effectLst/>
                <a:uLnTx/>
                <a:uFillTx/>
                <a:latin typeface="Times New Roman" panose="02020603050405020304" pitchFamily="18" charset="0"/>
                <a:ea typeface="Ubuntu"/>
                <a:cs typeface="Times New Roman" panose="02020603050405020304" pitchFamily="18" charset="0"/>
                <a:sym typeface="Ubuntu"/>
              </a:rPr>
              <a:t>Mesos / Kubernetes / Swarm</a:t>
            </a:r>
          </a:p>
        </p:txBody>
      </p:sp>
      <p:sp>
        <p:nvSpPr>
          <p:cNvPr id="77" name="Shape 647"/>
          <p:cNvSpPr txBox="1"/>
          <p:nvPr/>
        </p:nvSpPr>
        <p:spPr>
          <a:xfrm>
            <a:off x="374162" y="5351048"/>
            <a:ext cx="1040700" cy="310200"/>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Arial"/>
              <a:buNone/>
              <a:tabLst/>
              <a:defRPr/>
            </a:pPr>
            <a:r>
              <a:rPr kumimoji="1" lang="en" sz="1400" b="0" i="0" u="none" strike="noStrike" kern="1200" cap="none" spc="0" normalizeH="0" baseline="0" noProof="0" dirty="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KVM</a:t>
            </a:r>
          </a:p>
        </p:txBody>
      </p:sp>
      <p:sp>
        <p:nvSpPr>
          <p:cNvPr id="78" name="Shape 648"/>
          <p:cNvSpPr txBox="1"/>
          <p:nvPr/>
        </p:nvSpPr>
        <p:spPr>
          <a:xfrm>
            <a:off x="2206763" y="5351048"/>
            <a:ext cx="1040700" cy="310200"/>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Arial"/>
              <a:buNone/>
              <a:tabLst/>
              <a:defRPr/>
            </a:pPr>
            <a:r>
              <a:rPr kumimoji="1" lang="en" sz="1400" b="0" i="0" u="none" strike="noStrike" kern="1200" cap="none" spc="0" normalizeH="0" baseline="0" noProof="0" dirty="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LXD</a:t>
            </a:r>
          </a:p>
        </p:txBody>
      </p:sp>
      <p:sp>
        <p:nvSpPr>
          <p:cNvPr id="79" name="Shape 649"/>
          <p:cNvSpPr txBox="1"/>
          <p:nvPr/>
        </p:nvSpPr>
        <p:spPr>
          <a:xfrm>
            <a:off x="3911837" y="5351048"/>
            <a:ext cx="2028900" cy="310200"/>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Arial"/>
              <a:buNone/>
              <a:tabLst/>
              <a:defRPr/>
            </a:pPr>
            <a:r>
              <a:rPr kumimoji="1" lang="en" sz="1400" b="0" i="0" u="none" strike="noStrike" kern="1200" cap="none" spc="0" normalizeH="0" baseline="0" noProof="0" dirty="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Docker  </a:t>
            </a:r>
            <a:r>
              <a:rPr kumimoji="1" lang="en" sz="1400" b="0" i="0" u="none" strike="noStrike" kern="1200" cap="none" spc="0" normalizeH="0" baseline="0" noProof="0" dirty="0" smtClean="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 </a:t>
            </a:r>
            <a:r>
              <a:rPr kumimoji="1" lang="en" sz="1400" b="0" i="0" u="none" strike="noStrike" kern="1200" cap="none" spc="0" normalizeH="0" baseline="0" noProof="0" dirty="0">
                <a:ln>
                  <a:noFill/>
                </a:ln>
                <a:solidFill>
                  <a:srgbClr val="000000"/>
                </a:solidFill>
                <a:effectLst/>
                <a:uLnTx/>
                <a:uFillTx/>
                <a:latin typeface="Times New Roman" panose="02020603050405020304" pitchFamily="18" charset="0"/>
                <a:ea typeface="Ubuntu"/>
                <a:cs typeface="Times New Roman" panose="02020603050405020304" pitchFamily="18" charset="0"/>
                <a:sym typeface="Ubuntu"/>
              </a:rPr>
              <a:t>RunC / Rkt</a:t>
            </a:r>
          </a:p>
        </p:txBody>
      </p:sp>
      <p:sp>
        <p:nvSpPr>
          <p:cNvPr id="80" name="TextBox 79"/>
          <p:cNvSpPr txBox="1"/>
          <p:nvPr/>
        </p:nvSpPr>
        <p:spPr>
          <a:xfrm>
            <a:off x="35496" y="6583820"/>
            <a:ext cx="6088306" cy="261610"/>
          </a:xfrm>
          <a:prstGeom prst="rect">
            <a:avLst/>
          </a:prstGeom>
          <a:solidFill>
            <a:schemeClr val="bg1"/>
          </a:solid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 altLang="ko-KR" sz="1100" b="0" i="0" u="none" strike="noStrike" kern="1200" cap="none" spc="0" normalizeH="0" baseline="0" noProof="0" dirty="0" smtClean="0">
                <a:ln>
                  <a:noFill/>
                </a:ln>
                <a:solidFill>
                  <a:srgbClr val="434343"/>
                </a:solidFill>
                <a:effectLst/>
                <a:uLnTx/>
                <a:uFillTx/>
                <a:latin typeface="Comic Sans MS" pitchFamily="66" charset="0"/>
                <a:ea typeface="굴림" pitchFamily="50" charset="-127"/>
                <a:cs typeface="+mn-cs"/>
              </a:rPr>
              <a:t>Cluster-in-a-box: </a:t>
            </a:r>
            <a:r>
              <a:rPr kumimoji="1" lang="en" altLang="ko-KR" sz="1100" b="0" i="0" u="none" strike="noStrike" kern="1200" cap="none" spc="0" normalizeH="0" baseline="0" noProof="0" dirty="0">
                <a:ln>
                  <a:noFill/>
                </a:ln>
                <a:solidFill>
                  <a:srgbClr val="A7B789"/>
                </a:solidFill>
                <a:effectLst/>
                <a:uLnTx/>
                <a:uFillTx/>
                <a:latin typeface="Comic Sans MS" pitchFamily="66" charset="0"/>
                <a:ea typeface="굴림" pitchFamily="50" charset="-127"/>
                <a:cs typeface="+mn-cs"/>
              </a:rPr>
              <a:t>Deploying Kubernetes with LXD </a:t>
            </a:r>
            <a:r>
              <a:rPr kumimoji="1" lang="en" altLang="ko-KR" sz="1100" b="0" i="0" u="none" strike="noStrike" kern="1200" cap="none" spc="0" normalizeH="0" baseline="0" noProof="0" dirty="0" smtClean="0">
                <a:ln>
                  <a:noFill/>
                </a:ln>
                <a:solidFill>
                  <a:srgbClr val="A7B789"/>
                </a:solidFill>
                <a:effectLst/>
                <a:uLnTx/>
                <a:uFillTx/>
                <a:latin typeface="Comic Sans MS" pitchFamily="66" charset="0"/>
                <a:ea typeface="굴림" pitchFamily="50" charset="-127"/>
                <a:cs typeface="+mn-cs"/>
              </a:rPr>
              <a:t>&amp; Machine Containers </a:t>
            </a:r>
            <a:r>
              <a:rPr kumimoji="1" lang="en" altLang="ko-KR" sz="1100" b="0" i="0" u="none" strike="noStrike" kern="1200" cap="none" spc="0" normalizeH="0" baseline="0" noProof="0" dirty="0" smtClean="0">
                <a:ln>
                  <a:noFill/>
                </a:ln>
                <a:solidFill>
                  <a:srgbClr val="000000"/>
                </a:solidFill>
                <a:effectLst/>
                <a:uLnTx/>
                <a:uFillTx/>
                <a:latin typeface="Comic Sans MS" pitchFamily="66" charset="0"/>
                <a:ea typeface="굴림" pitchFamily="50" charset="-127"/>
                <a:cs typeface="+mn-cs"/>
              </a:rPr>
              <a:t>@</a:t>
            </a:r>
            <a:r>
              <a:rPr kumimoji="1" lang="en" altLang="ko-KR" sz="1100" b="0" i="0" u="none" strike="noStrike" kern="1200" cap="none" spc="0" normalizeH="0" baseline="0" noProof="0" dirty="0" smtClean="0">
                <a:ln>
                  <a:noFill/>
                </a:ln>
                <a:solidFill>
                  <a:srgbClr val="A7B789"/>
                </a:solidFill>
                <a:effectLst/>
                <a:uLnTx/>
                <a:uFillTx/>
                <a:latin typeface="Comic Sans MS" pitchFamily="66" charset="0"/>
                <a:ea typeface="굴림" pitchFamily="50" charset="-127"/>
                <a:cs typeface="+mn-cs"/>
              </a:rPr>
              <a:t> </a:t>
            </a:r>
            <a:r>
              <a:rPr kumimoji="1" lang="en" altLang="ko-KR" sz="1100" b="0" i="0" u="none" strike="noStrike" kern="1200" cap="none" spc="0" normalizeH="0" baseline="0" noProof="0" dirty="0">
                <a:ln>
                  <a:noFill/>
                </a:ln>
                <a:solidFill>
                  <a:srgbClr val="434343"/>
                </a:solidFill>
                <a:effectLst/>
                <a:uLnTx/>
                <a:uFillTx/>
                <a:latin typeface="Comic Sans MS" pitchFamily="66" charset="0"/>
                <a:ea typeface="굴림" pitchFamily="50" charset="-127"/>
                <a:cs typeface="+mn-cs"/>
              </a:rPr>
              <a:t>KubeCon 2017</a:t>
            </a:r>
            <a:endParaRPr kumimoji="1" lang="en" altLang="ko-KR" sz="1100" b="0" i="0" u="none" strike="noStrike" kern="1200" cap="none" spc="0" normalizeH="0" baseline="0" noProof="0" dirty="0">
              <a:ln>
                <a:noFill/>
              </a:ln>
              <a:solidFill>
                <a:srgbClr val="A7B789"/>
              </a:solidFill>
              <a:effectLst/>
              <a:uLnTx/>
              <a:uFillTx/>
              <a:latin typeface="Comic Sans MS" pitchFamily="66" charset="0"/>
              <a:ea typeface="굴림" pitchFamily="50" charset="-127"/>
              <a:cs typeface="+mn-cs"/>
            </a:endParaRPr>
          </a:p>
        </p:txBody>
      </p:sp>
      <p:grpSp>
        <p:nvGrpSpPr>
          <p:cNvPr id="136193" name="그룹 136192"/>
          <p:cNvGrpSpPr/>
          <p:nvPr/>
        </p:nvGrpSpPr>
        <p:grpSpPr>
          <a:xfrm>
            <a:off x="388488" y="4885679"/>
            <a:ext cx="5503075" cy="679321"/>
            <a:chOff x="716336" y="4741663"/>
            <a:chExt cx="5503075" cy="679321"/>
          </a:xfrm>
        </p:grpSpPr>
        <p:pic>
          <p:nvPicPr>
            <p:cNvPr id="81" name="Picture 12" descr="Xen-KVM logo"/>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54211"/>
            <a:stretch/>
          </p:blipFill>
          <p:spPr bwMode="auto">
            <a:xfrm>
              <a:off x="716336" y="4916505"/>
              <a:ext cx="922247" cy="32657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lxd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3875" y="4820162"/>
              <a:ext cx="462972" cy="42657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5"/>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400942" y="4741663"/>
              <a:ext cx="679321" cy="67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202" name="Picture 10" descr="runc container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9143" y="5036321"/>
              <a:ext cx="438009" cy="305159"/>
            </a:xfrm>
            <a:prstGeom prst="rect">
              <a:avLst/>
            </a:prstGeom>
            <a:noFill/>
            <a:extLst>
              <a:ext uri="{909E8E84-426E-40DD-AFC4-6F175D3DCCD1}">
                <a14:hiddenFill xmlns:a14="http://schemas.microsoft.com/office/drawing/2010/main">
                  <a:solidFill>
                    <a:srgbClr val="FFFFFF"/>
                  </a:solidFill>
                </a14:hiddenFill>
              </a:ext>
            </a:extLst>
          </p:spPr>
        </p:pic>
        <p:pic>
          <p:nvPicPr>
            <p:cNvPr id="136204" name="Picture 12" descr="rkt container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3025" y="4918144"/>
              <a:ext cx="676386" cy="2849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196" name="그룹 136195"/>
          <p:cNvGrpSpPr/>
          <p:nvPr/>
        </p:nvGrpSpPr>
        <p:grpSpPr>
          <a:xfrm>
            <a:off x="6091107" y="3050116"/>
            <a:ext cx="3031928" cy="2332269"/>
            <a:chOff x="6091107" y="3050116"/>
            <a:chExt cx="3031928" cy="2332269"/>
          </a:xfrm>
        </p:grpSpPr>
        <p:pic>
          <p:nvPicPr>
            <p:cNvPr id="136198" name="Picture 6" descr="Kata Containers Architecture"/>
            <p:cNvPicPr>
              <a:picLocks noChangeAspect="1" noChangeArrowheads="1"/>
            </p:cNvPicPr>
            <p:nvPr/>
          </p:nvPicPr>
          <p:blipFill rotWithShape="1">
            <a:blip r:embed="rId7">
              <a:extLst>
                <a:ext uri="{28A0092B-C50C-407E-A947-70E740481C1C}">
                  <a14:useLocalDpi xmlns:a14="http://schemas.microsoft.com/office/drawing/2010/main" val="0"/>
                </a:ext>
              </a:extLst>
            </a:blip>
            <a:srcRect b="28293"/>
            <a:stretch/>
          </p:blipFill>
          <p:spPr bwMode="auto">
            <a:xfrm>
              <a:off x="7004822" y="3073744"/>
              <a:ext cx="2118213" cy="14842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kata containers에 대한 이미지 검색결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1107" y="3050116"/>
              <a:ext cx="1030735" cy="1056545"/>
            </a:xfrm>
            <a:prstGeom prst="rect">
              <a:avLst/>
            </a:prstGeom>
            <a:noFill/>
            <a:extLst>
              <a:ext uri="{909E8E84-426E-40DD-AFC4-6F175D3DCCD1}">
                <a14:hiddenFill xmlns:a14="http://schemas.microsoft.com/office/drawing/2010/main">
                  <a:solidFill>
                    <a:srgbClr val="FFFFFF"/>
                  </a:solidFill>
                </a14:hiddenFill>
              </a:ext>
            </a:extLst>
          </p:spPr>
        </p:pic>
        <p:sp>
          <p:nvSpPr>
            <p:cNvPr id="93" name="Shape 590"/>
            <p:cNvSpPr txBox="1"/>
            <p:nvPr/>
          </p:nvSpPr>
          <p:spPr>
            <a:xfrm>
              <a:off x="6930156" y="4836931"/>
              <a:ext cx="2024443" cy="545454"/>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Ubuntu"/>
                <a:buNone/>
                <a:tabLst/>
                <a:defRPr/>
              </a:pPr>
              <a:r>
                <a:rPr kumimoji="1" lang="en" sz="1600" b="1" i="0" u="none" strike="noStrike" kern="1200" cap="none" spc="0" normalizeH="0" baseline="0" noProof="0" dirty="0" smtClean="0">
                  <a:ln>
                    <a:noFill/>
                  </a:ln>
                  <a:solidFill>
                    <a:srgbClr val="3333FF"/>
                  </a:solidFill>
                  <a:effectLst/>
                  <a:uLnTx/>
                  <a:uFillTx/>
                  <a:latin typeface="Times New Roman" panose="02020603050405020304" pitchFamily="18" charset="0"/>
                  <a:ea typeface="Ubuntu"/>
                  <a:cs typeface="Times New Roman" panose="02020603050405020304" pitchFamily="18" charset="0"/>
                  <a:sym typeface="Ubuntu"/>
                </a:rPr>
                <a:t>Sandbox-isolated </a:t>
              </a:r>
            </a:p>
            <a:p>
              <a:pPr marL="0" marR="0" lvl="0" indent="0" algn="ctr" defTabSz="914400" rtl="0" eaLnBrk="1" fontAlgn="base" latinLnBrk="1" hangingPunct="1">
                <a:lnSpc>
                  <a:spcPct val="100000"/>
                </a:lnSpc>
                <a:spcBef>
                  <a:spcPts val="0"/>
                </a:spcBef>
                <a:spcAft>
                  <a:spcPts val="0"/>
                </a:spcAft>
                <a:buClr>
                  <a:srgbClr val="000000"/>
                </a:buClr>
                <a:buSzTx/>
                <a:buFont typeface="Ubuntu"/>
                <a:buNone/>
                <a:tabLst/>
                <a:defRPr/>
              </a:pPr>
              <a:r>
                <a:rPr kumimoji="1" lang="en" sz="1600" b="1" i="0" u="none" strike="noStrike" kern="1200" cap="none" spc="0" normalizeH="0" baseline="0" noProof="0" dirty="0" smtClean="0">
                  <a:ln>
                    <a:noFill/>
                  </a:ln>
                  <a:solidFill>
                    <a:srgbClr val="3333FF"/>
                  </a:solidFill>
                  <a:effectLst/>
                  <a:uLnTx/>
                  <a:uFillTx/>
                  <a:latin typeface="Times New Roman" panose="02020603050405020304" pitchFamily="18" charset="0"/>
                  <a:ea typeface="Ubuntu"/>
                  <a:cs typeface="Times New Roman" panose="02020603050405020304" pitchFamily="18" charset="0"/>
                  <a:sym typeface="Ubuntu"/>
                </a:rPr>
                <a:t>Containers</a:t>
              </a:r>
              <a:endParaRPr kumimoji="1" lang="en" sz="1600" b="1" i="0" u="none" strike="noStrike" kern="1200" cap="none" spc="0" normalizeH="0" baseline="0" noProof="0" dirty="0">
                <a:ln>
                  <a:noFill/>
                </a:ln>
                <a:solidFill>
                  <a:srgbClr val="3333FF"/>
                </a:solidFill>
                <a:effectLst/>
                <a:uLnTx/>
                <a:uFillTx/>
                <a:latin typeface="Times New Roman" panose="02020603050405020304" pitchFamily="18" charset="0"/>
                <a:ea typeface="Ubuntu"/>
                <a:cs typeface="Times New Roman" panose="02020603050405020304" pitchFamily="18" charset="0"/>
                <a:sym typeface="Ubuntu"/>
              </a:endParaRPr>
            </a:p>
          </p:txBody>
        </p:sp>
      </p:grpSp>
      <p:cxnSp>
        <p:nvCxnSpPr>
          <p:cNvPr id="136192" name="직선 연결선 136191"/>
          <p:cNvCxnSpPr/>
          <p:nvPr/>
        </p:nvCxnSpPr>
        <p:spPr>
          <a:xfrm>
            <a:off x="5562194" y="2812012"/>
            <a:ext cx="1470707" cy="3464466"/>
          </a:xfrm>
          <a:prstGeom prst="line">
            <a:avLst/>
          </a:prstGeom>
        </p:spPr>
        <p:style>
          <a:lnRef idx="1">
            <a:schemeClr val="accent1"/>
          </a:lnRef>
          <a:fillRef idx="0">
            <a:schemeClr val="accent1"/>
          </a:fillRef>
          <a:effectRef idx="0">
            <a:schemeClr val="accent1"/>
          </a:effectRef>
          <a:fontRef idx="minor">
            <a:schemeClr val="tx1"/>
          </a:fontRef>
        </p:style>
      </p:cxnSp>
      <p:grpSp>
        <p:nvGrpSpPr>
          <p:cNvPr id="136194" name="그룹 136193"/>
          <p:cNvGrpSpPr/>
          <p:nvPr/>
        </p:nvGrpSpPr>
        <p:grpSpPr>
          <a:xfrm>
            <a:off x="4356438" y="24292"/>
            <a:ext cx="4752066" cy="2229711"/>
            <a:chOff x="4356438" y="24292"/>
            <a:chExt cx="4752066" cy="2229711"/>
          </a:xfrm>
        </p:grpSpPr>
        <p:pic>
          <p:nvPicPr>
            <p:cNvPr id="136210" name="Picture 18" descr="singularity container에 대한 이미지 검색결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56438" y="43504"/>
              <a:ext cx="4752066" cy="2210499"/>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136208" name="Picture 16" descr="singularity container에 대한 이미지 검색결과"/>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23627" y="24292"/>
              <a:ext cx="848781" cy="7506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0" name="Shape 590"/>
            <p:cNvSpPr txBox="1"/>
            <p:nvPr/>
          </p:nvSpPr>
          <p:spPr>
            <a:xfrm>
              <a:off x="5971515" y="49918"/>
              <a:ext cx="1521912" cy="349716"/>
            </a:xfrm>
            <a:prstGeom prst="rect">
              <a:avLst/>
            </a:prstGeom>
            <a:noFill/>
            <a:ln>
              <a:noFill/>
            </a:ln>
          </p:spPr>
          <p:txBody>
            <a:bodyPr wrap="square" lIns="91425" tIns="91425" rIns="91425" bIns="91425" anchor="t" anchorCtr="0">
              <a:noAutofit/>
            </a:bodyPr>
            <a:lstStyle/>
            <a:p>
              <a:pPr marL="0" marR="0" lvl="0" indent="0" algn="ctr" defTabSz="914400" rtl="0" eaLnBrk="1" fontAlgn="base" latinLnBrk="1" hangingPunct="1">
                <a:lnSpc>
                  <a:spcPct val="100000"/>
                </a:lnSpc>
                <a:spcBef>
                  <a:spcPts val="0"/>
                </a:spcBef>
                <a:spcAft>
                  <a:spcPts val="0"/>
                </a:spcAft>
                <a:buClr>
                  <a:srgbClr val="000000"/>
                </a:buClr>
                <a:buSzTx/>
                <a:buFont typeface="Ubuntu"/>
                <a:buNone/>
                <a:tabLst/>
                <a:defRPr/>
              </a:pPr>
              <a:r>
                <a:rPr kumimoji="1" lang="en" sz="1600" b="1" i="0" u="none" strike="noStrike" kern="1200" cap="none" spc="0" normalizeH="0" baseline="0" noProof="0" dirty="0" smtClean="0">
                  <a:ln>
                    <a:noFill/>
                  </a:ln>
                  <a:solidFill>
                    <a:srgbClr val="3333FF"/>
                  </a:solidFill>
                  <a:effectLst/>
                  <a:uLnTx/>
                  <a:uFillTx/>
                  <a:latin typeface="Times New Roman" panose="02020603050405020304" pitchFamily="18" charset="0"/>
                  <a:ea typeface="Ubuntu"/>
                  <a:cs typeface="Times New Roman" panose="02020603050405020304" pitchFamily="18" charset="0"/>
                  <a:sym typeface="Ubuntu"/>
                </a:rPr>
                <a:t>HPC-targeted Containers</a:t>
              </a:r>
              <a:endParaRPr kumimoji="1" lang="en" sz="1600" b="1" i="0" u="none" strike="noStrike" kern="1200" cap="none" spc="0" normalizeH="0" baseline="0" noProof="0" dirty="0">
                <a:ln>
                  <a:noFill/>
                </a:ln>
                <a:solidFill>
                  <a:srgbClr val="3333FF"/>
                </a:solidFill>
                <a:effectLst/>
                <a:uLnTx/>
                <a:uFillTx/>
                <a:latin typeface="Times New Roman" panose="02020603050405020304" pitchFamily="18" charset="0"/>
                <a:ea typeface="Ubuntu"/>
                <a:cs typeface="Times New Roman" panose="02020603050405020304" pitchFamily="18" charset="0"/>
                <a:sym typeface="Ubuntu"/>
              </a:endParaRPr>
            </a:p>
          </p:txBody>
        </p:sp>
      </p:grpSp>
      <p:sp>
        <p:nvSpPr>
          <p:cNvPr id="97" name="TextBox 96"/>
          <p:cNvSpPr txBox="1"/>
          <p:nvPr/>
        </p:nvSpPr>
        <p:spPr>
          <a:xfrm>
            <a:off x="4090311" y="2216227"/>
            <a:ext cx="5084522" cy="253916"/>
          </a:xfrm>
          <a:prstGeom prst="rect">
            <a:avLst/>
          </a:prstGeom>
          <a:noFill/>
        </p:spPr>
        <p:txBody>
          <a:bodyPr wrap="square" rtlCol="0">
            <a:spAutoFit/>
          </a:bodyPr>
          <a:lstStyle/>
          <a:p>
            <a:pPr algn="ctr"/>
            <a:r>
              <a:rPr lang="en-US" altLang="ko-KR" sz="1050" dirty="0"/>
              <a:t>http://technodocbox.com/71051449-Windows/Singularity-for-gpu-and-deep-learning.html</a:t>
            </a:r>
            <a:endParaRPr lang="ko-KR" altLang="en-US" sz="1050" dirty="0"/>
          </a:p>
        </p:txBody>
      </p:sp>
      <p:sp>
        <p:nvSpPr>
          <p:cNvPr id="99" name="TextBox 98"/>
          <p:cNvSpPr txBox="1"/>
          <p:nvPr/>
        </p:nvSpPr>
        <p:spPr>
          <a:xfrm>
            <a:off x="5266857" y="2824704"/>
            <a:ext cx="5084522" cy="253916"/>
          </a:xfrm>
          <a:prstGeom prst="rect">
            <a:avLst/>
          </a:prstGeom>
          <a:noFill/>
        </p:spPr>
        <p:txBody>
          <a:bodyPr wrap="square" rtlCol="0">
            <a:spAutoFit/>
          </a:bodyPr>
          <a:lstStyle/>
          <a:p>
            <a:pPr algn="ctr"/>
            <a:r>
              <a:rPr lang="en-US" altLang="ko-KR" sz="1050" dirty="0"/>
              <a:t>http://ju.outofmemory.cn/entry/337394</a:t>
            </a:r>
            <a:endParaRPr lang="ko-KR" altLang="en-US" sz="1050" dirty="0"/>
          </a:p>
        </p:txBody>
      </p:sp>
    </p:spTree>
    <p:extLst>
      <p:ext uri="{BB962C8B-B14F-4D97-AF65-F5344CB8AC3E}">
        <p14:creationId xmlns:p14="http://schemas.microsoft.com/office/powerpoint/2010/main" val="20011109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74" y="0"/>
            <a:ext cx="7892942" cy="764704"/>
          </a:xfrm>
        </p:spPr>
        <p:txBody>
          <a:bodyPr/>
          <a:lstStyle/>
          <a:p>
            <a:r>
              <a:rPr lang="en-US" altLang="ko-KR" dirty="0" smtClean="0">
                <a:latin typeface="Times New Roman" panose="02020603050405020304" pitchFamily="18" charset="0"/>
                <a:cs typeface="Times New Roman" panose="02020603050405020304" pitchFamily="18" charset="0"/>
              </a:rPr>
              <a:t>OCI (Open Container Initiative)</a:t>
            </a:r>
            <a:endParaRPr lang="ko-KR" altLang="en-US"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fld id="{673D5B7D-3ECE-475F-8169-8F7696AEADFB}" type="slidenum">
              <a:rPr kumimoji="1" lang="ko-KR" altLang="en-US" sz="1400" b="1" i="0" u="none" strike="noStrike" kern="1200" cap="none" spc="0" normalizeH="0" baseline="0" noProof="0" smtClean="0">
                <a:ln>
                  <a:noFill/>
                </a:ln>
                <a:solidFill>
                  <a:srgbClr val="898989"/>
                </a:solidFill>
                <a:effectLst/>
                <a:uLnTx/>
                <a:uFillTx/>
                <a:latin typeface="Comic Sans MS" pitchFamily="66" charset="0"/>
                <a:ea typeface="굴림" pitchFamily="50"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51</a:t>
            </a:fld>
            <a:endParaRPr kumimoji="1" lang="ko-KR" altLang="en-US" sz="1400" b="1" i="0" u="none" strike="noStrike" kern="1200" cap="none" spc="0" normalizeH="0" baseline="0" noProof="0" dirty="0">
              <a:ln>
                <a:noFill/>
              </a:ln>
              <a:solidFill>
                <a:srgbClr val="898989"/>
              </a:solidFill>
              <a:effectLst/>
              <a:uLnTx/>
              <a:uFillTx/>
              <a:latin typeface="Comic Sans MS" pitchFamily="66" charset="0"/>
              <a:ea typeface="굴림" pitchFamily="50" charset="-127"/>
              <a:cs typeface="+mn-cs"/>
            </a:endParaRPr>
          </a:p>
        </p:txBody>
      </p:sp>
      <p:pic>
        <p:nvPicPr>
          <p:cNvPr id="140290" name="Picture 2" descr="oci logo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368" y="0"/>
            <a:ext cx="899592" cy="8995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2624" y="980728"/>
            <a:ext cx="8991376" cy="1015663"/>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To </a:t>
            </a:r>
            <a:r>
              <a:rPr kumimoji="1"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encapsulate a software </a:t>
            </a:r>
            <a:r>
              <a:rPr kumimoji="1" lang="en-US" altLang="ko-KR"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component </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and </a:t>
            </a:r>
            <a:r>
              <a:rPr kumimoji="1"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all of its dependencies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in a format that is self-describing and </a:t>
            </a:r>
            <a:r>
              <a:rPr kumimoji="1"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portable</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so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that </a:t>
            </a:r>
            <a:r>
              <a:rPr kumimoji="1"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any compliant runtime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can run it </a:t>
            </a:r>
            <a:r>
              <a:rPr kumimoji="1"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without </a:t>
            </a:r>
            <a:r>
              <a:rPr kumimoji="1" lang="en-US" altLang="ko-KR"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extra dependencies</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regardless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of the underlying machine and contents of the container.</a:t>
            </a:r>
            <a:endParaRPr kumimoji="1" lang="ko-KR"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8" name="그림 7"/>
          <p:cNvPicPr>
            <a:picLocks noChangeAspect="1"/>
          </p:cNvPicPr>
          <p:nvPr/>
        </p:nvPicPr>
        <p:blipFill>
          <a:blip r:embed="rId3"/>
          <a:stretch>
            <a:fillRect/>
          </a:stretch>
        </p:blipFill>
        <p:spPr>
          <a:xfrm>
            <a:off x="701316" y="3907024"/>
            <a:ext cx="7632848" cy="2701383"/>
          </a:xfrm>
          <a:prstGeom prst="rect">
            <a:avLst/>
          </a:prstGeom>
          <a:ln w="28575">
            <a:solidFill>
              <a:srgbClr val="FF0000"/>
            </a:solidFill>
          </a:ln>
        </p:spPr>
      </p:pic>
      <p:pic>
        <p:nvPicPr>
          <p:cNvPr id="9" name="그림 8"/>
          <p:cNvPicPr>
            <a:picLocks noChangeAspect="1"/>
          </p:cNvPicPr>
          <p:nvPr/>
        </p:nvPicPr>
        <p:blipFill>
          <a:blip r:embed="rId4"/>
          <a:stretch>
            <a:fillRect/>
          </a:stretch>
        </p:blipFill>
        <p:spPr>
          <a:xfrm>
            <a:off x="4328803" y="2077527"/>
            <a:ext cx="4455157" cy="1748361"/>
          </a:xfrm>
          <a:prstGeom prst="rect">
            <a:avLst/>
          </a:prstGeom>
        </p:spPr>
      </p:pic>
      <p:pic>
        <p:nvPicPr>
          <p:cNvPr id="140292" name="Picture 4" descr="Open Containers Initiati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2629915"/>
            <a:ext cx="3261546" cy="7338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517740" y="6608407"/>
            <a:ext cx="5084522" cy="253916"/>
          </a:xfrm>
          <a:prstGeom prst="rect">
            <a:avLst/>
          </a:prstGeom>
          <a:noFill/>
        </p:spPr>
        <p:txBody>
          <a:bodyPr wrap="square" rtlCol="0">
            <a:spAutoFit/>
          </a:bodyPr>
          <a:lstStyle/>
          <a:p>
            <a:pPr algn="ctr"/>
            <a:r>
              <a:rPr lang="en-US" altLang="ko-KR" sz="1050" dirty="0"/>
              <a:t>https://www.slideshare.net/caniszczyk/cloud-native-landscape-cncf-and-oci</a:t>
            </a:r>
            <a:endParaRPr lang="ko-KR" altLang="en-US" sz="1050" dirty="0"/>
          </a:p>
        </p:txBody>
      </p:sp>
    </p:spTree>
    <p:extLst>
      <p:ext uri="{BB962C8B-B14F-4D97-AF65-F5344CB8AC3E}">
        <p14:creationId xmlns:p14="http://schemas.microsoft.com/office/powerpoint/2010/main" val="14577747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3874026" y="1019148"/>
            <a:ext cx="5197966" cy="1648378"/>
            <a:chOff x="3874026" y="1019148"/>
            <a:chExt cx="5197966" cy="1648378"/>
          </a:xfrm>
        </p:grpSpPr>
        <p:pic>
          <p:nvPicPr>
            <p:cNvPr id="136194" name="Picture 2" descr="https://ci3.googleusercontent.com/proxy/P7b5DgOgsVPBDvJWs9vj6ZWEF14y3KMuobKs6ugnG_JzAJD5RMMSmSPqECfpvu3k8t3_HMNUAALUX1GgZWc6D3JTfbPOY8Eggqzyp8bVz1dcPeHO3czYrg=s0-d-e1-ft#https://www.sdxcentral.com/wp-content/uploads/2018/05/10-vs-11.png"/>
            <p:cNvPicPr>
              <a:picLocks noChangeAspect="1" noChangeArrowheads="1"/>
            </p:cNvPicPr>
            <p:nvPr/>
          </p:nvPicPr>
          <p:blipFill rotWithShape="1">
            <a:blip r:embed="rId2">
              <a:extLst>
                <a:ext uri="{28A0092B-C50C-407E-A947-70E740481C1C}">
                  <a14:useLocalDpi xmlns:a14="http://schemas.microsoft.com/office/drawing/2010/main" val="0"/>
                </a:ext>
              </a:extLst>
            </a:blip>
            <a:srcRect t="51462"/>
            <a:stretch/>
          </p:blipFill>
          <p:spPr bwMode="auto">
            <a:xfrm>
              <a:off x="3874026" y="2028023"/>
              <a:ext cx="4984584" cy="639503"/>
            </a:xfrm>
            <a:prstGeom prst="rect">
              <a:avLst/>
            </a:prstGeom>
            <a:noFill/>
            <a:extLst>
              <a:ext uri="{909E8E84-426E-40DD-AFC4-6F175D3DCCD1}">
                <a14:hiddenFill xmlns:a14="http://schemas.microsoft.com/office/drawing/2010/main">
                  <a:solidFill>
                    <a:srgbClr val="FFFFFF"/>
                  </a:solidFill>
                </a14:hiddenFill>
              </a:ext>
            </a:extLst>
          </p:spPr>
        </p:pic>
        <p:pic>
          <p:nvPicPr>
            <p:cNvPr id="136198" name="Picture 6" descr="https://ci4.googleusercontent.com/proxy/H6NLlH5xlsUqnlhxM0dAz1xhDY5Et3BRAghaQKPaYK__2B1ucm0zvnWkX8hBOwNLs5norWN5WxPc4lujYdTfearVEeqaNGzJxvieQ9FNJzRM2MEzJNpVP8PK7iKpTrKL-MquBqScSA=s0-d-e1-ft#https://www.sdxcentral.com/wp-content/uploads/2018/05/Containerd-10-vs-Docker.png"/>
            <p:cNvPicPr>
              <a:picLocks noChangeAspect="1" noChangeArrowheads="1"/>
            </p:cNvPicPr>
            <p:nvPr/>
          </p:nvPicPr>
          <p:blipFill rotWithShape="1">
            <a:blip r:embed="rId3">
              <a:extLst>
                <a:ext uri="{28A0092B-C50C-407E-A947-70E740481C1C}">
                  <a14:useLocalDpi xmlns:a14="http://schemas.microsoft.com/office/drawing/2010/main" val="0"/>
                </a:ext>
              </a:extLst>
            </a:blip>
            <a:srcRect t="14527"/>
            <a:stretch/>
          </p:blipFill>
          <p:spPr bwMode="auto">
            <a:xfrm>
              <a:off x="3874026" y="1019148"/>
              <a:ext cx="5197966" cy="1032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제목 1"/>
          <p:cNvSpPr>
            <a:spLocks noGrp="1"/>
          </p:cNvSpPr>
          <p:nvPr>
            <p:ph type="title"/>
          </p:nvPr>
        </p:nvSpPr>
        <p:spPr>
          <a:xfrm>
            <a:off x="0" y="-10647"/>
            <a:ext cx="9144000" cy="617364"/>
          </a:xfrm>
        </p:spPr>
        <p:txBody>
          <a:bodyPr/>
          <a:lstStyle/>
          <a:p>
            <a:r>
              <a:rPr lang="en-US" altLang="ko-KR" dirty="0" smtClean="0">
                <a:latin typeface="Times New Roman" panose="02020603050405020304" pitchFamily="18" charset="0"/>
                <a:cs typeface="Times New Roman" panose="02020603050405020304" pitchFamily="18" charset="0"/>
              </a:rPr>
              <a:t>CRI</a:t>
            </a:r>
            <a:r>
              <a:rPr lang="en-US" altLang="ko-KR" sz="2000" dirty="0" smtClean="0">
                <a:latin typeface="Times New Roman" panose="02020603050405020304" pitchFamily="18" charset="0"/>
                <a:cs typeface="Times New Roman" panose="02020603050405020304" pitchFamily="18" charset="0"/>
              </a:rPr>
              <a:t>(Container </a:t>
            </a:r>
            <a:r>
              <a:rPr lang="en-US" altLang="ko-KR" sz="2000" dirty="0">
                <a:latin typeface="Times New Roman" panose="02020603050405020304" pitchFamily="18" charset="0"/>
                <a:cs typeface="Times New Roman" panose="02020603050405020304" pitchFamily="18" charset="0"/>
              </a:rPr>
              <a:t>Runtime Interface</a:t>
            </a:r>
            <a:r>
              <a:rPr lang="en-US" altLang="ko-KR" sz="2000" dirty="0" smtClean="0">
                <a:latin typeface="Times New Roman" panose="02020603050405020304" pitchFamily="18" charset="0"/>
                <a:cs typeface="Times New Roman" panose="02020603050405020304" pitchFamily="18" charset="0"/>
              </a:rPr>
              <a:t>)</a:t>
            </a:r>
            <a:r>
              <a:rPr lang="en-US" altLang="ko-KR" sz="4000" dirty="0" smtClean="0">
                <a:latin typeface="Times New Roman" panose="02020603050405020304" pitchFamily="18" charset="0"/>
                <a:cs typeface="Times New Roman" panose="02020603050405020304" pitchFamily="18" charset="0"/>
              </a:rPr>
              <a:t>: </a:t>
            </a:r>
            <a:r>
              <a:rPr lang="en-US" altLang="ko-KR" sz="3200" dirty="0" err="1" smtClean="0">
                <a:solidFill>
                  <a:srgbClr val="3333FF"/>
                </a:solidFill>
                <a:latin typeface="Times New Roman" panose="02020603050405020304" pitchFamily="18" charset="0"/>
                <a:cs typeface="Times New Roman" panose="02020603050405020304" pitchFamily="18" charset="0"/>
              </a:rPr>
              <a:t>Containerd</a:t>
            </a:r>
            <a:r>
              <a:rPr lang="en-US" altLang="ko-KR" sz="3200" dirty="0" smtClean="0">
                <a:solidFill>
                  <a:srgbClr val="3333FF"/>
                </a:solidFill>
                <a:latin typeface="Times New Roman" panose="02020603050405020304" pitchFamily="18" charset="0"/>
                <a:cs typeface="Times New Roman" panose="02020603050405020304" pitchFamily="18" charset="0"/>
              </a:rPr>
              <a:t>, </a:t>
            </a:r>
            <a:r>
              <a:rPr lang="en-US" altLang="ko-KR" sz="3200" dirty="0" err="1" smtClean="0">
                <a:solidFill>
                  <a:srgbClr val="3333FF"/>
                </a:solidFill>
                <a:latin typeface="Times New Roman" panose="02020603050405020304" pitchFamily="18" charset="0"/>
                <a:cs typeface="Times New Roman" panose="02020603050405020304" pitchFamily="18" charset="0"/>
              </a:rPr>
              <a:t>rkt</a:t>
            </a:r>
            <a:r>
              <a:rPr lang="en-US" altLang="ko-KR" sz="3200" dirty="0" smtClean="0">
                <a:solidFill>
                  <a:srgbClr val="3333FF"/>
                </a:solidFill>
                <a:latin typeface="Times New Roman" panose="02020603050405020304" pitchFamily="18" charset="0"/>
                <a:cs typeface="Times New Roman" panose="02020603050405020304" pitchFamily="18" charset="0"/>
              </a:rPr>
              <a:t>, CRI-O, …</a:t>
            </a:r>
            <a:endParaRPr lang="ko-KR" altLang="en-US" sz="3200" dirty="0">
              <a:solidFill>
                <a:srgbClr val="3333FF"/>
              </a:solidFill>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fld id="{673D5B7D-3ECE-475F-8169-8F7696AEADFB}" type="slidenum">
              <a:rPr kumimoji="1" lang="ko-KR" altLang="en-US" sz="1400" b="1" i="0" u="none" strike="noStrike" kern="1200" cap="none" spc="0" normalizeH="0" baseline="0" noProof="0" smtClean="0">
                <a:ln>
                  <a:noFill/>
                </a:ln>
                <a:solidFill>
                  <a:srgbClr val="898989"/>
                </a:solidFill>
                <a:effectLst/>
                <a:uLnTx/>
                <a:uFillTx/>
                <a:latin typeface="Comic Sans MS" pitchFamily="66" charset="0"/>
                <a:ea typeface="굴림" pitchFamily="50"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52</a:t>
            </a:fld>
            <a:endParaRPr kumimoji="1" lang="ko-KR" altLang="en-US" sz="1400" b="1" i="0" u="none" strike="noStrike" kern="1200" cap="none" spc="0" normalizeH="0" baseline="0" noProof="0" dirty="0">
              <a:ln>
                <a:noFill/>
              </a:ln>
              <a:solidFill>
                <a:srgbClr val="898989"/>
              </a:solidFill>
              <a:effectLst/>
              <a:uLnTx/>
              <a:uFillTx/>
              <a:latin typeface="Comic Sans MS" pitchFamily="66" charset="0"/>
              <a:ea typeface="굴림" pitchFamily="50" charset="-127"/>
              <a:cs typeface="+mn-cs"/>
            </a:endParaRPr>
          </a:p>
        </p:txBody>
      </p:sp>
      <p:sp>
        <p:nvSpPr>
          <p:cNvPr id="6" name="TextBox 5"/>
          <p:cNvSpPr txBox="1"/>
          <p:nvPr/>
        </p:nvSpPr>
        <p:spPr>
          <a:xfrm>
            <a:off x="479153" y="2825641"/>
            <a:ext cx="3876823" cy="1323439"/>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err="1"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Containerd</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An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industry-standard container </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runtime with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an emphasis on simplicity</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robustness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and portability</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a:t>
            </a:r>
            <a:endParaRPr kumimoji="1" lang="ko-KR"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6196" name="Picture 4" descr="containerd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9614" y="1451196"/>
            <a:ext cx="1728192" cy="1125486"/>
          </a:xfrm>
          <a:prstGeom prst="rect">
            <a:avLst/>
          </a:prstGeom>
          <a:noFill/>
          <a:extLst>
            <a:ext uri="{909E8E84-426E-40DD-AFC4-6F175D3DCCD1}">
              <a14:hiddenFill xmlns:a14="http://schemas.microsoft.com/office/drawing/2010/main">
                <a:solidFill>
                  <a:srgbClr val="FFFFFF"/>
                </a:solidFill>
              </a14:hiddenFill>
            </a:ext>
          </a:extLst>
        </p:spPr>
      </p:pic>
      <p:pic>
        <p:nvPicPr>
          <p:cNvPr id="136200" name="Picture 8" descr="ê´ë ¨ ì´ë¯¸ì§"/>
          <p:cNvPicPr>
            <a:picLocks noChangeAspect="1" noChangeArrowheads="1"/>
          </p:cNvPicPr>
          <p:nvPr/>
        </p:nvPicPr>
        <p:blipFill rotWithShape="1">
          <a:blip r:embed="rId5">
            <a:extLst>
              <a:ext uri="{28A0092B-C50C-407E-A947-70E740481C1C}">
                <a14:useLocalDpi xmlns:a14="http://schemas.microsoft.com/office/drawing/2010/main" val="0"/>
              </a:ext>
            </a:extLst>
          </a:blip>
          <a:srcRect l="19377" r="18635"/>
          <a:stretch/>
        </p:blipFill>
        <p:spPr bwMode="auto">
          <a:xfrm>
            <a:off x="538031" y="1317826"/>
            <a:ext cx="1146805" cy="148478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p:cNvGrpSpPr/>
          <p:nvPr/>
        </p:nvGrpSpPr>
        <p:grpSpPr>
          <a:xfrm>
            <a:off x="4119" y="5149986"/>
            <a:ext cx="5312949" cy="1708014"/>
            <a:chOff x="3809129" y="2341817"/>
            <a:chExt cx="5312949" cy="1708014"/>
          </a:xfrm>
        </p:grpSpPr>
        <p:pic>
          <p:nvPicPr>
            <p:cNvPr id="136214" name="Picture 22" descr="cri-o containersì ëí ì´ë¯¸ì§ ê²ìê²°ê³¼"/>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944" r="10901" b="10083"/>
            <a:stretch/>
          </p:blipFill>
          <p:spPr bwMode="auto">
            <a:xfrm>
              <a:off x="3809129" y="2341817"/>
              <a:ext cx="1370626" cy="170801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087145" y="2621274"/>
              <a:ext cx="4034933" cy="707886"/>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CRI-O</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OCI-based implementation of Kubernetes </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CRI; vs cri-</a:t>
              </a:r>
              <a:r>
                <a:rPr kumimoji="1" lang="en-US" altLang="ko-KR" sz="20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containerd</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t>
              </a:r>
              <a:endParaRPr kumimoji="1" lang="ko-KR"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grpSp>
      <p:grpSp>
        <p:nvGrpSpPr>
          <p:cNvPr id="5" name="그룹 4"/>
          <p:cNvGrpSpPr/>
          <p:nvPr/>
        </p:nvGrpSpPr>
        <p:grpSpPr>
          <a:xfrm>
            <a:off x="5078362" y="3438120"/>
            <a:ext cx="3744416" cy="1784689"/>
            <a:chOff x="-27826" y="1860613"/>
            <a:chExt cx="3744416" cy="1784689"/>
          </a:xfrm>
        </p:grpSpPr>
        <p:pic>
          <p:nvPicPr>
            <p:cNvPr id="136216" name="Picture 24" descr="rk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065" y="1860613"/>
              <a:ext cx="2055309" cy="86582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27826" y="2937416"/>
              <a:ext cx="3744416" cy="707886"/>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err="1"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rkt</a:t>
              </a:r>
              <a:r>
                <a:rPr kumimoji="1" lang="en-US" altLang="ko-KR"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CRI designed for composability, security, and </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speed.</a:t>
              </a:r>
              <a:endParaRPr kumimoji="1" lang="ko-KR"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grpSp>
      <p:sp>
        <p:nvSpPr>
          <p:cNvPr id="16" name="TextBox 15"/>
          <p:cNvSpPr txBox="1"/>
          <p:nvPr/>
        </p:nvSpPr>
        <p:spPr>
          <a:xfrm>
            <a:off x="4408309" y="6389772"/>
            <a:ext cx="5084522" cy="253916"/>
          </a:xfrm>
          <a:prstGeom prst="rect">
            <a:avLst/>
          </a:prstGeom>
          <a:noFill/>
        </p:spPr>
        <p:txBody>
          <a:bodyPr wrap="square" rtlCol="0">
            <a:spAutoFit/>
          </a:bodyPr>
          <a:lstStyle/>
          <a:p>
            <a:pPr algn="ctr"/>
            <a:r>
              <a:rPr lang="en-US" altLang="ko-KR" sz="1050" dirty="0"/>
              <a:t>https://kubernetes.io/blog/2018/05/24/kubernetes-containerd-integration-goes-ga/</a:t>
            </a:r>
            <a:endParaRPr lang="ko-KR" altLang="en-US" sz="1050" dirty="0"/>
          </a:p>
        </p:txBody>
      </p:sp>
    </p:spTree>
    <p:extLst>
      <p:ext uri="{BB962C8B-B14F-4D97-AF65-F5344CB8AC3E}">
        <p14:creationId xmlns:p14="http://schemas.microsoft.com/office/powerpoint/2010/main" val="21087803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p:cNvSpPr txBox="1">
            <a:spLocks/>
          </p:cNvSpPr>
          <p:nvPr/>
        </p:nvSpPr>
        <p:spPr>
          <a:xfrm>
            <a:off x="0" y="0"/>
            <a:ext cx="9144000" cy="644233"/>
          </a:xfrm>
          <a:prstGeom prst="rect">
            <a:avLst/>
          </a:prstGeom>
        </p:spPr>
        <p:txBody>
          <a:bodyPr vert="horz" lIns="91440" tIns="45720" rIns="91440" bIns="45720" rtlCol="0" anchor="b">
            <a:no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pPr lvl="0" fontAlgn="auto">
              <a:spcAft>
                <a:spcPts val="0"/>
              </a:spcAft>
              <a:defRPr/>
            </a:pPr>
            <a:r>
              <a:rPr lang="en-US" altLang="ko-KR" sz="4000" dirty="0" err="1">
                <a:latin typeface="Times New Roman" panose="02020603050405020304" pitchFamily="18" charset="0"/>
                <a:cs typeface="Times New Roman" panose="02020603050405020304" pitchFamily="18" charset="0"/>
              </a:rPr>
              <a:t>p+v+c</a:t>
            </a:r>
            <a:r>
              <a:rPr lang="en-US" altLang="ko-KR" sz="4000" dirty="0">
                <a:latin typeface="Times New Roman" panose="02020603050405020304" pitchFamily="18" charset="0"/>
                <a:cs typeface="Times New Roman" panose="02020603050405020304" pitchFamily="18" charset="0"/>
              </a:rPr>
              <a:t> Harmonized </a:t>
            </a:r>
            <a:r>
              <a:rPr lang="en-US" altLang="ko-KR" sz="4000" dirty="0" smtClean="0">
                <a:latin typeface="Times New Roman" panose="02020603050405020304" pitchFamily="18" charset="0"/>
                <a:cs typeface="Times New Roman" panose="02020603050405020304" pitchFamily="18" charset="0"/>
              </a:rPr>
              <a:t>Networking</a:t>
            </a:r>
            <a:endParaRPr kumimoji="0" lang="ko-KR" altLang="en-US" sz="14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148484" name="Picture 4" descr="container networkingì ëí ì´ë¯¸ì§ ê²ìê²°ê³¼"/>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606" t="3140" r="19842" b="16769"/>
          <a:stretch/>
        </p:blipFill>
        <p:spPr bwMode="auto">
          <a:xfrm>
            <a:off x="5004048" y="794288"/>
            <a:ext cx="3580600" cy="24989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9299" y="3356992"/>
            <a:ext cx="8605401" cy="605294"/>
          </a:xfrm>
          <a:prstGeom prst="rect">
            <a:avLst/>
          </a:prstGeom>
          <a:solidFill>
            <a:schemeClr val="accent4">
              <a:lumMod val="20000"/>
              <a:lumOff val="80000"/>
              <a:alpha val="60000"/>
            </a:schemeClr>
          </a:solidFill>
          <a:ln w="28575">
            <a:noFill/>
          </a:ln>
        </p:spPr>
        <p:txBody>
          <a:bodyPr wrap="square" rtlCol="0">
            <a:spAutoFit/>
          </a:bodyPr>
          <a:lstStyle/>
          <a:p>
            <a:pPr marL="0" marR="0" lvl="0" indent="0" algn="ctr" defTabSz="914400" rtl="0" eaLnBrk="1" fontAlgn="base" latinLnBrk="1" hangingPunct="1">
              <a:lnSpc>
                <a:spcPts val="4000"/>
              </a:lnSpc>
              <a:spcBef>
                <a:spcPct val="0"/>
              </a:spcBef>
              <a:spcAft>
                <a:spcPct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p</a:t>
            </a:r>
            <a:r>
              <a:rPr kumimoji="0"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t>
            </a:r>
            <a:r>
              <a:rPr kumimoji="0" lang="en-US" altLang="ko-KR" sz="1400" b="1"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Baremetal</a:t>
            </a:r>
            <a:r>
              <a:rPr kumimoji="0"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t>
            </a:r>
            <a:r>
              <a:rPr kumimoji="0" lang="en-US" altLang="ko-KR" sz="2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a:t>
            </a:r>
            <a:r>
              <a:rPr kumimoji="1" lang="en-US" altLang="ko-KR"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굴림" pitchFamily="50" charset="-127"/>
                <a:cs typeface="Times New Roman" panose="02020603050405020304" pitchFamily="18" charset="0"/>
              </a:rPr>
              <a:t>+ </a:t>
            </a:r>
            <a:r>
              <a:rPr kumimoji="1" lang="en-US" altLang="ko-KR" sz="36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v</a:t>
            </a:r>
            <a:r>
              <a:rPr kumimoji="1" lang="en-US" altLang="ko-KR" sz="1400" b="1" i="0" u="none" strike="noStrike" kern="1200" cap="none" spc="0" normalizeH="0" baseline="0" noProof="0" dirty="0" smtClean="0">
                <a:ln>
                  <a:noFill/>
                </a:ln>
                <a:solidFill>
                  <a:prstClr val="black"/>
                </a:solidFill>
                <a:effectLst/>
                <a:uLnTx/>
                <a:uFillTx/>
                <a:latin typeface="Times New Roman" panose="02020603050405020304" pitchFamily="18" charset="0"/>
                <a:ea typeface="굴림" pitchFamily="50" charset="-127"/>
                <a:cs typeface="Times New Roman" panose="02020603050405020304" pitchFamily="18" charset="0"/>
              </a:rPr>
              <a:t>(Virtual Machine)</a:t>
            </a:r>
            <a:r>
              <a:rPr kumimoji="1" lang="en-US" altLang="ko-KR"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굴림" pitchFamily="50" charset="-127"/>
                <a:cs typeface="Times New Roman" panose="02020603050405020304" pitchFamily="18" charset="0"/>
              </a:rPr>
              <a:t> </a:t>
            </a:r>
            <a:r>
              <a:rPr kumimoji="1" lang="en-US" altLang="ko-KR" sz="2400" b="1" i="0" u="none" strike="noStrike" kern="1200" cap="none" spc="0" normalizeH="0" baseline="0" noProof="0" dirty="0" smtClean="0">
                <a:ln>
                  <a:noFill/>
                </a:ln>
                <a:solidFill>
                  <a:prstClr val="black"/>
                </a:solidFill>
                <a:effectLst/>
                <a:uLnTx/>
                <a:uFillTx/>
                <a:latin typeface="Times New Roman" panose="02020603050405020304" pitchFamily="18" charset="0"/>
                <a:ea typeface="굴림" pitchFamily="50" charset="-127"/>
                <a:cs typeface="Times New Roman" panose="02020603050405020304" pitchFamily="18" charset="0"/>
              </a:rPr>
              <a:t>+ </a:t>
            </a:r>
            <a:r>
              <a:rPr kumimoji="1" lang="en-US" altLang="ko-KR" sz="3600" b="1" i="0" u="none" strike="noStrike" kern="1200" cap="none" spc="0" normalizeH="0" baseline="0" noProof="0" dirty="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c</a:t>
            </a:r>
            <a:r>
              <a:rPr kumimoji="1"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굴림" pitchFamily="50" charset="-127"/>
                <a:cs typeface="Times New Roman" panose="02020603050405020304" pitchFamily="18" charset="0"/>
              </a:rPr>
              <a:t>(Container</a:t>
            </a:r>
            <a:r>
              <a:rPr kumimoji="1" lang="en-US" altLang="ko-KR" sz="1400" b="1" i="0" u="none" strike="noStrike" kern="1200" cap="none" spc="0" normalizeH="0" baseline="0" noProof="0" dirty="0" smtClean="0">
                <a:ln>
                  <a:noFill/>
                </a:ln>
                <a:solidFill>
                  <a:prstClr val="black"/>
                </a:solidFill>
                <a:effectLst/>
                <a:uLnTx/>
                <a:uFillTx/>
                <a:latin typeface="Times New Roman" panose="02020603050405020304" pitchFamily="18" charset="0"/>
                <a:ea typeface="굴림" pitchFamily="50" charset="-127"/>
                <a:cs typeface="Times New Roman" panose="02020603050405020304" pitchFamily="18" charset="0"/>
              </a:rPr>
              <a:t>) </a:t>
            </a:r>
            <a:r>
              <a:rPr kumimoji="1" lang="en-US" altLang="ko-KR"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굴림" pitchFamily="50" charset="-127"/>
                <a:cs typeface="Times New Roman" panose="02020603050405020304" pitchFamily="18" charset="0"/>
              </a:rPr>
              <a:t>Harmonization</a:t>
            </a:r>
            <a:endParaRPr kumimoji="0" lang="en-US" altLang="ko-KR" sz="28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3" name="그림 2"/>
          <p:cNvPicPr>
            <a:picLocks noChangeAspect="1"/>
          </p:cNvPicPr>
          <p:nvPr/>
        </p:nvPicPr>
        <p:blipFill>
          <a:blip r:embed="rId3"/>
          <a:stretch>
            <a:fillRect/>
          </a:stretch>
        </p:blipFill>
        <p:spPr>
          <a:xfrm>
            <a:off x="1340231" y="4077073"/>
            <a:ext cx="6433171" cy="2780928"/>
          </a:xfrm>
          <a:prstGeom prst="rect">
            <a:avLst/>
          </a:prstGeom>
        </p:spPr>
      </p:pic>
      <p:pic>
        <p:nvPicPr>
          <p:cNvPr id="4" name="그림 3"/>
          <p:cNvPicPr>
            <a:picLocks noChangeAspect="1"/>
          </p:cNvPicPr>
          <p:nvPr/>
        </p:nvPicPr>
        <p:blipFill rotWithShape="1">
          <a:blip r:embed="rId4"/>
          <a:srcRect r="47327"/>
          <a:stretch/>
        </p:blipFill>
        <p:spPr>
          <a:xfrm>
            <a:off x="467544" y="794288"/>
            <a:ext cx="3816424" cy="2130656"/>
          </a:xfrm>
          <a:prstGeom prst="rect">
            <a:avLst/>
          </a:prstGeom>
        </p:spPr>
      </p:pic>
      <p:sp>
        <p:nvSpPr>
          <p:cNvPr id="8" name="TextBox 7"/>
          <p:cNvSpPr txBox="1"/>
          <p:nvPr/>
        </p:nvSpPr>
        <p:spPr>
          <a:xfrm>
            <a:off x="-688540" y="635439"/>
            <a:ext cx="6128591"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9" name="TextBox 8"/>
          <p:cNvSpPr txBox="1"/>
          <p:nvPr/>
        </p:nvSpPr>
        <p:spPr>
          <a:xfrm>
            <a:off x="3730052" y="587336"/>
            <a:ext cx="6128591"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10" name="TextBox 9"/>
          <p:cNvSpPr txBox="1"/>
          <p:nvPr/>
        </p:nvSpPr>
        <p:spPr>
          <a:xfrm>
            <a:off x="2555776" y="6601478"/>
            <a:ext cx="6128591"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23265330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ctrTitle" idx="4294967295"/>
          </p:nvPr>
        </p:nvSpPr>
        <p:spPr>
          <a:xfrm>
            <a:off x="685800" y="2819400"/>
            <a:ext cx="7772400" cy="1066800"/>
          </a:xfrm>
        </p:spPr>
        <p:txBody>
          <a:bodyPr/>
          <a:lstStyle/>
          <a:p>
            <a:pPr eaLnBrk="1" hangingPunct="1"/>
            <a:r>
              <a:rPr lang="en-US" altLang="ko-KR" sz="8000" smtClean="0"/>
              <a:t>Thank you!</a:t>
            </a:r>
          </a:p>
        </p:txBody>
      </p:sp>
      <p:sp>
        <p:nvSpPr>
          <p:cNvPr id="158723" name="Rectangle 3"/>
          <p:cNvSpPr>
            <a:spLocks noGrp="1" noChangeArrowheads="1"/>
          </p:cNvSpPr>
          <p:nvPr>
            <p:ph type="subTitle" idx="4294967295"/>
          </p:nvPr>
        </p:nvSpPr>
        <p:spPr>
          <a:xfrm>
            <a:off x="1219200" y="4267200"/>
            <a:ext cx="6858000" cy="1371600"/>
          </a:xfrm>
        </p:spPr>
        <p:txBody>
          <a:bodyPr/>
          <a:lstStyle/>
          <a:p>
            <a:pPr marL="0" indent="0" algn="ctr" eaLnBrk="1" hangingPunct="1">
              <a:buFont typeface="Wingdings" pitchFamily="2" charset="2"/>
              <a:buNone/>
            </a:pPr>
            <a:r>
              <a:rPr lang="en-US" altLang="ko-KR" smtClean="0"/>
              <a:t>Send Inquiry to </a:t>
            </a:r>
            <a:r>
              <a:rPr lang="en-US" altLang="ko-KR" smtClean="0">
                <a:hlinkClick r:id="rId2"/>
              </a:rPr>
              <a:t>jongwon@gist.ac.kr</a:t>
            </a:r>
            <a:endParaRPr lang="en-US" altLang="ko-KR" smtClean="0"/>
          </a:p>
          <a:p>
            <a:pPr marL="0" indent="0" algn="ctr" eaLnBrk="1" hangingPunct="1">
              <a:buFont typeface="Wingdings" pitchFamily="2" charset="2"/>
              <a:buNone/>
            </a:pPr>
            <a:endParaRPr lang="en-US" altLang="ko-KR" smtClean="0"/>
          </a:p>
          <a:p>
            <a:pPr marL="0" indent="0" algn="ctr" eaLnBrk="1" hangingPunct="1">
              <a:buFont typeface="Wingdings" pitchFamily="2" charset="2"/>
              <a:buNone/>
            </a:pPr>
            <a:r>
              <a:rPr lang="en-US" altLang="ko-KR" smtClean="0"/>
              <a:t>http://nm.gist.ac.kr</a:t>
            </a:r>
          </a:p>
        </p:txBody>
      </p:sp>
      <p:pic>
        <p:nvPicPr>
          <p:cNvPr id="158724" name="Picture 4" descr="EMB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066800"/>
            <a:ext cx="129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descr="EMB4df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1044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Rectangle 6"/>
          <p:cNvSpPr>
            <a:spLocks noChangeArrowheads="1"/>
          </p:cNvSpPr>
          <p:nvPr/>
        </p:nvSpPr>
        <p:spPr bwMode="auto">
          <a:xfrm>
            <a:off x="2362200" y="1219200"/>
            <a:ext cx="4495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73025" tIns="36512" rIns="73025" bIns="36512">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a:solidFill>
                  <a:srgbClr val="000000"/>
                </a:solidFill>
                <a:ea typeface="휴먼명조" pitchFamily="2" charset="-127"/>
              </a:rPr>
              <a:t>Gwangju Institute of Science &amp; Technology</a:t>
            </a:r>
            <a:endParaRPr lang="en-US" altLang="ko-KR" sz="5400">
              <a:ea typeface="굴림" pitchFamily="50" charset="-127"/>
            </a:endParaRPr>
          </a:p>
        </p:txBody>
      </p:sp>
    </p:spTree>
    <p:extLst>
      <p:ext uri="{BB962C8B-B14F-4D97-AF65-F5344CB8AC3E}">
        <p14:creationId xmlns:p14="http://schemas.microsoft.com/office/powerpoint/2010/main" val="41801431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243" name="슬라이드 번호 개체 틀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9C6DB37C-C85B-44F7-A03B-67DBF69F782C}" type="slidenum">
              <a:rPr lang="en-US" altLang="ko-KR" sz="1200">
                <a:solidFill>
                  <a:srgbClr val="898989"/>
                </a:solidFill>
                <a:ea typeface="굴림" pitchFamily="50" charset="-127"/>
              </a:rPr>
              <a:pPr latinLnBrk="0">
                <a:spcBef>
                  <a:spcPct val="0"/>
                </a:spcBef>
                <a:buFontTx/>
                <a:buNone/>
              </a:pPr>
              <a:t>55</a:t>
            </a:fld>
            <a:r>
              <a:rPr lang="en-US" altLang="ko-KR" sz="1200">
                <a:solidFill>
                  <a:srgbClr val="898989"/>
                </a:solidFill>
                <a:ea typeface="굴림" pitchFamily="50" charset="-127"/>
              </a:rPr>
              <a:t> -</a:t>
            </a:r>
          </a:p>
        </p:txBody>
      </p:sp>
      <p:sp>
        <p:nvSpPr>
          <p:cNvPr id="10" name="제목 5"/>
          <p:cNvSpPr txBox="1">
            <a:spLocks/>
          </p:cNvSpPr>
          <p:nvPr/>
        </p:nvSpPr>
        <p:spPr bwMode="auto">
          <a:xfrm>
            <a:off x="0" y="548680"/>
            <a:ext cx="91440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pPr latinLnBrk="0"/>
            <a:r>
              <a:rPr lang="en-US" altLang="ko-KR" sz="7200" dirty="0" smtClean="0"/>
              <a:t>Chapter 4: </a:t>
            </a:r>
            <a:br>
              <a:rPr lang="en-US" altLang="ko-KR" sz="7200" dirty="0" smtClean="0"/>
            </a:br>
            <a:r>
              <a:rPr lang="en-US" altLang="ko-KR" sz="7200" dirty="0" smtClean="0"/>
              <a:t>Computer System </a:t>
            </a:r>
            <a:br>
              <a:rPr lang="en-US" altLang="ko-KR" sz="7200" dirty="0" smtClean="0"/>
            </a:br>
            <a:r>
              <a:rPr lang="en-US" altLang="ko-KR" sz="5400" dirty="0" smtClean="0"/>
              <a:t>Cloud-native Computing</a:t>
            </a:r>
            <a:endParaRPr lang="ko-KR" altLang="en-US" sz="4000" dirty="0" smtClean="0"/>
          </a:p>
        </p:txBody>
      </p:sp>
      <p:pic>
        <p:nvPicPr>
          <p:cNvPr id="2" name="그림 1"/>
          <p:cNvPicPr>
            <a:picLocks noChangeAspect="1"/>
          </p:cNvPicPr>
          <p:nvPr/>
        </p:nvPicPr>
        <p:blipFill>
          <a:blip r:embed="rId2"/>
          <a:stretch>
            <a:fillRect/>
          </a:stretch>
        </p:blipFill>
        <p:spPr>
          <a:xfrm>
            <a:off x="1542331" y="3272770"/>
            <a:ext cx="6192688" cy="3370918"/>
          </a:xfrm>
          <a:prstGeom prst="rect">
            <a:avLst/>
          </a:prstGeom>
        </p:spPr>
      </p:pic>
    </p:spTree>
    <p:extLst>
      <p:ext uri="{BB962C8B-B14F-4D97-AF65-F5344CB8AC3E}">
        <p14:creationId xmlns:p14="http://schemas.microsoft.com/office/powerpoint/2010/main" val="11808383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84"/>
            <a:ext cx="8229600" cy="648072"/>
          </a:xfrm>
        </p:spPr>
        <p:txBody>
          <a:bodyPr/>
          <a:lstStyle/>
          <a:p>
            <a:r>
              <a:rPr lang="en-US" altLang="ko-KR" dirty="0" smtClean="0"/>
              <a:t>Chapter Keywords</a:t>
            </a:r>
            <a:endParaRPr lang="ko-KR" altLang="en-US"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56</a:t>
            </a:fld>
            <a:r>
              <a:rPr lang="en-US" altLang="ko-KR" smtClean="0"/>
              <a:t> -</a:t>
            </a:r>
            <a:endParaRPr lang="en-US" altLang="ko-KR"/>
          </a:p>
        </p:txBody>
      </p:sp>
      <p:sp>
        <p:nvSpPr>
          <p:cNvPr id="5" name="TextBox 4"/>
          <p:cNvSpPr txBox="1"/>
          <p:nvPr/>
        </p:nvSpPr>
        <p:spPr>
          <a:xfrm>
            <a:off x="251520" y="2539404"/>
            <a:ext cx="3744416" cy="1569660"/>
          </a:xfrm>
          <a:prstGeom prst="rect">
            <a:avLst/>
          </a:prstGeom>
          <a:noFill/>
        </p:spPr>
        <p:txBody>
          <a:bodyPr wrap="square" rtlCol="0">
            <a:spAutoFit/>
          </a:bodyPr>
          <a:lstStyle/>
          <a:p>
            <a:r>
              <a:rPr lang="en-US" altLang="ko-KR" sz="4800" dirty="0" smtClean="0"/>
              <a:t>Cloud-native Computing</a:t>
            </a:r>
            <a:endParaRPr lang="ko-KR" altLang="en-US" sz="4800" dirty="0"/>
          </a:p>
        </p:txBody>
      </p:sp>
      <p:sp>
        <p:nvSpPr>
          <p:cNvPr id="6" name="TextBox 5"/>
          <p:cNvSpPr txBox="1"/>
          <p:nvPr/>
        </p:nvSpPr>
        <p:spPr>
          <a:xfrm>
            <a:off x="4518964" y="1052736"/>
            <a:ext cx="4331594" cy="1569660"/>
          </a:xfrm>
          <a:prstGeom prst="rect">
            <a:avLst/>
          </a:prstGeom>
          <a:noFill/>
        </p:spPr>
        <p:txBody>
          <a:bodyPr wrap="square" rtlCol="0">
            <a:spAutoFit/>
          </a:bodyPr>
          <a:lstStyle/>
          <a:p>
            <a:r>
              <a:rPr lang="en-US" altLang="ko-KR" sz="4800" dirty="0" err="1" smtClean="0"/>
              <a:t>Serverless</a:t>
            </a:r>
            <a:r>
              <a:rPr lang="en-US" altLang="ko-KR" sz="4800" dirty="0" smtClean="0"/>
              <a:t> Computing</a:t>
            </a:r>
            <a:endParaRPr lang="ko-KR" altLang="en-US" sz="4800" dirty="0"/>
          </a:p>
        </p:txBody>
      </p:sp>
      <p:sp>
        <p:nvSpPr>
          <p:cNvPr id="7" name="TextBox 6"/>
          <p:cNvSpPr txBox="1"/>
          <p:nvPr/>
        </p:nvSpPr>
        <p:spPr>
          <a:xfrm>
            <a:off x="5133099" y="4195839"/>
            <a:ext cx="3533340" cy="830997"/>
          </a:xfrm>
          <a:prstGeom prst="rect">
            <a:avLst/>
          </a:prstGeom>
          <a:noFill/>
        </p:spPr>
        <p:txBody>
          <a:bodyPr wrap="none" rtlCol="0">
            <a:spAutoFit/>
          </a:bodyPr>
          <a:lstStyle/>
          <a:p>
            <a:r>
              <a:rPr lang="en-US" altLang="ko-KR" sz="4800" dirty="0" smtClean="0"/>
              <a:t>Orchestration</a:t>
            </a:r>
            <a:endParaRPr lang="ko-KR" altLang="en-US" sz="4800" dirty="0"/>
          </a:p>
        </p:txBody>
      </p:sp>
      <p:sp>
        <p:nvSpPr>
          <p:cNvPr id="9" name="TextBox 8"/>
          <p:cNvSpPr txBox="1"/>
          <p:nvPr/>
        </p:nvSpPr>
        <p:spPr>
          <a:xfrm>
            <a:off x="1644103" y="5612281"/>
            <a:ext cx="3855543" cy="830997"/>
          </a:xfrm>
          <a:prstGeom prst="rect">
            <a:avLst/>
          </a:prstGeom>
          <a:noFill/>
        </p:spPr>
        <p:txBody>
          <a:bodyPr wrap="none" rtlCol="0">
            <a:spAutoFit/>
          </a:bodyPr>
          <a:lstStyle/>
          <a:p>
            <a:r>
              <a:rPr lang="en-US" altLang="ko-KR" sz="4800" dirty="0" smtClean="0"/>
              <a:t>Open Interface</a:t>
            </a:r>
            <a:endParaRPr lang="ko-KR" altLang="en-US" sz="4800" dirty="0"/>
          </a:p>
        </p:txBody>
      </p:sp>
    </p:spTree>
    <p:extLst>
      <p:ext uri="{BB962C8B-B14F-4D97-AF65-F5344CB8AC3E}">
        <p14:creationId xmlns:p14="http://schemas.microsoft.com/office/powerpoint/2010/main" val="4113134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09" descr="BlueCloud.png"/>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42146" y="3361406"/>
            <a:ext cx="1106365" cy="596852"/>
          </a:xfrm>
          <a:prstGeom prst="rect">
            <a:avLst/>
          </a:prstGeom>
          <a:noFill/>
          <a:ln>
            <a:noFill/>
          </a:ln>
          <a:extLst/>
        </p:spPr>
      </p:pic>
      <p:pic>
        <p:nvPicPr>
          <p:cNvPr id="51" name="Picture 109" descr="BlueCloud.png"/>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73980" y="5185360"/>
            <a:ext cx="1106365" cy="596852"/>
          </a:xfrm>
          <a:prstGeom prst="rect">
            <a:avLst/>
          </a:prstGeom>
          <a:noFill/>
          <a:ln>
            <a:noFill/>
          </a:ln>
          <a:extLst/>
        </p:spPr>
      </p:pic>
      <p:sp>
        <p:nvSpPr>
          <p:cNvPr id="2" name="제목 1"/>
          <p:cNvSpPr>
            <a:spLocks noGrp="1"/>
          </p:cNvSpPr>
          <p:nvPr>
            <p:ph type="title"/>
          </p:nvPr>
        </p:nvSpPr>
        <p:spPr>
          <a:xfrm>
            <a:off x="0" y="1512"/>
            <a:ext cx="9144000" cy="683213"/>
          </a:xfrm>
        </p:spPr>
        <p:txBody>
          <a:bodyPr/>
          <a:lstStyle/>
          <a:p>
            <a:r>
              <a:rPr lang="en-US" altLang="ko-KR" sz="4000" dirty="0" smtClean="0">
                <a:latin typeface="Times New Roman" panose="02020603050405020304" pitchFamily="18" charset="0"/>
                <a:cs typeface="Times New Roman" panose="02020603050405020304" pitchFamily="18" charset="0"/>
              </a:rPr>
              <a:t>From </a:t>
            </a:r>
            <a:r>
              <a:rPr lang="en-US" altLang="ko-KR" sz="4000" dirty="0" err="1" smtClean="0">
                <a:latin typeface="Times New Roman" panose="02020603050405020304" pitchFamily="18" charset="0"/>
                <a:cs typeface="Times New Roman" panose="02020603050405020304" pitchFamily="18" charset="0"/>
              </a:rPr>
              <a:t>Baremetal</a:t>
            </a:r>
            <a:r>
              <a:rPr lang="en-US" altLang="ko-KR" sz="4000" dirty="0" smtClean="0">
                <a:latin typeface="Times New Roman" panose="02020603050405020304" pitchFamily="18" charset="0"/>
                <a:cs typeface="Times New Roman" panose="02020603050405020304" pitchFamily="18" charset="0"/>
              </a:rPr>
              <a:t> to Containers / </a:t>
            </a:r>
            <a:r>
              <a:rPr lang="en-US" altLang="ko-KR" sz="4000" dirty="0" err="1" smtClean="0">
                <a:latin typeface="Times New Roman" panose="02020603050405020304" pitchFamily="18" charset="0"/>
                <a:cs typeface="Times New Roman" panose="02020603050405020304" pitchFamily="18" charset="0"/>
              </a:rPr>
              <a:t>Serverless</a:t>
            </a:r>
            <a:endParaRPr lang="ko-KR" altLang="en-US" sz="40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294967295"/>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fld id="{673D5B7D-3ECE-475F-8169-8F7696AEADFB}" type="slidenum">
              <a:rPr kumimoji="1" lang="ko-KR" altLang="en-US" sz="1400" b="1" i="0" u="none" strike="noStrike" kern="1200" cap="none" spc="0" normalizeH="0" baseline="0" noProof="0" smtClean="0">
                <a:ln>
                  <a:noFill/>
                </a:ln>
                <a:solidFill>
                  <a:srgbClr val="898989"/>
                </a:solidFill>
                <a:effectLst/>
                <a:uLnTx/>
                <a:uFillTx/>
                <a:latin typeface="Comic Sans MS" pitchFamily="66" charset="0"/>
                <a:ea typeface="굴림" pitchFamily="50"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57</a:t>
            </a:fld>
            <a:endParaRPr kumimoji="1" lang="ko-KR" altLang="en-US" sz="1400" b="1" i="0" u="none" strike="noStrike" kern="1200" cap="none" spc="0" normalizeH="0" baseline="0" noProof="0" dirty="0">
              <a:ln>
                <a:noFill/>
              </a:ln>
              <a:solidFill>
                <a:srgbClr val="898989"/>
              </a:solidFill>
              <a:effectLst/>
              <a:uLnTx/>
              <a:uFillTx/>
              <a:latin typeface="Comic Sans MS" pitchFamily="66" charset="0"/>
              <a:ea typeface="굴림" pitchFamily="50" charset="-127"/>
              <a:cs typeface="+mn-cs"/>
            </a:endParaRPr>
          </a:p>
        </p:txBody>
      </p:sp>
      <p:grpSp>
        <p:nvGrpSpPr>
          <p:cNvPr id="17" name="그룹 16"/>
          <p:cNvGrpSpPr/>
          <p:nvPr/>
        </p:nvGrpSpPr>
        <p:grpSpPr>
          <a:xfrm>
            <a:off x="403786" y="2448360"/>
            <a:ext cx="1224136" cy="1360168"/>
            <a:chOff x="1403648" y="3508992"/>
            <a:chExt cx="1224136" cy="1360168"/>
          </a:xfrm>
        </p:grpSpPr>
        <p:sp>
          <p:nvSpPr>
            <p:cNvPr id="18" name="정육면체 17"/>
            <p:cNvSpPr/>
            <p:nvPr/>
          </p:nvSpPr>
          <p:spPr>
            <a:xfrm>
              <a:off x="1403648" y="3508992"/>
              <a:ext cx="936104" cy="1216152"/>
            </a:xfrm>
            <a:prstGeom prst="cube">
              <a:avLst>
                <a:gd name="adj" fmla="val 484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19" name="정육면체 18"/>
            <p:cNvSpPr/>
            <p:nvPr/>
          </p:nvSpPr>
          <p:spPr>
            <a:xfrm>
              <a:off x="1691680" y="3653008"/>
              <a:ext cx="936104" cy="1216152"/>
            </a:xfrm>
            <a:prstGeom prst="cube">
              <a:avLst>
                <a:gd name="adj" fmla="val 484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grpSp>
        <p:nvGrpSpPr>
          <p:cNvPr id="39" name="그룹 38"/>
          <p:cNvGrpSpPr/>
          <p:nvPr/>
        </p:nvGrpSpPr>
        <p:grpSpPr>
          <a:xfrm>
            <a:off x="2214292" y="4379357"/>
            <a:ext cx="1224136" cy="1360168"/>
            <a:chOff x="1835696" y="4077072"/>
            <a:chExt cx="1224136" cy="1360168"/>
          </a:xfrm>
        </p:grpSpPr>
        <p:sp>
          <p:nvSpPr>
            <p:cNvPr id="23" name="정육면체 22"/>
            <p:cNvSpPr/>
            <p:nvPr/>
          </p:nvSpPr>
          <p:spPr>
            <a:xfrm>
              <a:off x="1835696" y="4077072"/>
              <a:ext cx="936104" cy="1216152"/>
            </a:xfrm>
            <a:prstGeom prst="cube">
              <a:avLst>
                <a:gd name="adj" fmla="val 484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0" name="정육면체 39"/>
            <p:cNvSpPr/>
            <p:nvPr/>
          </p:nvSpPr>
          <p:spPr>
            <a:xfrm>
              <a:off x="1942872" y="4860004"/>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1" name="정육면체 40"/>
            <p:cNvSpPr/>
            <p:nvPr/>
          </p:nvSpPr>
          <p:spPr>
            <a:xfrm>
              <a:off x="2051720" y="4563988"/>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2" name="정육면체 41"/>
            <p:cNvSpPr/>
            <p:nvPr/>
          </p:nvSpPr>
          <p:spPr>
            <a:xfrm>
              <a:off x="2158896" y="4267972"/>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24" name="정육면체 23"/>
            <p:cNvSpPr/>
            <p:nvPr/>
          </p:nvSpPr>
          <p:spPr>
            <a:xfrm>
              <a:off x="2123728" y="4221088"/>
              <a:ext cx="936104" cy="1216152"/>
            </a:xfrm>
            <a:prstGeom prst="cube">
              <a:avLst>
                <a:gd name="adj" fmla="val 484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26" name="정육면체 25"/>
            <p:cNvSpPr/>
            <p:nvPr/>
          </p:nvSpPr>
          <p:spPr>
            <a:xfrm>
              <a:off x="2195736" y="4986880"/>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27" name="정육면체 26"/>
            <p:cNvSpPr/>
            <p:nvPr/>
          </p:nvSpPr>
          <p:spPr>
            <a:xfrm>
              <a:off x="2304584" y="4690864"/>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28" name="정육면체 27"/>
            <p:cNvSpPr/>
            <p:nvPr/>
          </p:nvSpPr>
          <p:spPr>
            <a:xfrm>
              <a:off x="2411760" y="4394848"/>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grpSp>
        <p:nvGrpSpPr>
          <p:cNvPr id="29" name="그룹 28"/>
          <p:cNvGrpSpPr/>
          <p:nvPr/>
        </p:nvGrpSpPr>
        <p:grpSpPr>
          <a:xfrm>
            <a:off x="3209341" y="2195270"/>
            <a:ext cx="2521299" cy="1360168"/>
            <a:chOff x="3447474" y="2524908"/>
            <a:chExt cx="2521299" cy="1360168"/>
          </a:xfrm>
        </p:grpSpPr>
        <p:pic>
          <p:nvPicPr>
            <p:cNvPr id="30" name="Picture 109" descr="BlueCloud.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7474" y="2524908"/>
              <a:ext cx="2521299" cy="1360168"/>
            </a:xfrm>
            <a:prstGeom prst="rect">
              <a:avLst/>
            </a:prstGeom>
            <a:noFill/>
            <a:ln>
              <a:noFill/>
            </a:ln>
            <a:extLst/>
          </p:spPr>
        </p:pic>
        <p:grpSp>
          <p:nvGrpSpPr>
            <p:cNvPr id="31" name="그룹 30"/>
            <p:cNvGrpSpPr/>
            <p:nvPr/>
          </p:nvGrpSpPr>
          <p:grpSpPr>
            <a:xfrm>
              <a:off x="4131160" y="3014536"/>
              <a:ext cx="1023202" cy="580094"/>
              <a:chOff x="2843808" y="3949024"/>
              <a:chExt cx="1023202" cy="704112"/>
            </a:xfrm>
          </p:grpSpPr>
          <p:sp>
            <p:nvSpPr>
              <p:cNvPr id="33" name="정육면체 32"/>
              <p:cNvSpPr/>
              <p:nvPr/>
            </p:nvSpPr>
            <p:spPr>
              <a:xfrm>
                <a:off x="2843808" y="4301080"/>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34" name="정육면체 33"/>
              <p:cNvSpPr/>
              <p:nvPr/>
            </p:nvSpPr>
            <p:spPr>
              <a:xfrm>
                <a:off x="3059832" y="4135340"/>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35" name="정육면체 34"/>
              <p:cNvSpPr/>
              <p:nvPr/>
            </p:nvSpPr>
            <p:spPr>
              <a:xfrm>
                <a:off x="3290946" y="3949024"/>
                <a:ext cx="576064" cy="352056"/>
              </a:xfrm>
              <a:prstGeom prst="cube">
                <a:avLst>
                  <a:gd name="adj" fmla="val 48459"/>
                </a:avLst>
              </a:prstGeom>
              <a:solidFill>
                <a:schemeClr val="bg1"/>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grpSp>
      <p:grpSp>
        <p:nvGrpSpPr>
          <p:cNvPr id="43" name="그룹 42"/>
          <p:cNvGrpSpPr/>
          <p:nvPr/>
        </p:nvGrpSpPr>
        <p:grpSpPr>
          <a:xfrm>
            <a:off x="5999429" y="4499821"/>
            <a:ext cx="595319" cy="1263256"/>
            <a:chOff x="5437302" y="4563988"/>
            <a:chExt cx="700103" cy="1131540"/>
          </a:xfrm>
        </p:grpSpPr>
        <p:sp>
          <p:nvSpPr>
            <p:cNvPr id="47" name="정육면체 46"/>
            <p:cNvSpPr/>
            <p:nvPr/>
          </p:nvSpPr>
          <p:spPr>
            <a:xfrm>
              <a:off x="5437302" y="4563988"/>
              <a:ext cx="329119" cy="1097260"/>
            </a:xfrm>
            <a:prstGeom prst="cube">
              <a:avLst>
                <a:gd name="adj" fmla="val 70451"/>
              </a:avLst>
            </a:prstGeom>
            <a:solidFill>
              <a:schemeClr val="bg1"/>
            </a:solid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8" name="정육면체 47"/>
            <p:cNvSpPr/>
            <p:nvPr/>
          </p:nvSpPr>
          <p:spPr>
            <a:xfrm>
              <a:off x="5611032" y="4581128"/>
              <a:ext cx="329119" cy="1097260"/>
            </a:xfrm>
            <a:prstGeom prst="cube">
              <a:avLst>
                <a:gd name="adj" fmla="val 67309"/>
              </a:avLst>
            </a:prstGeom>
            <a:solidFill>
              <a:schemeClr val="bg1"/>
            </a:solid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9" name="정육면체 48"/>
            <p:cNvSpPr/>
            <p:nvPr/>
          </p:nvSpPr>
          <p:spPr>
            <a:xfrm>
              <a:off x="5808286" y="4598268"/>
              <a:ext cx="329119" cy="1097260"/>
            </a:xfrm>
            <a:prstGeom prst="cube">
              <a:avLst>
                <a:gd name="adj" fmla="val 73593"/>
              </a:avLst>
            </a:prstGeom>
            <a:solidFill>
              <a:schemeClr val="bg1"/>
            </a:solid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sp>
        <p:nvSpPr>
          <p:cNvPr id="50" name="TextBox 49"/>
          <p:cNvSpPr txBox="1"/>
          <p:nvPr/>
        </p:nvSpPr>
        <p:spPr>
          <a:xfrm>
            <a:off x="101308" y="3859725"/>
            <a:ext cx="1446230"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Baremetal</a:t>
            </a:r>
            <a:endPar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Boxes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6" name="TextBox 55"/>
          <p:cNvSpPr txBox="1"/>
          <p:nvPr/>
        </p:nvSpPr>
        <p:spPr>
          <a:xfrm>
            <a:off x="1238654" y="5922829"/>
            <a:ext cx="2394373"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rPr>
              <a:t>Virtual Machines</a:t>
            </a:r>
            <a:endParaRPr kumimoji="1" lang="ko-KR" altLang="en-US" sz="2400" b="0" i="0" u="none" strike="noStrike" kern="1200" cap="none" spc="0" normalizeH="0" baseline="0" noProof="0" dirty="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7" name="TextBox 56"/>
          <p:cNvSpPr txBox="1"/>
          <p:nvPr/>
        </p:nvSpPr>
        <p:spPr>
          <a:xfrm>
            <a:off x="3282306" y="3429000"/>
            <a:ext cx="251383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rPr>
              <a:t>Cloud </a:t>
            </a:r>
            <a:r>
              <a:rPr kumimoji="1" lang="en-US" altLang="ko-KR" sz="1800" b="0" i="0" u="none" strike="noStrike" kern="1200" cap="none" spc="0" normalizeH="0" baseline="0" noProof="0" dirty="0" smtClean="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rPr>
              <a:t>(VMs, BM, …)</a:t>
            </a:r>
            <a:endParaRPr kumimoji="1" lang="ko-KR" altLang="en-US" sz="2400" b="0" i="0" u="none" strike="noStrike" kern="1200" cap="none" spc="0" normalizeH="0" baseline="0" noProof="0" dirty="0">
              <a:ln>
                <a:noFill/>
              </a:ln>
              <a:solidFill>
                <a:srgbClr val="0099FF"/>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8" name="TextBox 57"/>
          <p:cNvSpPr txBox="1"/>
          <p:nvPr/>
        </p:nvSpPr>
        <p:spPr>
          <a:xfrm>
            <a:off x="4723038" y="5822987"/>
            <a:ext cx="3129190"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rPr>
              <a:t>Containers</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dirty="0"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rPr>
              <a:t>(Docker, Singularity, LXD, …)</a:t>
            </a:r>
            <a:endParaRPr kumimoji="1" lang="ko-KR" altLang="en-US" sz="1800" b="0" i="0" u="none" strike="noStrike" kern="1200" cap="none" spc="0" normalizeH="0" baseline="0" noProof="0" dirty="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9" name="TextBox 58"/>
          <p:cNvSpPr txBox="1"/>
          <p:nvPr/>
        </p:nvSpPr>
        <p:spPr>
          <a:xfrm>
            <a:off x="7592010" y="4102915"/>
            <a:ext cx="1449436"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err="1"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rPr>
              <a:t>Serverless</a:t>
            </a:r>
            <a:endParaRPr kumimoji="1" lang="en-US" altLang="ko-KR" sz="2400" b="0" i="0" u="none" strike="noStrike" kern="1200" cap="none" spc="0" normalizeH="0" baseline="0" noProof="0" dirty="0"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dirty="0" smtClean="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rPr>
              <a:t>(functions)</a:t>
            </a:r>
            <a:endParaRPr kumimoji="1" lang="ko-KR" altLang="en-US" sz="1800" b="0" i="0" u="none" strike="noStrike" kern="1200" cap="none" spc="0" normalizeH="0" baseline="0" noProof="0" dirty="0">
              <a:ln>
                <a:noFill/>
              </a:ln>
              <a:solidFill>
                <a:srgbClr val="00B05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55" name="줄무늬가 있는 오른쪽 화살표 54"/>
          <p:cNvSpPr/>
          <p:nvPr/>
        </p:nvSpPr>
        <p:spPr>
          <a:xfrm rot="2621760">
            <a:off x="1693837" y="3843732"/>
            <a:ext cx="529148" cy="843803"/>
          </a:xfrm>
          <a:prstGeom prst="stripedRightArrow">
            <a:avLst>
              <a:gd name="adj1" fmla="val 52288"/>
              <a:gd name="adj2" fmla="val 50736"/>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1" name="줄무늬가 있는 오른쪽 화살표 60"/>
          <p:cNvSpPr/>
          <p:nvPr/>
        </p:nvSpPr>
        <p:spPr>
          <a:xfrm rot="18368851">
            <a:off x="3583816" y="3838692"/>
            <a:ext cx="529148" cy="843803"/>
          </a:xfrm>
          <a:prstGeom prst="stripedRightArrow">
            <a:avLst>
              <a:gd name="adj1" fmla="val 52288"/>
              <a:gd name="adj2" fmla="val 50736"/>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2" name="줄무늬가 있는 오른쪽 화살표 61"/>
          <p:cNvSpPr/>
          <p:nvPr/>
        </p:nvSpPr>
        <p:spPr>
          <a:xfrm rot="2621760">
            <a:off x="5250645" y="3846791"/>
            <a:ext cx="529148" cy="843803"/>
          </a:xfrm>
          <a:prstGeom prst="stripedRightArrow">
            <a:avLst>
              <a:gd name="adj1" fmla="val 52288"/>
              <a:gd name="adj2" fmla="val 50736"/>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3" name="줄무늬가 있는 오른쪽 화살표 62"/>
          <p:cNvSpPr/>
          <p:nvPr/>
        </p:nvSpPr>
        <p:spPr>
          <a:xfrm rot="1635135">
            <a:off x="6899038" y="3079869"/>
            <a:ext cx="529148" cy="843803"/>
          </a:xfrm>
          <a:prstGeom prst="stripedRightArrow">
            <a:avLst>
              <a:gd name="adj1" fmla="val 52288"/>
              <a:gd name="adj2" fmla="val 50736"/>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nvGrpSpPr>
          <p:cNvPr id="64" name="그룹 63"/>
          <p:cNvGrpSpPr/>
          <p:nvPr/>
        </p:nvGrpSpPr>
        <p:grpSpPr>
          <a:xfrm>
            <a:off x="8029401" y="3019020"/>
            <a:ext cx="287327" cy="705402"/>
            <a:chOff x="5437302" y="4563988"/>
            <a:chExt cx="700103" cy="1131540"/>
          </a:xfrm>
        </p:grpSpPr>
        <p:sp>
          <p:nvSpPr>
            <p:cNvPr id="65" name="정육면체 64"/>
            <p:cNvSpPr/>
            <p:nvPr/>
          </p:nvSpPr>
          <p:spPr>
            <a:xfrm>
              <a:off x="5437302" y="4563988"/>
              <a:ext cx="329119" cy="1097260"/>
            </a:xfrm>
            <a:prstGeom prst="cube">
              <a:avLst>
                <a:gd name="adj" fmla="val 70451"/>
              </a:avLst>
            </a:prstGeom>
            <a:solidFill>
              <a:schemeClr val="bg1"/>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6" name="정육면체 65"/>
            <p:cNvSpPr/>
            <p:nvPr/>
          </p:nvSpPr>
          <p:spPr>
            <a:xfrm>
              <a:off x="5611032" y="4581128"/>
              <a:ext cx="329119" cy="1097260"/>
            </a:xfrm>
            <a:prstGeom prst="cube">
              <a:avLst>
                <a:gd name="adj" fmla="val 67309"/>
              </a:avLst>
            </a:prstGeom>
            <a:solidFill>
              <a:schemeClr val="bg1"/>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7" name="정육면체 66"/>
            <p:cNvSpPr/>
            <p:nvPr/>
          </p:nvSpPr>
          <p:spPr>
            <a:xfrm>
              <a:off x="5808286" y="4598268"/>
              <a:ext cx="329119" cy="1097260"/>
            </a:xfrm>
            <a:prstGeom prst="cube">
              <a:avLst>
                <a:gd name="adj" fmla="val 73593"/>
              </a:avLst>
            </a:prstGeom>
            <a:solidFill>
              <a:schemeClr val="bg1"/>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grpSp>
        <p:nvGrpSpPr>
          <p:cNvPr id="60" name="그룹 59"/>
          <p:cNvGrpSpPr/>
          <p:nvPr/>
        </p:nvGrpSpPr>
        <p:grpSpPr>
          <a:xfrm>
            <a:off x="7910806" y="6350805"/>
            <a:ext cx="1009736" cy="228517"/>
            <a:chOff x="7769274" y="6021288"/>
            <a:chExt cx="1771278" cy="461665"/>
          </a:xfrm>
        </p:grpSpPr>
        <p:sp>
          <p:nvSpPr>
            <p:cNvPr id="68" name="TextBox 67"/>
            <p:cNvSpPr txBox="1"/>
            <p:nvPr/>
          </p:nvSpPr>
          <p:spPr>
            <a:xfrm>
              <a:off x="7769274" y="6021288"/>
              <a:ext cx="1771278" cy="461665"/>
            </a:xfrm>
            <a:prstGeom prst="rect">
              <a:avLst/>
            </a:prstGeom>
            <a:noFill/>
            <a:ln w="28575">
              <a:solidFill>
                <a:srgbClr val="FF0000"/>
              </a:solidFill>
            </a:ln>
          </p:spPr>
          <p:txBody>
            <a:bodyPr wrap="none" rtlCol="0">
              <a:no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8244" name="Picture 4" descr="unikernel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5098" y="6074074"/>
              <a:ext cx="1642716" cy="307892"/>
            </a:xfrm>
            <a:prstGeom prst="rect">
              <a:avLst/>
            </a:prstGeom>
            <a:noFill/>
            <a:extLst>
              <a:ext uri="{909E8E84-426E-40DD-AFC4-6F175D3DCCD1}">
                <a14:hiddenFill xmlns:a14="http://schemas.microsoft.com/office/drawing/2010/main">
                  <a:solidFill>
                    <a:srgbClr val="FFFFFF"/>
                  </a:solidFill>
                </a14:hiddenFill>
              </a:ext>
            </a:extLst>
          </p:spPr>
        </p:pic>
      </p:grpSp>
      <p:pic>
        <p:nvPicPr>
          <p:cNvPr id="138246" name="Picture 6" descr="http://unikernel.org/images/noun_153314_c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1210" y="5800071"/>
            <a:ext cx="376014" cy="478486"/>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직선 화살표 연결선 69"/>
          <p:cNvCxnSpPr/>
          <p:nvPr/>
        </p:nvCxnSpPr>
        <p:spPr>
          <a:xfrm>
            <a:off x="683568" y="1833589"/>
            <a:ext cx="7814531" cy="112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31734" y="1222569"/>
            <a:ext cx="2261195"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Monolithic Apps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76" name="TextBox 75"/>
          <p:cNvSpPr txBox="1"/>
          <p:nvPr/>
        </p:nvSpPr>
        <p:spPr>
          <a:xfrm>
            <a:off x="2720551" y="1222569"/>
            <a:ext cx="162961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N-tier Apps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77" name="TextBox 76"/>
          <p:cNvSpPr txBox="1"/>
          <p:nvPr/>
        </p:nvSpPr>
        <p:spPr>
          <a:xfrm>
            <a:off x="4959923" y="1222569"/>
            <a:ext cx="202972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Micro-services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78" name="TextBox 77"/>
          <p:cNvSpPr txBox="1"/>
          <p:nvPr/>
        </p:nvSpPr>
        <p:spPr>
          <a:xfrm>
            <a:off x="7019725" y="1222569"/>
            <a:ext cx="194476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Nano-services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grpSp>
        <p:nvGrpSpPr>
          <p:cNvPr id="53" name="그룹 52"/>
          <p:cNvGrpSpPr/>
          <p:nvPr/>
        </p:nvGrpSpPr>
        <p:grpSpPr>
          <a:xfrm>
            <a:off x="8475283" y="2864048"/>
            <a:ext cx="287327" cy="705402"/>
            <a:chOff x="5437302" y="4563988"/>
            <a:chExt cx="700103" cy="1131540"/>
          </a:xfrm>
        </p:grpSpPr>
        <p:sp>
          <p:nvSpPr>
            <p:cNvPr id="54" name="정육면체 53"/>
            <p:cNvSpPr/>
            <p:nvPr/>
          </p:nvSpPr>
          <p:spPr>
            <a:xfrm>
              <a:off x="5437302" y="4563988"/>
              <a:ext cx="329119" cy="1097260"/>
            </a:xfrm>
            <a:prstGeom prst="cube">
              <a:avLst>
                <a:gd name="adj" fmla="val 70451"/>
              </a:avLst>
            </a:prstGeom>
            <a:solidFill>
              <a:schemeClr val="bg1"/>
            </a:solidFill>
            <a:ln>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69" name="정육면체 68"/>
            <p:cNvSpPr/>
            <p:nvPr/>
          </p:nvSpPr>
          <p:spPr>
            <a:xfrm>
              <a:off x="5611032" y="4581128"/>
              <a:ext cx="329119" cy="1097260"/>
            </a:xfrm>
            <a:prstGeom prst="cube">
              <a:avLst>
                <a:gd name="adj" fmla="val 67309"/>
              </a:avLst>
            </a:prstGeom>
            <a:solidFill>
              <a:schemeClr val="bg1"/>
            </a:solidFill>
            <a:ln>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71" name="정육면체 70"/>
            <p:cNvSpPr/>
            <p:nvPr/>
          </p:nvSpPr>
          <p:spPr>
            <a:xfrm>
              <a:off x="5808286" y="4598268"/>
              <a:ext cx="329119" cy="1097260"/>
            </a:xfrm>
            <a:prstGeom prst="cube">
              <a:avLst>
                <a:gd name="adj" fmla="val 73593"/>
              </a:avLst>
            </a:prstGeom>
            <a:solidFill>
              <a:schemeClr val="bg1"/>
            </a:solidFill>
            <a:ln>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spTree>
    <p:extLst>
      <p:ext uri="{BB962C8B-B14F-4D97-AF65-F5344CB8AC3E}">
        <p14:creationId xmlns:p14="http://schemas.microsoft.com/office/powerpoint/2010/main" val="39869090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
          </p:nvPr>
        </p:nvSpPr>
        <p:spPr/>
        <p:txBody>
          <a:bodyPr/>
          <a:lstStyle/>
          <a:p>
            <a:pPr>
              <a:defRPr/>
            </a:pPr>
            <a:fld id="{673D5B7D-3ECE-475F-8169-8F7696AEADFB}" type="slidenum">
              <a:rPr lang="ko-KR" altLang="en-US" smtClean="0"/>
              <a:pPr>
                <a:defRPr/>
              </a:pPr>
              <a:t>58</a:t>
            </a:fld>
            <a:endParaRPr lang="ko-KR" altLang="en-US" dirty="0"/>
          </a:p>
        </p:txBody>
      </p:sp>
      <p:pic>
        <p:nvPicPr>
          <p:cNvPr id="5" name="Picture 8" descr="https://upload.wikimedia.org/wikipedia/commons/b/b3/Unikernel_mirage_examp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5491" y="239484"/>
            <a:ext cx="2885240" cy="19362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unikernel.org/images/noun_153314_c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871" y="200549"/>
            <a:ext cx="779770" cy="992275"/>
          </a:xfrm>
          <a:prstGeom prst="rect">
            <a:avLst/>
          </a:prstGeom>
          <a:noFill/>
          <a:extLst>
            <a:ext uri="{909E8E84-426E-40DD-AFC4-6F175D3DCCD1}">
              <a14:hiddenFill xmlns:a14="http://schemas.microsoft.com/office/drawing/2010/main">
                <a:solidFill>
                  <a:srgbClr val="FFFFFF"/>
                </a:solidFill>
              </a14:hiddenFill>
            </a:ext>
          </a:extLst>
        </p:spPr>
      </p:pic>
      <p:pic>
        <p:nvPicPr>
          <p:cNvPr id="138246" name="Picture 6" descr="https://i0.wp.com/www.it20.info/misc/pictures/WhyDocker-ContainersAndDockerOSS-DockerInc2.jpg?resize=640%2C392"/>
          <p:cNvPicPr>
            <a:picLocks noChangeAspect="1" noChangeArrowheads="1"/>
          </p:cNvPicPr>
          <p:nvPr/>
        </p:nvPicPr>
        <p:blipFill rotWithShape="1">
          <a:blip r:embed="rId5">
            <a:extLst>
              <a:ext uri="{28A0092B-C50C-407E-A947-70E740481C1C}">
                <a14:useLocalDpi xmlns:a14="http://schemas.microsoft.com/office/drawing/2010/main" val="0"/>
              </a:ext>
            </a:extLst>
          </a:blip>
          <a:srcRect l="6928"/>
          <a:stretch/>
        </p:blipFill>
        <p:spPr bwMode="auto">
          <a:xfrm>
            <a:off x="35496" y="2538692"/>
            <a:ext cx="3869505" cy="25464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8264" y="1250134"/>
            <a:ext cx="5335824" cy="1261884"/>
          </a:xfrm>
          <a:prstGeom prst="rect">
            <a:avLst/>
          </a:prstGeom>
          <a:noFill/>
        </p:spPr>
        <p:txBody>
          <a:bodyPr wrap="square" rtlCol="0">
            <a:spAutoFit/>
          </a:bodyPr>
          <a:lstStyle/>
          <a:p>
            <a:pPr algn="ctr"/>
            <a:r>
              <a:rPr lang="en-US" altLang="ko-KR" sz="2400" dirty="0" smtClean="0">
                <a:solidFill>
                  <a:schemeClr val="tx1"/>
                </a:solidFill>
                <a:latin typeface="Times New Roman" panose="02020603050405020304" pitchFamily="18" charset="0"/>
                <a:cs typeface="Times New Roman" panose="02020603050405020304" pitchFamily="18" charset="0"/>
              </a:rPr>
              <a:t>A specialized, </a:t>
            </a:r>
            <a:r>
              <a:rPr lang="en-US" altLang="ko-KR" sz="2400" dirty="0">
                <a:solidFill>
                  <a:schemeClr val="tx1"/>
                </a:solidFill>
                <a:latin typeface="Times New Roman" panose="02020603050405020304" pitchFamily="18" charset="0"/>
                <a:cs typeface="Times New Roman" panose="02020603050405020304" pitchFamily="18" charset="0"/>
              </a:rPr>
              <a:t>single address space machine image constructed </a:t>
            </a:r>
            <a:r>
              <a:rPr lang="en-US" altLang="ko-KR" sz="2400" dirty="0" smtClean="0">
                <a:solidFill>
                  <a:schemeClr val="tx1"/>
                </a:solidFill>
                <a:latin typeface="Times New Roman" panose="02020603050405020304" pitchFamily="18" charset="0"/>
                <a:cs typeface="Times New Roman" panose="02020603050405020304" pitchFamily="18" charset="0"/>
              </a:rPr>
              <a:t/>
            </a:r>
            <a:br>
              <a:rPr lang="en-US" altLang="ko-KR" sz="2400" dirty="0" smtClean="0">
                <a:solidFill>
                  <a:schemeClr val="tx1"/>
                </a:solidFill>
                <a:latin typeface="Times New Roman" panose="02020603050405020304" pitchFamily="18" charset="0"/>
                <a:cs typeface="Times New Roman" panose="02020603050405020304" pitchFamily="18" charset="0"/>
              </a:rPr>
            </a:br>
            <a:r>
              <a:rPr lang="en-US" altLang="ko-KR" sz="2400" dirty="0" smtClean="0">
                <a:solidFill>
                  <a:schemeClr val="tx1"/>
                </a:solidFill>
                <a:latin typeface="Times New Roman" panose="02020603050405020304" pitchFamily="18" charset="0"/>
                <a:cs typeface="Times New Roman" panose="02020603050405020304" pitchFamily="18" charset="0"/>
              </a:rPr>
              <a:t>by </a:t>
            </a:r>
            <a:r>
              <a:rPr lang="en-US" altLang="ko-KR" sz="2400" dirty="0">
                <a:solidFill>
                  <a:schemeClr val="tx1"/>
                </a:solidFill>
                <a:latin typeface="Times New Roman" panose="02020603050405020304" pitchFamily="18" charset="0"/>
                <a:cs typeface="Times New Roman" panose="02020603050405020304" pitchFamily="18" charset="0"/>
              </a:rPr>
              <a:t>using </a:t>
            </a:r>
            <a:r>
              <a:rPr lang="en-US" altLang="ko-KR" sz="2400" b="1" dirty="0">
                <a:solidFill>
                  <a:srgbClr val="3333FF"/>
                </a:solidFill>
                <a:latin typeface="Times New Roman" panose="02020603050405020304" pitchFamily="18" charset="0"/>
                <a:cs typeface="Times New Roman" panose="02020603050405020304" pitchFamily="18" charset="0"/>
              </a:rPr>
              <a:t>library operating </a:t>
            </a:r>
            <a:r>
              <a:rPr lang="en-US" altLang="ko-KR" sz="2400" b="1" dirty="0" smtClean="0">
                <a:solidFill>
                  <a:srgbClr val="3333FF"/>
                </a:solidFill>
                <a:latin typeface="Times New Roman" panose="02020603050405020304" pitchFamily="18" charset="0"/>
                <a:cs typeface="Times New Roman" panose="02020603050405020304" pitchFamily="18" charset="0"/>
              </a:rPr>
              <a:t>systems</a:t>
            </a:r>
            <a:r>
              <a:rPr lang="en-US" altLang="ko-KR" sz="2800" dirty="0" smtClean="0">
                <a:solidFill>
                  <a:schemeClr val="tx1"/>
                </a:solidFill>
                <a:latin typeface="Times New Roman" panose="02020603050405020304" pitchFamily="18" charset="0"/>
                <a:cs typeface="Times New Roman" panose="02020603050405020304" pitchFamily="18" charset="0"/>
              </a:rPr>
              <a:t>.</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2" name="제목 1"/>
          <p:cNvSpPr>
            <a:spLocks noGrp="1"/>
          </p:cNvSpPr>
          <p:nvPr>
            <p:ph type="title"/>
          </p:nvPr>
        </p:nvSpPr>
        <p:spPr>
          <a:xfrm>
            <a:off x="1078004" y="206904"/>
            <a:ext cx="3804680" cy="979563"/>
          </a:xfrm>
        </p:spPr>
        <p:txBody>
          <a:bodyPr/>
          <a:lstStyle/>
          <a:p>
            <a:r>
              <a:rPr lang="en-US" altLang="ko-KR" sz="6000" dirty="0" err="1" smtClean="0">
                <a:latin typeface="Times New Roman" panose="02020603050405020304" pitchFamily="18" charset="0"/>
                <a:cs typeface="Times New Roman" panose="02020603050405020304" pitchFamily="18" charset="0"/>
              </a:rPr>
              <a:t>unikernel</a:t>
            </a:r>
            <a:endParaRPr lang="ko-KR" altLang="en-US" sz="6000" dirty="0">
              <a:latin typeface="Times New Roman" panose="02020603050405020304" pitchFamily="18" charset="0"/>
              <a:cs typeface="Times New Roman" panose="02020603050405020304" pitchFamily="18" charset="0"/>
            </a:endParaRPr>
          </a:p>
        </p:txBody>
      </p:sp>
      <p:pic>
        <p:nvPicPr>
          <p:cNvPr id="32" name="Picture 4" descr="unikernel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87828" y="2420888"/>
            <a:ext cx="1746442" cy="330195"/>
          </a:xfrm>
          <a:prstGeom prst="rect">
            <a:avLst/>
          </a:prstGeom>
          <a:noFill/>
          <a:extLst>
            <a:ext uri="{909E8E84-426E-40DD-AFC4-6F175D3DCCD1}">
              <a14:hiddenFill xmlns:a14="http://schemas.microsoft.com/office/drawing/2010/main">
                <a:solidFill>
                  <a:srgbClr val="FFFFFF"/>
                </a:solidFill>
              </a14:hiddenFill>
            </a:ext>
          </a:extLst>
        </p:spPr>
      </p:pic>
      <p:pic>
        <p:nvPicPr>
          <p:cNvPr id="138242" name="Picture 2" descr="containers vs unikernel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2427" y="4293097"/>
            <a:ext cx="5706647" cy="2549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340334" y="5057192"/>
            <a:ext cx="6128591"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11" name="TextBox 10"/>
          <p:cNvSpPr txBox="1"/>
          <p:nvPr/>
        </p:nvSpPr>
        <p:spPr>
          <a:xfrm>
            <a:off x="4499992" y="2166972"/>
            <a:ext cx="6128591" cy="253916"/>
          </a:xfrm>
          <a:prstGeom prst="rect">
            <a:avLst/>
          </a:prstGeom>
          <a:noFill/>
        </p:spPr>
        <p:txBody>
          <a:bodyPr wrap="square" rtlCol="0">
            <a:spAutoFit/>
          </a:bodyPr>
          <a:lstStyle/>
          <a:p>
            <a:pPr algn="ctr"/>
            <a:r>
              <a:rPr lang="en-US" altLang="ko-KR" sz="1050" dirty="0"/>
              <a:t>https://manuzhang.github.io/2016/01/28/unikernel.html</a:t>
            </a:r>
            <a:endParaRPr lang="ko-KR" altLang="en-US" sz="1050" dirty="0"/>
          </a:p>
        </p:txBody>
      </p:sp>
      <p:sp>
        <p:nvSpPr>
          <p:cNvPr id="12" name="TextBox 11"/>
          <p:cNvSpPr txBox="1"/>
          <p:nvPr/>
        </p:nvSpPr>
        <p:spPr>
          <a:xfrm>
            <a:off x="3377337" y="4075009"/>
            <a:ext cx="6128591" cy="253916"/>
          </a:xfrm>
          <a:prstGeom prst="rect">
            <a:avLst/>
          </a:prstGeom>
          <a:noFill/>
        </p:spPr>
        <p:txBody>
          <a:bodyPr wrap="square" rtlCol="0">
            <a:spAutoFit/>
          </a:bodyPr>
          <a:lstStyle/>
          <a:p>
            <a:pPr algn="ctr"/>
            <a:r>
              <a:rPr lang="en-US" altLang="ko-KR" sz="1050" dirty="0"/>
              <a:t>https://www.industrynetwork.nl/tag/security/</a:t>
            </a:r>
            <a:endParaRPr lang="ko-KR" altLang="en-US" sz="1050" dirty="0"/>
          </a:p>
        </p:txBody>
      </p:sp>
    </p:spTree>
    <p:extLst>
      <p:ext uri="{BB962C8B-B14F-4D97-AF65-F5344CB8AC3E}">
        <p14:creationId xmlns:p14="http://schemas.microsoft.com/office/powerpoint/2010/main" val="27617377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768" y="19590"/>
            <a:ext cx="9168768" cy="695574"/>
          </a:xfrm>
        </p:spPr>
        <p:txBody>
          <a:bodyPr/>
          <a:lstStyle/>
          <a:p>
            <a:r>
              <a:rPr lang="en-US" altLang="ko-KR" sz="6000" dirty="0" err="1" smtClean="0">
                <a:latin typeface="Times New Roman" panose="02020603050405020304" pitchFamily="18" charset="0"/>
                <a:cs typeface="Times New Roman" panose="02020603050405020304" pitchFamily="18" charset="0"/>
              </a:rPr>
              <a:t>Serverless</a:t>
            </a:r>
            <a:r>
              <a:rPr lang="en-US" altLang="ko-KR" sz="6000" dirty="0" smtClean="0">
                <a:latin typeface="Times New Roman" panose="02020603050405020304" pitchFamily="18" charset="0"/>
                <a:cs typeface="Times New Roman" panose="02020603050405020304" pitchFamily="18" charset="0"/>
              </a:rPr>
              <a:t> </a:t>
            </a:r>
            <a:r>
              <a:rPr lang="en-US" altLang="ko-KR" sz="3600" dirty="0" smtClean="0">
                <a:latin typeface="Times New Roman" panose="02020603050405020304" pitchFamily="18" charset="0"/>
                <a:cs typeface="Times New Roman" panose="02020603050405020304" pitchFamily="18" charset="0"/>
              </a:rPr>
              <a:t>(</a:t>
            </a:r>
            <a:r>
              <a:rPr lang="en-US" altLang="ko-KR" sz="3600" dirty="0" err="1" smtClean="0">
                <a:latin typeface="Times New Roman" panose="02020603050405020304" pitchFamily="18" charset="0"/>
                <a:cs typeface="Times New Roman" panose="02020603050405020304" pitchFamily="18" charset="0"/>
              </a:rPr>
              <a:t>FaaS</a:t>
            </a:r>
            <a:r>
              <a:rPr lang="en-US" altLang="ko-KR" sz="3600" dirty="0" smtClean="0">
                <a:latin typeface="Times New Roman" panose="02020603050405020304" pitchFamily="18" charset="0"/>
                <a:cs typeface="Times New Roman" panose="02020603050405020304" pitchFamily="18" charset="0"/>
              </a:rPr>
              <a:t>)</a:t>
            </a:r>
            <a:r>
              <a:rPr lang="en-US" altLang="ko-KR" sz="6000" dirty="0" smtClean="0">
                <a:latin typeface="Times New Roman" panose="02020603050405020304" pitchFamily="18" charset="0"/>
                <a:cs typeface="Times New Roman" panose="02020603050405020304" pitchFamily="18" charset="0"/>
              </a:rPr>
              <a:t> computing</a:t>
            </a:r>
            <a:endParaRPr lang="ko-KR" altLang="en-US" sz="60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fld id="{673D5B7D-3ECE-475F-8169-8F7696AEADFB}" type="slidenum">
              <a:rPr kumimoji="1" lang="ko-KR" altLang="en-US" sz="1400" b="1" i="0" u="none" strike="noStrike" kern="1200" cap="none" spc="0" normalizeH="0" baseline="0" noProof="0" smtClean="0">
                <a:ln>
                  <a:noFill/>
                </a:ln>
                <a:solidFill>
                  <a:srgbClr val="898989"/>
                </a:solidFill>
                <a:effectLst/>
                <a:uLnTx/>
                <a:uFillTx/>
                <a:latin typeface="Comic Sans MS" pitchFamily="66" charset="0"/>
                <a:ea typeface="굴림" pitchFamily="50"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59</a:t>
            </a:fld>
            <a:endParaRPr kumimoji="1" lang="ko-KR" altLang="en-US" sz="1400" b="1" i="0" u="none" strike="noStrike" kern="1200" cap="none" spc="0" normalizeH="0" baseline="0" noProof="0" dirty="0">
              <a:ln>
                <a:noFill/>
              </a:ln>
              <a:solidFill>
                <a:srgbClr val="898989"/>
              </a:solidFill>
              <a:effectLst/>
              <a:uLnTx/>
              <a:uFillTx/>
              <a:latin typeface="Comic Sans MS" pitchFamily="66" charset="0"/>
              <a:ea typeface="굴림" pitchFamily="50" charset="-127"/>
              <a:cs typeface="+mn-cs"/>
            </a:endParaRPr>
          </a:p>
        </p:txBody>
      </p:sp>
      <p:pic>
        <p:nvPicPr>
          <p:cNvPr id="139266" name="Picture 2" descr="aws lambda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49" y="3104839"/>
            <a:ext cx="1676400" cy="15500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3970" y="4505036"/>
            <a:ext cx="1928157" cy="42688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AWS Lambda</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9272" name="Picture 8" descr="aws lambda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523" r="5996" b="10773"/>
          <a:stretch/>
        </p:blipFill>
        <p:spPr bwMode="auto">
          <a:xfrm>
            <a:off x="57932" y="4967594"/>
            <a:ext cx="2516222" cy="1110111"/>
          </a:xfrm>
          <a:prstGeom prst="rect">
            <a:avLst/>
          </a:prstGeom>
          <a:noFill/>
          <a:extLst>
            <a:ext uri="{909E8E84-426E-40DD-AFC4-6F175D3DCCD1}">
              <a14:hiddenFill xmlns:a14="http://schemas.microsoft.com/office/drawing/2010/main">
                <a:solidFill>
                  <a:srgbClr val="FFFFFF"/>
                </a:solidFill>
              </a14:hiddenFill>
            </a:ext>
          </a:extLst>
        </p:spPr>
      </p:pic>
      <p:pic>
        <p:nvPicPr>
          <p:cNvPr id="139274" name="Picture 10" descr="google cloud functions에 대한 이미지 검색결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038" y="4865033"/>
            <a:ext cx="1479994" cy="14799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383619" y="6396335"/>
            <a:ext cx="3286476"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Google Cloud Functions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9276" name="Picture 12" descr="https://cloud.google.com/images/products/functions/functions-her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4866193"/>
            <a:ext cx="1728192" cy="1571084"/>
          </a:xfrm>
          <a:prstGeom prst="rect">
            <a:avLst/>
          </a:prstGeom>
          <a:noFill/>
          <a:extLst>
            <a:ext uri="{909E8E84-426E-40DD-AFC4-6F175D3DCCD1}">
              <a14:hiddenFill xmlns:a14="http://schemas.microsoft.com/office/drawing/2010/main">
                <a:solidFill>
                  <a:srgbClr val="FFFFFF"/>
                </a:solidFill>
              </a14:hiddenFill>
            </a:ext>
          </a:extLst>
        </p:spPr>
      </p:pic>
      <p:pic>
        <p:nvPicPr>
          <p:cNvPr id="136194" name="Picture 2" descr="apache openwhisk에 대한 이미지 검색결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6203" y="1020169"/>
            <a:ext cx="2629398" cy="47329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273151" y="1776883"/>
            <a:ext cx="1656184" cy="830997"/>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Apache </a:t>
            </a:r>
            <a:r>
              <a:rPr kumimoji="1" lang="en-US" altLang="ko-KR" sz="24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OpenWhisk</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7" name="그림 6"/>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98449" y="1534107"/>
            <a:ext cx="1492933" cy="1128850"/>
          </a:xfrm>
          <a:prstGeom prst="rect">
            <a:avLst/>
          </a:prstGeom>
        </p:spPr>
      </p:pic>
      <p:pic>
        <p:nvPicPr>
          <p:cNvPr id="3" name="Picture 2" descr="serverless computingì ëí ì´ë¯¸ì§ ê²ìê²°ê³¼"/>
          <p:cNvPicPr>
            <a:picLocks noChangeAspect="1" noChangeArrowheads="1"/>
          </p:cNvPicPr>
          <p:nvPr/>
        </p:nvPicPr>
        <p:blipFill rotWithShape="1">
          <a:blip r:embed="rId9">
            <a:extLst>
              <a:ext uri="{28A0092B-C50C-407E-A947-70E740481C1C}">
                <a14:useLocalDpi xmlns:a14="http://schemas.microsoft.com/office/drawing/2010/main" val="0"/>
              </a:ext>
            </a:extLst>
          </a:blip>
          <a:srcRect l="24600" t="12339" r="24727"/>
          <a:stretch/>
        </p:blipFill>
        <p:spPr bwMode="auto">
          <a:xfrm>
            <a:off x="0" y="964024"/>
            <a:ext cx="2376264" cy="231312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2312682" y="1254449"/>
            <a:ext cx="2827662" cy="1200329"/>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Event-driven, Continuous-scaled,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Pay-by-use</a:t>
            </a:r>
            <a:endParaRPr kumimoji="1" lang="ko-KR" altLang="en-US" sz="2000" i="0" u="none" strike="noStrike" kern="1200" cap="none" spc="0" normalizeH="0" baseline="0" noProof="0" dirty="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7218" name="Picture 2" descr="knative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3960" y="2738200"/>
            <a:ext cx="1720090" cy="172009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457748" y="4107739"/>
            <a:ext cx="1656184" cy="461665"/>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Knative</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7222" name="Picture 6" descr="Knative personas"/>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69376" y="2738201"/>
            <a:ext cx="3150829" cy="21815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p:cNvGrpSpPr/>
          <p:nvPr/>
        </p:nvGrpSpPr>
        <p:grpSpPr>
          <a:xfrm>
            <a:off x="2487111" y="3956099"/>
            <a:ext cx="2240517" cy="2671068"/>
            <a:chOff x="2487111" y="3956099"/>
            <a:chExt cx="2240517" cy="2671068"/>
          </a:xfrm>
        </p:grpSpPr>
        <p:sp>
          <p:nvSpPr>
            <p:cNvPr id="14" name="TextBox 13"/>
            <p:cNvSpPr txBox="1"/>
            <p:nvPr/>
          </p:nvSpPr>
          <p:spPr>
            <a:xfrm>
              <a:off x="2500736" y="5199117"/>
              <a:ext cx="2226892"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Azure Functions</a:t>
              </a:r>
              <a:endParaRPr kumimoji="1" lang="ko-KR"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9270" name="Picture 6" descr="azure functions에 대한 이미지 검색결과"/>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87111" y="5831663"/>
              <a:ext cx="2232248" cy="795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ê´ë ¨ ì´ë¯¸ì§"/>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35843" t="11471" r="37547" b="13589"/>
            <a:stretch/>
          </p:blipFill>
          <p:spPr bwMode="auto">
            <a:xfrm>
              <a:off x="2849584" y="3956099"/>
              <a:ext cx="1444162" cy="1368153"/>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p:cNvSpPr txBox="1"/>
          <p:nvPr/>
        </p:nvSpPr>
        <p:spPr>
          <a:xfrm>
            <a:off x="2066177" y="3848580"/>
            <a:ext cx="2787870" cy="415498"/>
          </a:xfrm>
          <a:prstGeom prst="rect">
            <a:avLst/>
          </a:prstGeom>
          <a:noFill/>
        </p:spPr>
        <p:txBody>
          <a:bodyPr wrap="square" rtlCol="0">
            <a:spAutoFit/>
          </a:bodyPr>
          <a:lstStyle/>
          <a:p>
            <a:pPr algn="ctr"/>
            <a:r>
              <a:rPr lang="en-US" altLang="ko-KR" sz="1050" dirty="0"/>
              <a:t>https://medium.com/horizon-four/lets-talk-about-serverless-que-tal-na-azure-bc307f11952a</a:t>
            </a:r>
            <a:endParaRPr lang="ko-KR" altLang="en-US" sz="1050" dirty="0"/>
          </a:p>
        </p:txBody>
      </p:sp>
      <p:sp>
        <p:nvSpPr>
          <p:cNvPr id="31" name="TextBox 30"/>
          <p:cNvSpPr txBox="1"/>
          <p:nvPr/>
        </p:nvSpPr>
        <p:spPr>
          <a:xfrm>
            <a:off x="-144448" y="2287547"/>
            <a:ext cx="2787870" cy="738664"/>
          </a:xfrm>
          <a:prstGeom prst="rect">
            <a:avLst/>
          </a:prstGeom>
          <a:noFill/>
        </p:spPr>
        <p:txBody>
          <a:bodyPr wrap="square" rtlCol="0">
            <a:spAutoFit/>
          </a:bodyPr>
          <a:lstStyle/>
          <a:p>
            <a:pPr algn="ctr"/>
            <a:r>
              <a:rPr lang="en-US" altLang="ko-KR" sz="1050" dirty="0"/>
              <a:t>https://www.researchgate.net/publication/319234373_Status_of_Serverless_Computing_and_Function-as-a-ServiceFaaS_in_Industry_and_Research</a:t>
            </a:r>
            <a:endParaRPr lang="ko-KR" altLang="en-US" sz="1050" dirty="0"/>
          </a:p>
        </p:txBody>
      </p:sp>
      <p:sp>
        <p:nvSpPr>
          <p:cNvPr id="32" name="TextBox 31"/>
          <p:cNvSpPr txBox="1"/>
          <p:nvPr/>
        </p:nvSpPr>
        <p:spPr>
          <a:xfrm>
            <a:off x="-125732" y="3403582"/>
            <a:ext cx="2787870" cy="577081"/>
          </a:xfrm>
          <a:prstGeom prst="rect">
            <a:avLst/>
          </a:prstGeom>
          <a:noFill/>
        </p:spPr>
        <p:txBody>
          <a:bodyPr wrap="square" rtlCol="0">
            <a:spAutoFit/>
          </a:bodyPr>
          <a:lstStyle/>
          <a:p>
            <a:pPr algn="ctr"/>
            <a:r>
              <a:rPr lang="en-US" altLang="ko-KR" sz="1050" dirty="0"/>
              <a:t>https://hackernoon.com/creating-a-serverless-python-api-using-aws-lambda-chalice-d321dc43ce2</a:t>
            </a:r>
            <a:endParaRPr lang="ko-KR" altLang="en-US" sz="1050" dirty="0"/>
          </a:p>
        </p:txBody>
      </p:sp>
      <p:sp>
        <p:nvSpPr>
          <p:cNvPr id="33" name="TextBox 32"/>
          <p:cNvSpPr txBox="1"/>
          <p:nvPr/>
        </p:nvSpPr>
        <p:spPr>
          <a:xfrm>
            <a:off x="78678" y="5934946"/>
            <a:ext cx="2408273" cy="415498"/>
          </a:xfrm>
          <a:prstGeom prst="rect">
            <a:avLst/>
          </a:prstGeom>
          <a:noFill/>
        </p:spPr>
        <p:txBody>
          <a:bodyPr wrap="square" rtlCol="0">
            <a:spAutoFit/>
          </a:bodyPr>
          <a:lstStyle/>
          <a:p>
            <a:pPr algn="ctr"/>
            <a:r>
              <a:rPr lang="en-US" altLang="ko-KR" sz="1050" dirty="0"/>
              <a:t>https://blog.mazarin.lk/serverless-architecture-aws-lambda/</a:t>
            </a:r>
            <a:endParaRPr lang="ko-KR" altLang="en-US" sz="1050" dirty="0"/>
          </a:p>
        </p:txBody>
      </p:sp>
      <p:sp>
        <p:nvSpPr>
          <p:cNvPr id="34" name="TextBox 33"/>
          <p:cNvSpPr txBox="1"/>
          <p:nvPr/>
        </p:nvSpPr>
        <p:spPr>
          <a:xfrm>
            <a:off x="6334161" y="5604909"/>
            <a:ext cx="2787870" cy="253916"/>
          </a:xfrm>
          <a:prstGeom prst="rect">
            <a:avLst/>
          </a:prstGeom>
          <a:noFill/>
        </p:spPr>
        <p:txBody>
          <a:bodyPr wrap="square" rtlCol="0">
            <a:spAutoFit/>
          </a:bodyPr>
          <a:lstStyle/>
          <a:p>
            <a:pPr algn="ctr"/>
            <a:r>
              <a:rPr lang="en-US" altLang="ko-KR" sz="1050" dirty="0"/>
              <a:t>https://seosait-yis.ru/case-instagram-cleaning</a:t>
            </a:r>
            <a:endParaRPr lang="ko-KR" altLang="en-US" sz="1050" dirty="0"/>
          </a:p>
        </p:txBody>
      </p:sp>
      <p:sp>
        <p:nvSpPr>
          <p:cNvPr id="35" name="TextBox 34"/>
          <p:cNvSpPr txBox="1"/>
          <p:nvPr/>
        </p:nvSpPr>
        <p:spPr>
          <a:xfrm>
            <a:off x="4293746" y="2785401"/>
            <a:ext cx="2040476" cy="738664"/>
          </a:xfrm>
          <a:prstGeom prst="rect">
            <a:avLst/>
          </a:prstGeom>
          <a:noFill/>
        </p:spPr>
        <p:txBody>
          <a:bodyPr wrap="square" rtlCol="0">
            <a:spAutoFit/>
          </a:bodyPr>
          <a:lstStyle/>
          <a:p>
            <a:pPr algn="ctr"/>
            <a:r>
              <a:rPr lang="en-US" altLang="ko-KR" sz="1050" dirty="0"/>
              <a:t>https://www.smoothterminal.com/articles/exploding-rails-knative-k8s-serverless-elixir-qol-js-fundamentals-stable-apis</a:t>
            </a:r>
            <a:endParaRPr lang="ko-KR" altLang="en-US" sz="1050" dirty="0"/>
          </a:p>
        </p:txBody>
      </p:sp>
      <p:sp>
        <p:nvSpPr>
          <p:cNvPr id="36" name="TextBox 35"/>
          <p:cNvSpPr txBox="1"/>
          <p:nvPr/>
        </p:nvSpPr>
        <p:spPr>
          <a:xfrm>
            <a:off x="6572210" y="2916785"/>
            <a:ext cx="2040476" cy="253916"/>
          </a:xfrm>
          <a:prstGeom prst="rect">
            <a:avLst/>
          </a:prstGeom>
          <a:noFill/>
        </p:spPr>
        <p:txBody>
          <a:bodyPr wrap="square" rtlCol="0">
            <a:spAutoFit/>
          </a:bodyPr>
          <a:lstStyle/>
          <a:p>
            <a:pPr algn="ctr"/>
            <a:r>
              <a:rPr lang="en-US" altLang="ko-KR" sz="1050" dirty="0"/>
              <a:t>http://wxec.info/knative-istio.html</a:t>
            </a:r>
            <a:endParaRPr lang="ko-KR" altLang="en-US" sz="1050" dirty="0"/>
          </a:p>
        </p:txBody>
      </p:sp>
      <p:sp>
        <p:nvSpPr>
          <p:cNvPr id="37" name="TextBox 36"/>
          <p:cNvSpPr txBox="1"/>
          <p:nvPr/>
        </p:nvSpPr>
        <p:spPr>
          <a:xfrm>
            <a:off x="5587180" y="1639209"/>
            <a:ext cx="2040476" cy="253916"/>
          </a:xfrm>
          <a:prstGeom prst="rect">
            <a:avLst/>
          </a:prstGeom>
          <a:noFill/>
        </p:spPr>
        <p:txBody>
          <a:bodyPr wrap="square" rtlCol="0">
            <a:spAutoFit/>
          </a:bodyPr>
          <a:lstStyle/>
          <a:p>
            <a:pPr algn="ctr"/>
            <a:r>
              <a:rPr lang="ko-KR" altLang="en-US" sz="1050" smtClean="0"/>
              <a:t>추적 불가</a:t>
            </a:r>
            <a:endParaRPr lang="ko-KR" altLang="en-US" sz="1050" dirty="0"/>
          </a:p>
        </p:txBody>
      </p:sp>
    </p:spTree>
    <p:extLst>
      <p:ext uri="{BB962C8B-B14F-4D97-AF65-F5344CB8AC3E}">
        <p14:creationId xmlns:p14="http://schemas.microsoft.com/office/powerpoint/2010/main" val="34989085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84"/>
            <a:ext cx="8229600" cy="648072"/>
          </a:xfrm>
        </p:spPr>
        <p:txBody>
          <a:bodyPr/>
          <a:lstStyle/>
          <a:p>
            <a:r>
              <a:rPr lang="en-US" altLang="ko-KR" dirty="0" smtClean="0"/>
              <a:t>Chapter Keywords</a:t>
            </a:r>
            <a:endParaRPr lang="ko-KR" altLang="en-US"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6</a:t>
            </a:fld>
            <a:r>
              <a:rPr lang="en-US" altLang="ko-KR" smtClean="0"/>
              <a:t> -</a:t>
            </a:r>
            <a:endParaRPr lang="en-US" altLang="ko-KR"/>
          </a:p>
        </p:txBody>
      </p:sp>
      <p:pic>
        <p:nvPicPr>
          <p:cNvPr id="4" name="그림 3"/>
          <p:cNvPicPr>
            <a:picLocks noChangeAspect="1"/>
          </p:cNvPicPr>
          <p:nvPr/>
        </p:nvPicPr>
        <p:blipFill>
          <a:blip r:embed="rId2"/>
          <a:stretch>
            <a:fillRect/>
          </a:stretch>
        </p:blipFill>
        <p:spPr>
          <a:xfrm>
            <a:off x="6084168" y="4149080"/>
            <a:ext cx="1984103" cy="1678413"/>
          </a:xfrm>
          <a:prstGeom prst="rect">
            <a:avLst/>
          </a:prstGeom>
        </p:spPr>
      </p:pic>
      <p:sp>
        <p:nvSpPr>
          <p:cNvPr id="5" name="TextBox 4"/>
          <p:cNvSpPr txBox="1"/>
          <p:nvPr/>
        </p:nvSpPr>
        <p:spPr>
          <a:xfrm>
            <a:off x="971600" y="2636912"/>
            <a:ext cx="2441694" cy="830997"/>
          </a:xfrm>
          <a:prstGeom prst="rect">
            <a:avLst/>
          </a:prstGeom>
          <a:noFill/>
        </p:spPr>
        <p:txBody>
          <a:bodyPr wrap="none" rtlCol="0">
            <a:spAutoFit/>
          </a:bodyPr>
          <a:lstStyle/>
          <a:p>
            <a:r>
              <a:rPr lang="en-US" altLang="ko-KR" sz="4800" dirty="0" smtClean="0"/>
              <a:t>Compute</a:t>
            </a:r>
            <a:endParaRPr lang="ko-KR" altLang="en-US" sz="4800" dirty="0"/>
          </a:p>
        </p:txBody>
      </p:sp>
      <p:sp>
        <p:nvSpPr>
          <p:cNvPr id="6" name="TextBox 5"/>
          <p:cNvSpPr txBox="1"/>
          <p:nvPr/>
        </p:nvSpPr>
        <p:spPr>
          <a:xfrm>
            <a:off x="4067944" y="1628800"/>
            <a:ext cx="2064989" cy="830997"/>
          </a:xfrm>
          <a:prstGeom prst="rect">
            <a:avLst/>
          </a:prstGeom>
          <a:noFill/>
        </p:spPr>
        <p:txBody>
          <a:bodyPr wrap="none" rtlCol="0">
            <a:spAutoFit/>
          </a:bodyPr>
          <a:lstStyle/>
          <a:p>
            <a:r>
              <a:rPr lang="en-US" altLang="ko-KR" sz="4800" dirty="0" smtClean="0"/>
              <a:t>Storage</a:t>
            </a:r>
            <a:endParaRPr lang="ko-KR" altLang="en-US" sz="4800" dirty="0"/>
          </a:p>
        </p:txBody>
      </p:sp>
      <p:sp>
        <p:nvSpPr>
          <p:cNvPr id="7" name="TextBox 6"/>
          <p:cNvSpPr txBox="1"/>
          <p:nvPr/>
        </p:nvSpPr>
        <p:spPr>
          <a:xfrm>
            <a:off x="1907704" y="4591742"/>
            <a:ext cx="3124573" cy="830997"/>
          </a:xfrm>
          <a:prstGeom prst="rect">
            <a:avLst/>
          </a:prstGeom>
          <a:noFill/>
        </p:spPr>
        <p:txBody>
          <a:bodyPr wrap="none" rtlCol="0">
            <a:spAutoFit/>
          </a:bodyPr>
          <a:lstStyle/>
          <a:p>
            <a:r>
              <a:rPr lang="en-US" altLang="ko-KR" sz="4800" dirty="0" smtClean="0"/>
              <a:t>Networking</a:t>
            </a:r>
            <a:endParaRPr lang="ko-KR" altLang="en-US" sz="4800" dirty="0"/>
          </a:p>
        </p:txBody>
      </p:sp>
      <p:sp>
        <p:nvSpPr>
          <p:cNvPr id="8" name="TextBox 7"/>
          <p:cNvSpPr txBox="1"/>
          <p:nvPr/>
        </p:nvSpPr>
        <p:spPr>
          <a:xfrm>
            <a:off x="6470925" y="3288367"/>
            <a:ext cx="1210588" cy="830997"/>
          </a:xfrm>
          <a:prstGeom prst="rect">
            <a:avLst/>
          </a:prstGeom>
          <a:noFill/>
        </p:spPr>
        <p:txBody>
          <a:bodyPr wrap="none" rtlCol="0">
            <a:spAutoFit/>
          </a:bodyPr>
          <a:lstStyle/>
          <a:p>
            <a:r>
              <a:rPr lang="en-US" altLang="ko-KR" sz="4800" dirty="0" smtClean="0"/>
              <a:t>Box</a:t>
            </a:r>
            <a:endParaRPr lang="ko-KR" altLang="en-US" sz="4800" dirty="0"/>
          </a:p>
        </p:txBody>
      </p:sp>
    </p:spTree>
    <p:extLst>
      <p:ext uri="{BB962C8B-B14F-4D97-AF65-F5344CB8AC3E}">
        <p14:creationId xmlns:p14="http://schemas.microsoft.com/office/powerpoint/2010/main" val="28981555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9144000" cy="1124743"/>
          </a:xfrm>
        </p:spPr>
        <p:txBody>
          <a:bodyPr>
            <a:normAutofit fontScale="90000"/>
          </a:bodyPr>
          <a:lstStyle/>
          <a:p>
            <a:pPr algn="ctr"/>
            <a:r>
              <a:rPr lang="en-US" altLang="ko-KR" sz="4000" dirty="0" smtClean="0">
                <a:latin typeface="Times New Roman" panose="02020603050405020304" pitchFamily="18" charset="0"/>
                <a:cs typeface="Times New Roman" panose="02020603050405020304" pitchFamily="18" charset="0"/>
              </a:rPr>
              <a:t>Container-leveraged </a:t>
            </a:r>
            <a:r>
              <a:rPr lang="en-US" altLang="ko-KR" sz="4000" dirty="0" err="1" smtClean="0">
                <a:latin typeface="Times New Roman" panose="02020603050405020304" pitchFamily="18" charset="0"/>
                <a:cs typeface="Times New Roman" panose="02020603050405020304" pitchFamily="18" charset="0"/>
              </a:rPr>
              <a:t>Microservices</a:t>
            </a:r>
            <a:r>
              <a:rPr lang="en-US" altLang="ko-KR" sz="4000" dirty="0" smtClean="0">
                <a:latin typeface="Times New Roman" panose="02020603050405020304" pitchFamily="18" charset="0"/>
                <a:cs typeface="Times New Roman" panose="02020603050405020304" pitchFamily="18" charset="0"/>
              </a:rPr>
              <a:t> Architecture for Agile &amp; Automated Service Realization</a:t>
            </a:r>
            <a:endParaRPr lang="ko-KR" altLang="en-US" sz="4000" dirty="0">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rotWithShape="1">
          <a:blip r:embed="rId2"/>
          <a:srcRect l="11110"/>
          <a:stretch/>
        </p:blipFill>
        <p:spPr>
          <a:xfrm>
            <a:off x="0" y="1124743"/>
            <a:ext cx="5761154" cy="3580382"/>
          </a:xfrm>
          <a:prstGeom prst="rect">
            <a:avLst/>
          </a:prstGeom>
        </p:spPr>
      </p:pic>
      <p:sp>
        <p:nvSpPr>
          <p:cNvPr id="9" name="TextBox 8"/>
          <p:cNvSpPr txBox="1"/>
          <p:nvPr/>
        </p:nvSpPr>
        <p:spPr>
          <a:xfrm>
            <a:off x="6126763" y="1147890"/>
            <a:ext cx="2758738" cy="3046988"/>
          </a:xfrm>
          <a:prstGeom prst="rect">
            <a:avLst/>
          </a:prstGeom>
          <a:solidFill>
            <a:schemeClr val="bg1"/>
          </a:solidFill>
        </p:spPr>
        <p:txBody>
          <a:bodyPr wrap="square" rtlCol="0">
            <a:spAutoFit/>
          </a:bodyPr>
          <a:lstStyle/>
          <a:p>
            <a:pPr algn="ctr"/>
            <a:r>
              <a:rPr lang="en-US" altLang="ko-KR" sz="2400" dirty="0" smtClean="0">
                <a:solidFill>
                  <a:srgbClr val="3333FF"/>
                </a:solidFill>
                <a:latin typeface="Times New Roman" panose="02020603050405020304" pitchFamily="18" charset="0"/>
                <a:cs typeface="Times New Roman" panose="02020603050405020304" pitchFamily="18" charset="0"/>
              </a:rPr>
              <a:t>Container-leveraged </a:t>
            </a:r>
            <a:r>
              <a:rPr lang="en-US" altLang="ko-KR" sz="2400" dirty="0">
                <a:solidFill>
                  <a:srgbClr val="3333FF"/>
                </a:solidFill>
                <a:latin typeface="Times New Roman" panose="02020603050405020304" pitchFamily="18" charset="0"/>
                <a:cs typeface="Times New Roman" panose="02020603050405020304" pitchFamily="18" charset="0"/>
              </a:rPr>
              <a:t>Orchestration </a:t>
            </a:r>
            <a:r>
              <a:rPr lang="en-US" altLang="ko-KR" sz="2400" dirty="0" smtClean="0">
                <a:solidFill>
                  <a:srgbClr val="3333FF"/>
                </a:solidFill>
                <a:latin typeface="Times New Roman" panose="02020603050405020304" pitchFamily="18" charset="0"/>
                <a:cs typeface="Times New Roman" panose="02020603050405020304" pitchFamily="18" charset="0"/>
              </a:rPr>
              <a:t>of Service Composition</a:t>
            </a:r>
          </a:p>
          <a:p>
            <a:pPr algn="ctr"/>
            <a:endParaRPr lang="en-US" altLang="ko-KR" sz="2400" dirty="0">
              <a:solidFill>
                <a:srgbClr val="3333FF"/>
              </a:solidFill>
              <a:latin typeface="Times New Roman" panose="02020603050405020304" pitchFamily="18" charset="0"/>
              <a:cs typeface="Times New Roman" panose="02020603050405020304" pitchFamily="18" charset="0"/>
            </a:endParaRPr>
          </a:p>
          <a:p>
            <a:pPr algn="ctr"/>
            <a:r>
              <a:rPr lang="en-US" altLang="ko-KR" sz="2400" dirty="0" smtClean="0">
                <a:solidFill>
                  <a:srgbClr val="3333FF"/>
                </a:solidFill>
                <a:latin typeface="Times New Roman" panose="02020603050405020304" pitchFamily="18" charset="0"/>
                <a:cs typeface="Times New Roman" panose="02020603050405020304" pitchFamily="18" charset="0"/>
              </a:rPr>
              <a:t>&amp; </a:t>
            </a:r>
          </a:p>
          <a:p>
            <a:pPr algn="ctr"/>
            <a:endParaRPr lang="en-US" altLang="ko-KR" sz="2400" dirty="0" smtClean="0">
              <a:solidFill>
                <a:srgbClr val="3333FF"/>
              </a:solidFill>
              <a:latin typeface="Times New Roman" panose="02020603050405020304" pitchFamily="18" charset="0"/>
              <a:cs typeface="Times New Roman" panose="02020603050405020304" pitchFamily="18" charset="0"/>
            </a:endParaRPr>
          </a:p>
          <a:p>
            <a:pPr algn="ctr"/>
            <a:r>
              <a:rPr lang="en-US" altLang="ko-KR" sz="2400" dirty="0" smtClean="0">
                <a:solidFill>
                  <a:srgbClr val="3333FF"/>
                </a:solidFill>
                <a:latin typeface="Times New Roman" panose="02020603050405020304" pitchFamily="18" charset="0"/>
                <a:cs typeface="Times New Roman" panose="02020603050405020304" pitchFamily="18" charset="0"/>
              </a:rPr>
              <a:t>Dynamically-scaled </a:t>
            </a:r>
            <a:r>
              <a:rPr lang="en-US" altLang="ko-KR" sz="2400" dirty="0">
                <a:solidFill>
                  <a:srgbClr val="3333FF"/>
                </a:solidFill>
                <a:latin typeface="Times New Roman" panose="02020603050405020304" pitchFamily="18" charset="0"/>
                <a:cs typeface="Times New Roman" panose="02020603050405020304" pitchFamily="18" charset="0"/>
              </a:rPr>
              <a:t>Resource </a:t>
            </a:r>
            <a:r>
              <a:rPr lang="en-US" altLang="ko-KR" sz="2400" dirty="0" smtClean="0">
                <a:solidFill>
                  <a:srgbClr val="3333FF"/>
                </a:solidFill>
                <a:latin typeface="Times New Roman" panose="02020603050405020304" pitchFamily="18" charset="0"/>
                <a:cs typeface="Times New Roman" panose="02020603050405020304" pitchFamily="18" charset="0"/>
              </a:rPr>
              <a:t>Pooling</a:t>
            </a:r>
            <a:endParaRPr lang="ko-KR" altLang="en-US" sz="2400" dirty="0">
              <a:solidFill>
                <a:srgbClr val="3333FF"/>
              </a:solidFill>
              <a:latin typeface="Times New Roman" panose="02020603050405020304" pitchFamily="18" charset="0"/>
              <a:cs typeface="Times New Roman" panose="02020603050405020304" pitchFamily="18" charset="0"/>
            </a:endParaRPr>
          </a:p>
        </p:txBody>
      </p:sp>
      <p:pic>
        <p:nvPicPr>
          <p:cNvPr id="10" name="Picture 2" descr="http://n3t.com/wp-content/uploads/2015/06/devops-infinity-loop.png">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7264"/>
          <a:stretch/>
        </p:blipFill>
        <p:spPr bwMode="auto">
          <a:xfrm>
            <a:off x="395536" y="5620757"/>
            <a:ext cx="2118680" cy="10382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052" y="4714807"/>
            <a:ext cx="1329304" cy="849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그림 6"/>
          <p:cNvPicPr>
            <a:picLocks noChangeAspect="1"/>
          </p:cNvPicPr>
          <p:nvPr/>
        </p:nvPicPr>
        <p:blipFill>
          <a:blip r:embed="rId6"/>
          <a:stretch>
            <a:fillRect/>
          </a:stretch>
        </p:blipFill>
        <p:spPr>
          <a:xfrm>
            <a:off x="3142019" y="4509120"/>
            <a:ext cx="5969488" cy="2315067"/>
          </a:xfrm>
          <a:prstGeom prst="rect">
            <a:avLst/>
          </a:prstGeom>
        </p:spPr>
      </p:pic>
      <p:sp>
        <p:nvSpPr>
          <p:cNvPr id="12" name="TextBox 11"/>
          <p:cNvSpPr txBox="1"/>
          <p:nvPr/>
        </p:nvSpPr>
        <p:spPr>
          <a:xfrm>
            <a:off x="163484" y="5573594"/>
            <a:ext cx="2787870" cy="577081"/>
          </a:xfrm>
          <a:prstGeom prst="rect">
            <a:avLst/>
          </a:prstGeom>
          <a:noFill/>
        </p:spPr>
        <p:txBody>
          <a:bodyPr wrap="square" rtlCol="0">
            <a:spAutoFit/>
          </a:bodyPr>
          <a:lstStyle/>
          <a:p>
            <a:pPr algn="ctr"/>
            <a:r>
              <a:rPr lang="en-US" altLang="ko-KR" sz="1050" dirty="0"/>
              <a:t>https://static.rainfocus.com/oracle/oow18/sess/1525990149968001qZyN/PF/DEV5564_15405732841760016eb0.pdf</a:t>
            </a:r>
            <a:endParaRPr lang="ko-KR" altLang="en-US" sz="1050" dirty="0"/>
          </a:p>
        </p:txBody>
      </p:sp>
      <p:sp>
        <p:nvSpPr>
          <p:cNvPr id="13" name="TextBox 12"/>
          <p:cNvSpPr txBox="1"/>
          <p:nvPr/>
        </p:nvSpPr>
        <p:spPr>
          <a:xfrm>
            <a:off x="4427984" y="5009993"/>
            <a:ext cx="2787870" cy="577081"/>
          </a:xfrm>
          <a:prstGeom prst="rect">
            <a:avLst/>
          </a:prstGeom>
          <a:noFill/>
        </p:spPr>
        <p:txBody>
          <a:bodyPr wrap="square" rtlCol="0">
            <a:spAutoFit/>
          </a:bodyPr>
          <a:lstStyle/>
          <a:p>
            <a:pPr algn="ctr"/>
            <a:r>
              <a:rPr lang="en-US" altLang="ko-KR" sz="1050" dirty="0"/>
              <a:t>https://www.slideshare.net/TorinSandall/how-netflix-is-solving-authorization-across-their-cloud</a:t>
            </a:r>
            <a:endParaRPr lang="ko-KR" altLang="en-US" sz="1050" dirty="0"/>
          </a:p>
        </p:txBody>
      </p:sp>
      <p:sp>
        <p:nvSpPr>
          <p:cNvPr id="14" name="TextBox 13"/>
          <p:cNvSpPr txBox="1"/>
          <p:nvPr/>
        </p:nvSpPr>
        <p:spPr>
          <a:xfrm>
            <a:off x="737052" y="2977338"/>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3853905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97422"/>
            <a:ext cx="9144000" cy="1387361"/>
          </a:xfrm>
        </p:spPr>
        <p:txBody>
          <a:bodyPr/>
          <a:lstStyle/>
          <a:p>
            <a:r>
              <a:rPr lang="en-US" altLang="ko-KR" sz="4000" dirty="0" smtClean="0">
                <a:latin typeface="Times New Roman" panose="02020603050405020304" pitchFamily="18" charset="0"/>
                <a:cs typeface="Times New Roman" panose="02020603050405020304" pitchFamily="18" charset="0"/>
              </a:rPr>
              <a:t>Container Orchestration Early View </a:t>
            </a:r>
            <a:r>
              <a:rPr lang="en-US" altLang="ko-KR" sz="3200" dirty="0" smtClean="0">
                <a:latin typeface="Times New Roman" panose="02020603050405020304" pitchFamily="18" charset="0"/>
                <a:cs typeface="Times New Roman" panose="02020603050405020304" pitchFamily="18" charset="0"/>
              </a:rPr>
              <a:t>(2015)</a:t>
            </a:r>
            <a:r>
              <a:rPr lang="en-US" altLang="ko-KR" sz="4000" dirty="0" smtClean="0">
                <a:latin typeface="Times New Roman" panose="02020603050405020304" pitchFamily="18" charset="0"/>
                <a:cs typeface="Times New Roman" panose="02020603050405020304" pitchFamily="18" charset="0"/>
              </a:rPr>
              <a:t>: </a:t>
            </a:r>
            <a:r>
              <a:rPr lang="en-US" altLang="ko-KR" sz="3200" dirty="0" smtClean="0">
                <a:latin typeface="Times New Roman" panose="02020603050405020304" pitchFamily="18" charset="0"/>
                <a:cs typeface="Times New Roman" panose="02020603050405020304" pitchFamily="18" charset="0"/>
              </a:rPr>
              <a:t>Docker Containers + </a:t>
            </a:r>
            <a:r>
              <a:rPr lang="en-US" altLang="ko-KR" sz="3200" dirty="0" err="1" smtClean="0">
                <a:latin typeface="Times New Roman" panose="02020603050405020304" pitchFamily="18" charset="0"/>
                <a:cs typeface="Times New Roman" panose="02020603050405020304" pitchFamily="18" charset="0"/>
              </a:rPr>
              <a:t>Mesos</a:t>
            </a:r>
            <a:r>
              <a:rPr lang="en-US" altLang="ko-KR" sz="3200" dirty="0" smtClean="0">
                <a:latin typeface="Times New Roman" panose="02020603050405020304" pitchFamily="18" charset="0"/>
                <a:cs typeface="Times New Roman" panose="02020603050405020304" pitchFamily="18" charset="0"/>
              </a:rPr>
              <a:t> Scheduler + </a:t>
            </a:r>
            <a:br>
              <a:rPr lang="en-US" altLang="ko-KR" sz="3200" dirty="0" smtClean="0">
                <a:latin typeface="Times New Roman" panose="02020603050405020304" pitchFamily="18" charset="0"/>
                <a:cs typeface="Times New Roman" panose="02020603050405020304" pitchFamily="18" charset="0"/>
              </a:rPr>
            </a:br>
            <a:r>
              <a:rPr lang="en-US" altLang="ko-KR" sz="3200" dirty="0" smtClean="0">
                <a:latin typeface="Times New Roman" panose="02020603050405020304" pitchFamily="18" charset="0"/>
                <a:cs typeface="Times New Roman" panose="02020603050405020304" pitchFamily="18" charset="0"/>
              </a:rPr>
              <a:t>Kubernetes Orchestration</a:t>
            </a:r>
            <a:endParaRPr lang="ko-KR" altLang="en-US" sz="36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fld id="{3A54F9FD-99C7-49C9-90D2-943B9F53534B}" type="slidenum">
              <a:rPr kumimoji="1" lang="ko-KR" altLang="en-US" sz="1050" b="1" i="0" u="none" strike="noStrike" kern="1200" cap="none" spc="0" normalizeH="0" baseline="0" noProof="0" smtClean="0">
                <a:ln>
                  <a:noFill/>
                </a:ln>
                <a:solidFill>
                  <a:srgbClr val="898989"/>
                </a:solidFill>
                <a:effectLst/>
                <a:uLnTx/>
                <a:uFillTx/>
                <a:latin typeface="Comic Sans MS" pitchFamily="66" charset="0"/>
                <a:ea typeface="굴림" pitchFamily="50"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61</a:t>
            </a:fld>
            <a:endParaRPr kumimoji="1" lang="ko-KR" altLang="en-US" sz="1050" b="1" i="0" u="none" strike="noStrike" kern="1200" cap="none" spc="0" normalizeH="0" baseline="0" noProof="0">
              <a:ln>
                <a:noFill/>
              </a:ln>
              <a:solidFill>
                <a:srgbClr val="898989"/>
              </a:solidFill>
              <a:effectLst/>
              <a:uLnTx/>
              <a:uFillTx/>
              <a:latin typeface="Comic Sans MS" pitchFamily="66" charset="0"/>
              <a:ea typeface="굴림" pitchFamily="50" charset="-127"/>
              <a:cs typeface="+mn-cs"/>
            </a:endParaRPr>
          </a:p>
        </p:txBody>
      </p:sp>
      <p:pic>
        <p:nvPicPr>
          <p:cNvPr id="134146" name="Picture 2" descr="C:\Users\jongwon\Dropbox\스크린샷\Mesos+Kuberne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402414"/>
            <a:ext cx="8722439" cy="34526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78225" y="5577953"/>
            <a:ext cx="1547664" cy="1280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924944"/>
            <a:ext cx="1347787" cy="1347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4147" name="Picture 3"/>
          <p:cNvPicPr>
            <a:picLocks noChangeAspect="1" noChangeArrowheads="1"/>
          </p:cNvPicPr>
          <p:nvPr/>
        </p:nvPicPr>
        <p:blipFill>
          <a:blip r:embed="rId5">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4211960" y="1675393"/>
            <a:ext cx="1615463" cy="146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827698" y="1562724"/>
            <a:ext cx="2383986" cy="253916"/>
          </a:xfrm>
          <a:prstGeom prst="rect">
            <a:avLst/>
          </a:prstGeom>
          <a:noFill/>
        </p:spPr>
        <p:txBody>
          <a:bodyPr wrap="none" rtlCol="0">
            <a:spAutoFit/>
          </a:bodyPr>
          <a:lstStyle/>
          <a:p>
            <a:r>
              <a:rPr lang="en-US" altLang="ko-KR" sz="1050" dirty="0"/>
              <a:t>https://en.wikipedia.org/wiki/Kubernetes</a:t>
            </a:r>
            <a:endParaRPr lang="ko-KR" altLang="en-US" sz="1050" dirty="0"/>
          </a:p>
        </p:txBody>
      </p:sp>
      <p:sp>
        <p:nvSpPr>
          <p:cNvPr id="9" name="TextBox 8"/>
          <p:cNvSpPr txBox="1"/>
          <p:nvPr/>
        </p:nvSpPr>
        <p:spPr>
          <a:xfrm>
            <a:off x="39632" y="2797986"/>
            <a:ext cx="2635658" cy="253916"/>
          </a:xfrm>
          <a:prstGeom prst="rect">
            <a:avLst/>
          </a:prstGeom>
          <a:noFill/>
        </p:spPr>
        <p:txBody>
          <a:bodyPr wrap="none" rtlCol="0">
            <a:spAutoFit/>
          </a:bodyPr>
          <a:lstStyle/>
          <a:p>
            <a:r>
              <a:rPr lang="en-US" altLang="ko-KR" sz="1050" dirty="0"/>
              <a:t>https://www.brandeps.com/logo/M/Mesos-01</a:t>
            </a:r>
            <a:endParaRPr lang="ko-KR" altLang="en-US" sz="1050" dirty="0"/>
          </a:p>
        </p:txBody>
      </p:sp>
      <p:sp>
        <p:nvSpPr>
          <p:cNvPr id="10" name="TextBox 9"/>
          <p:cNvSpPr txBox="1"/>
          <p:nvPr/>
        </p:nvSpPr>
        <p:spPr>
          <a:xfrm>
            <a:off x="3551328" y="3708945"/>
            <a:ext cx="3546164" cy="253916"/>
          </a:xfrm>
          <a:prstGeom prst="rect">
            <a:avLst/>
          </a:prstGeom>
          <a:noFill/>
        </p:spPr>
        <p:txBody>
          <a:bodyPr wrap="none" rtlCol="0">
            <a:spAutoFit/>
          </a:bodyPr>
          <a:lstStyle/>
          <a:p>
            <a:r>
              <a:rPr lang="en-US" altLang="ko-KR" sz="1050" dirty="0"/>
              <a:t>https://plus.google.com/+TerrenceMiao/posts/PPwRSBkP1D2</a:t>
            </a:r>
            <a:endParaRPr lang="ko-KR" altLang="en-US" sz="1050" dirty="0"/>
          </a:p>
        </p:txBody>
      </p:sp>
    </p:spTree>
    <p:extLst>
      <p:ext uri="{BB962C8B-B14F-4D97-AF65-F5344CB8AC3E}">
        <p14:creationId xmlns:p14="http://schemas.microsoft.com/office/powerpoint/2010/main" val="39866375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686" y="-3121"/>
            <a:ext cx="7964061" cy="1143000"/>
          </a:xfrm>
        </p:spPr>
        <p:txBody>
          <a:bodyPr/>
          <a:lstStyle/>
          <a:p>
            <a:r>
              <a:rPr lang="en-US" altLang="ko-KR" sz="4000" dirty="0" smtClean="0">
                <a:latin typeface="Times New Roman" panose="02020603050405020304" pitchFamily="18" charset="0"/>
                <a:cs typeface="Times New Roman" panose="02020603050405020304" pitchFamily="18" charset="0"/>
              </a:rPr>
              <a:t>Kubernetes for Large-scale Container Orchestration: Architecture</a:t>
            </a:r>
            <a:endParaRPr lang="ko-KR" altLang="en-US" sz="4000" dirty="0"/>
          </a:p>
        </p:txBody>
      </p:sp>
      <p:sp>
        <p:nvSpPr>
          <p:cNvPr id="3" name="슬라이드 번호 개체 틀 2"/>
          <p:cNvSpPr>
            <a:spLocks noGrp="1"/>
          </p:cNvSpPr>
          <p:nvPr>
            <p:ph type="sldNum" sz="quarter" idx="4294967295"/>
          </p:nvPr>
        </p:nvSpPr>
        <p:spPr>
          <a:xfrm>
            <a:off x="3643313" y="6597352"/>
            <a:ext cx="2133600" cy="214312"/>
          </a:xfrm>
        </p:spPr>
        <p:txBody>
          <a:bodyPr/>
          <a:lstStyle/>
          <a:p>
            <a:pPr>
              <a:defRPr/>
            </a:pPr>
            <a:fld id="{673D5B7D-3ECE-475F-8169-8F7696AEADFB}" type="slidenum">
              <a:rPr lang="ko-KR" altLang="en-US" smtClean="0"/>
              <a:pPr>
                <a:defRPr/>
              </a:pPr>
              <a:t>62</a:t>
            </a:fld>
            <a:endParaRPr lang="ko-KR" altLang="en-US" dirty="0"/>
          </a:p>
        </p:txBody>
      </p:sp>
      <p:pic>
        <p:nvPicPr>
          <p:cNvPr id="142338" name="Picture 2" descr="Kubernetes clu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5" y="1340768"/>
            <a:ext cx="6552728" cy="5090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3">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7873347" y="5672"/>
            <a:ext cx="1250207" cy="1134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9993" y="6405456"/>
            <a:ext cx="5418471" cy="253916"/>
          </a:xfrm>
          <a:prstGeom prst="rect">
            <a:avLst/>
          </a:prstGeom>
          <a:noFill/>
        </p:spPr>
        <p:txBody>
          <a:bodyPr wrap="none" rtlCol="0">
            <a:spAutoFit/>
          </a:bodyPr>
          <a:lstStyle/>
          <a:p>
            <a:r>
              <a:rPr lang="en-US" altLang="ko-KR" sz="1050" dirty="0"/>
              <a:t>http://omerio.com/2015/12/18/learn-the-kubernetes-key-concepts-in-10-minutes/</a:t>
            </a:r>
            <a:endParaRPr lang="ko-KR" altLang="en-US" sz="1050" dirty="0"/>
          </a:p>
        </p:txBody>
      </p:sp>
      <p:sp>
        <p:nvSpPr>
          <p:cNvPr id="6" name="TextBox 5"/>
          <p:cNvSpPr txBox="1"/>
          <p:nvPr/>
        </p:nvSpPr>
        <p:spPr>
          <a:xfrm>
            <a:off x="6732240" y="2269473"/>
            <a:ext cx="2247298" cy="3785652"/>
          </a:xfrm>
          <a:prstGeom prst="rect">
            <a:avLst/>
          </a:prstGeom>
          <a:noFill/>
        </p:spPr>
        <p:txBody>
          <a:bodyPr wrap="square" rtlCol="0">
            <a:spAutoFit/>
          </a:bodyPr>
          <a:lstStyle/>
          <a:p>
            <a:pPr algn="ctr"/>
            <a:r>
              <a:rPr lang="en-US" altLang="ko-KR" sz="2400" dirty="0">
                <a:solidFill>
                  <a:schemeClr val="tx1"/>
                </a:solidFill>
                <a:latin typeface="Times New Roman" panose="02020603050405020304" pitchFamily="18" charset="0"/>
                <a:cs typeface="Times New Roman" panose="02020603050405020304" pitchFamily="18" charset="0"/>
              </a:rPr>
              <a:t>Kubernetes </a:t>
            </a:r>
            <a:endParaRPr lang="en-US" altLang="ko-KR" sz="2400" dirty="0" smtClean="0">
              <a:solidFill>
                <a:schemeClr val="tx1"/>
              </a:solidFill>
              <a:latin typeface="Times New Roman" panose="02020603050405020304" pitchFamily="18" charset="0"/>
              <a:cs typeface="Times New Roman" panose="02020603050405020304" pitchFamily="18" charset="0"/>
            </a:endParaRPr>
          </a:p>
          <a:p>
            <a:pPr algn="ctr"/>
            <a:r>
              <a:rPr lang="en-US" altLang="ko-KR" sz="2400" dirty="0" smtClean="0">
                <a:solidFill>
                  <a:schemeClr val="tx1"/>
                </a:solidFill>
                <a:latin typeface="Times New Roman" panose="02020603050405020304" pitchFamily="18" charset="0"/>
                <a:cs typeface="Times New Roman" panose="02020603050405020304" pitchFamily="18" charset="0"/>
              </a:rPr>
              <a:t>(</a:t>
            </a:r>
            <a:r>
              <a:rPr lang="en-US" altLang="ko-KR" sz="2400" dirty="0">
                <a:solidFill>
                  <a:schemeClr val="tx1"/>
                </a:solidFill>
                <a:latin typeface="Times New Roman" panose="02020603050405020304" pitchFamily="18" charset="0"/>
                <a:cs typeface="Times New Roman" panose="02020603050405020304" pitchFamily="18" charset="0"/>
              </a:rPr>
              <a:t>k8s</a:t>
            </a:r>
            <a:r>
              <a:rPr lang="en-US" altLang="ko-KR" sz="2400" dirty="0" smtClean="0">
                <a:solidFill>
                  <a:schemeClr val="tx1"/>
                </a:solidFill>
                <a:latin typeface="Times New Roman" panose="02020603050405020304" pitchFamily="18" charset="0"/>
                <a:cs typeface="Times New Roman" panose="02020603050405020304" pitchFamily="18" charset="0"/>
              </a:rPr>
              <a:t>)</a:t>
            </a:r>
          </a:p>
          <a:p>
            <a:pPr algn="ctr"/>
            <a:r>
              <a:rPr lang="en-US" altLang="ko-KR" sz="2400" dirty="0" smtClean="0">
                <a:solidFill>
                  <a:schemeClr val="tx1"/>
                </a:solidFill>
                <a:latin typeface="Times New Roman" panose="02020603050405020304" pitchFamily="18" charset="0"/>
                <a:cs typeface="Times New Roman" panose="02020603050405020304" pitchFamily="18" charset="0"/>
              </a:rPr>
              <a:t>is an </a:t>
            </a:r>
            <a:r>
              <a:rPr lang="en-US" altLang="ko-KR" sz="2400" dirty="0">
                <a:solidFill>
                  <a:schemeClr val="tx1"/>
                </a:solidFill>
                <a:latin typeface="Times New Roman" panose="02020603050405020304" pitchFamily="18" charset="0"/>
                <a:cs typeface="Times New Roman" panose="02020603050405020304" pitchFamily="18" charset="0"/>
              </a:rPr>
              <a:t>open-source system for automating deployment, scaling, and management of containerized </a:t>
            </a:r>
            <a:r>
              <a:rPr lang="en-US" altLang="ko-KR" sz="2400" dirty="0" smtClean="0">
                <a:solidFill>
                  <a:schemeClr val="tx1"/>
                </a:solidFill>
                <a:latin typeface="Times New Roman" panose="02020603050405020304" pitchFamily="18" charset="0"/>
                <a:cs typeface="Times New Roman" panose="02020603050405020304" pitchFamily="18" charset="0"/>
              </a:rPr>
              <a:t>applications.</a:t>
            </a:r>
            <a:endParaRPr lang="ko-KR" alt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43178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685" y="-3121"/>
            <a:ext cx="7604022" cy="1143000"/>
          </a:xfrm>
        </p:spPr>
        <p:txBody>
          <a:bodyPr/>
          <a:lstStyle/>
          <a:p>
            <a:r>
              <a:rPr lang="en-US" altLang="ko-KR" sz="4000" dirty="0" smtClean="0">
                <a:latin typeface="Times New Roman" panose="02020603050405020304" pitchFamily="18" charset="0"/>
                <a:cs typeface="Times New Roman" panose="02020603050405020304" pitchFamily="18" charset="0"/>
              </a:rPr>
              <a:t>Kubernetes for Large-scale Container Orchestration: Operation</a:t>
            </a:r>
            <a:endParaRPr lang="ko-KR" altLang="en-US" sz="4000" dirty="0"/>
          </a:p>
        </p:txBody>
      </p:sp>
      <p:sp>
        <p:nvSpPr>
          <p:cNvPr id="3" name="슬라이드 번호 개체 틀 2"/>
          <p:cNvSpPr>
            <a:spLocks noGrp="1"/>
          </p:cNvSpPr>
          <p:nvPr>
            <p:ph type="sldNum" sz="quarter" idx="4294967295"/>
          </p:nvPr>
        </p:nvSpPr>
        <p:spPr/>
        <p:txBody>
          <a:bodyPr/>
          <a:lstStyle/>
          <a:p>
            <a:pPr>
              <a:defRPr/>
            </a:pPr>
            <a:fld id="{673D5B7D-3ECE-475F-8169-8F7696AEADFB}" type="slidenum">
              <a:rPr lang="ko-KR" altLang="en-US" smtClean="0"/>
              <a:pPr>
                <a:defRPr/>
              </a:pPr>
              <a:t>63</a:t>
            </a:fld>
            <a:endParaRPr lang="ko-KR" altLang="en-US" dirty="0"/>
          </a:p>
        </p:txBody>
      </p:sp>
      <p:pic>
        <p:nvPicPr>
          <p:cNvPr id="7" name="Picture 3"/>
          <p:cNvPicPr>
            <a:picLocks noChangeAspect="1" noChangeArrowheads="1"/>
          </p:cNvPicPr>
          <p:nvPr/>
        </p:nvPicPr>
        <p:blipFill>
          <a:blip r:embed="rId2">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7956376" y="5671"/>
            <a:ext cx="1167178" cy="1058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그림 4"/>
          <p:cNvPicPr>
            <a:picLocks noChangeAspect="1"/>
          </p:cNvPicPr>
          <p:nvPr/>
        </p:nvPicPr>
        <p:blipFill>
          <a:blip r:embed="rId3"/>
          <a:stretch>
            <a:fillRect/>
          </a:stretch>
        </p:blipFill>
        <p:spPr>
          <a:xfrm>
            <a:off x="-7685" y="3946005"/>
            <a:ext cx="5371774" cy="2911995"/>
          </a:xfrm>
          <a:prstGeom prst="rect">
            <a:avLst/>
          </a:prstGeom>
        </p:spPr>
      </p:pic>
      <p:pic>
        <p:nvPicPr>
          <p:cNvPr id="8" name="그림 7"/>
          <p:cNvPicPr>
            <a:picLocks noChangeAspect="1"/>
          </p:cNvPicPr>
          <p:nvPr/>
        </p:nvPicPr>
        <p:blipFill>
          <a:blip r:embed="rId4"/>
          <a:stretch>
            <a:fillRect/>
          </a:stretch>
        </p:blipFill>
        <p:spPr>
          <a:xfrm>
            <a:off x="6660232" y="4450247"/>
            <a:ext cx="2405258" cy="2388294"/>
          </a:xfrm>
          <a:prstGeom prst="rect">
            <a:avLst/>
          </a:prstGeom>
        </p:spPr>
      </p:pic>
      <p:pic>
        <p:nvPicPr>
          <p:cNvPr id="9" name="그림 8"/>
          <p:cNvPicPr>
            <a:picLocks noChangeAspect="1"/>
          </p:cNvPicPr>
          <p:nvPr/>
        </p:nvPicPr>
        <p:blipFill>
          <a:blip r:embed="rId5"/>
          <a:stretch>
            <a:fillRect/>
          </a:stretch>
        </p:blipFill>
        <p:spPr>
          <a:xfrm>
            <a:off x="4067944" y="1181675"/>
            <a:ext cx="4896543" cy="2764330"/>
          </a:xfrm>
          <a:prstGeom prst="rect">
            <a:avLst/>
          </a:prstGeom>
        </p:spPr>
      </p:pic>
      <p:sp>
        <p:nvSpPr>
          <p:cNvPr id="10" name="TextBox 9"/>
          <p:cNvSpPr txBox="1"/>
          <p:nvPr/>
        </p:nvSpPr>
        <p:spPr>
          <a:xfrm>
            <a:off x="1005036" y="3710604"/>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11" name="TextBox 10"/>
          <p:cNvSpPr txBox="1"/>
          <p:nvPr/>
        </p:nvSpPr>
        <p:spPr>
          <a:xfrm>
            <a:off x="5617424" y="3916963"/>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13492593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9144000" cy="714511"/>
          </a:xfrm>
        </p:spPr>
        <p:txBody>
          <a:bodyPr>
            <a:normAutofit/>
          </a:bodyPr>
          <a:lstStyle/>
          <a:p>
            <a:pPr algn="ctr"/>
            <a:r>
              <a:rPr lang="en-US" altLang="ko-KR" sz="3200" dirty="0" smtClean="0">
                <a:latin typeface="Times New Roman" panose="02020603050405020304" pitchFamily="18" charset="0"/>
                <a:cs typeface="Times New Roman" panose="02020603050405020304" pitchFamily="18" charset="0"/>
              </a:rPr>
              <a:t>Container Platforms &amp; Orchestration Tools (2017)</a:t>
            </a:r>
            <a:endParaRPr lang="ko-KR" altLang="en-US" sz="32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rotWithShape="1">
          <a:blip r:embed="rId2"/>
          <a:srcRect t="21469" b="35821"/>
          <a:stretch/>
        </p:blipFill>
        <p:spPr>
          <a:xfrm>
            <a:off x="0" y="3573016"/>
            <a:ext cx="9144000" cy="2232248"/>
          </a:xfrm>
          <a:prstGeom prst="rect">
            <a:avLst/>
          </a:prstGeom>
        </p:spPr>
      </p:pic>
      <p:pic>
        <p:nvPicPr>
          <p:cNvPr id="142340" name="Picture 4" descr="azure aks에 대한 이미지 검색결과"/>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8625" t="21566" r="20472" b="18298"/>
          <a:stretch/>
        </p:blipFill>
        <p:spPr bwMode="auto">
          <a:xfrm>
            <a:off x="7667560" y="3028661"/>
            <a:ext cx="1452132" cy="495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939976" y="3563077"/>
            <a:ext cx="907299" cy="5501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AKS</a:t>
            </a:r>
            <a:endParaRPr kumimoji="1" lang="ko-KR" altLang="en-US" sz="2400" b="0" i="0" u="none" strike="noStrike" kern="1200" cap="none" spc="0" normalizeH="0" baseline="0" noProof="0" dirty="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7" name="TextBox 6"/>
          <p:cNvSpPr txBox="1"/>
          <p:nvPr/>
        </p:nvSpPr>
        <p:spPr>
          <a:xfrm>
            <a:off x="323528" y="1892731"/>
            <a:ext cx="2160240" cy="1200329"/>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Container Orchestration Engine</a:t>
            </a:r>
            <a:endParaRPr kumimoji="1" lang="ko-KR" altLang="en-US" sz="2400" b="0" i="0" u="none" strike="noStrike" kern="1200" cap="none" spc="0" normalizeH="0" baseline="0" noProof="0" dirty="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10" name="TextBox 9"/>
          <p:cNvSpPr txBox="1"/>
          <p:nvPr/>
        </p:nvSpPr>
        <p:spPr>
          <a:xfrm>
            <a:off x="3104208" y="2121115"/>
            <a:ext cx="2959465"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Platform-as-a-Service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(PaaS)</a:t>
            </a:r>
            <a:endParaRPr kumimoji="1" lang="ko-KR" altLang="en-US" sz="2400" b="0" i="0" u="none" strike="noStrike" kern="1200" cap="none" spc="0" normalizeH="0" baseline="0" noProof="0" dirty="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11" name="TextBox 10"/>
          <p:cNvSpPr txBox="1"/>
          <p:nvPr/>
        </p:nvSpPr>
        <p:spPr>
          <a:xfrm>
            <a:off x="6054436" y="1545039"/>
            <a:ext cx="3089564"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Container-as-a-Service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a:t>
            </a:r>
            <a:r>
              <a:rPr kumimoji="1" lang="en-US" altLang="ko-KR" sz="2400" b="0" i="0" u="none" strike="noStrike" kern="1200" cap="none" spc="0" normalizeH="0" baseline="0" noProof="0" dirty="0" err="1"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CaaS</a:t>
            </a:r>
            <a:r>
              <a:rPr kumimoji="1" lang="en-US" altLang="ko-KR" sz="2400" b="0"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a:t>
            </a:r>
            <a:endParaRPr kumimoji="1" lang="ko-KR" altLang="en-US" sz="2400" b="0" i="0" u="none" strike="noStrike" kern="1200" cap="none" spc="0" normalizeH="0" baseline="0" noProof="0" dirty="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8242" name="Picture 2" descr="amazon ek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596" r="18093"/>
          <a:stretch/>
        </p:blipFill>
        <p:spPr bwMode="auto">
          <a:xfrm>
            <a:off x="5940152" y="2706295"/>
            <a:ext cx="1431478" cy="583331"/>
          </a:xfrm>
          <a:prstGeom prst="rect">
            <a:avLst/>
          </a:prstGeom>
          <a:noFill/>
          <a:extLst>
            <a:ext uri="{909E8E84-426E-40DD-AFC4-6F175D3DCCD1}">
              <a14:hiddenFill xmlns:a14="http://schemas.microsoft.com/office/drawing/2010/main">
                <a:solidFill>
                  <a:srgbClr val="FFFFFF"/>
                </a:solidFill>
              </a14:hiddenFill>
            </a:ext>
          </a:extLst>
        </p:spPr>
      </p:pic>
      <p:pic>
        <p:nvPicPr>
          <p:cNvPr id="138244" name="Picture 4" descr="amazon eks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6082" y="3140968"/>
            <a:ext cx="745919" cy="7459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ocker swarm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704" y="4959483"/>
            <a:ext cx="706264" cy="5876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982001" y="2593943"/>
            <a:ext cx="2787870" cy="415498"/>
          </a:xfrm>
          <a:prstGeom prst="rect">
            <a:avLst/>
          </a:prstGeom>
          <a:noFill/>
        </p:spPr>
        <p:txBody>
          <a:bodyPr wrap="square" rtlCol="0">
            <a:spAutoFit/>
          </a:bodyPr>
          <a:lstStyle/>
          <a:p>
            <a:pPr algn="ctr"/>
            <a:r>
              <a:rPr lang="en-US" altLang="ko-KR" sz="1050" dirty="0" smtClean="0"/>
              <a:t>https</a:t>
            </a:r>
            <a:r>
              <a:rPr lang="en-US" altLang="ko-KR" sz="1050" dirty="0"/>
              <a:t>://chrisdennig.me/tag/dotnetgerman-bloggers/</a:t>
            </a:r>
            <a:endParaRPr lang="ko-KR" altLang="en-US" sz="1050" dirty="0"/>
          </a:p>
        </p:txBody>
      </p:sp>
      <p:sp>
        <p:nvSpPr>
          <p:cNvPr id="15" name="TextBox 14"/>
          <p:cNvSpPr txBox="1"/>
          <p:nvPr/>
        </p:nvSpPr>
        <p:spPr>
          <a:xfrm>
            <a:off x="755576" y="5688245"/>
            <a:ext cx="2787870" cy="253916"/>
          </a:xfrm>
          <a:prstGeom prst="rect">
            <a:avLst/>
          </a:prstGeom>
          <a:noFill/>
        </p:spPr>
        <p:txBody>
          <a:bodyPr wrap="square" rtlCol="0">
            <a:spAutoFit/>
          </a:bodyPr>
          <a:lstStyle/>
          <a:p>
            <a:pPr algn="ctr"/>
            <a:r>
              <a:rPr lang="en-US" altLang="ko-KR" sz="1050" dirty="0"/>
              <a:t>https://docs.docker.com/samples/library/swarm/</a:t>
            </a:r>
            <a:endParaRPr lang="ko-KR" altLang="en-US" sz="1050" dirty="0"/>
          </a:p>
        </p:txBody>
      </p:sp>
    </p:spTree>
    <p:extLst>
      <p:ext uri="{BB962C8B-B14F-4D97-AF65-F5344CB8AC3E}">
        <p14:creationId xmlns:p14="http://schemas.microsoft.com/office/powerpoint/2010/main" val="21829713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381835" y="119474"/>
            <a:ext cx="3737239" cy="789245"/>
          </a:xfrm>
        </p:spPr>
        <p:txBody>
          <a:bodyPr/>
          <a:lstStyle/>
          <a:p>
            <a:r>
              <a:rPr lang="en-US" altLang="ko-KR" sz="4800" dirty="0" smtClean="0">
                <a:latin typeface="Times New Roman" panose="02020603050405020304" pitchFamily="18" charset="0"/>
                <a:cs typeface="Times New Roman" panose="02020603050405020304" pitchFamily="18" charset="0"/>
              </a:rPr>
              <a:t>CNCF &amp; K8S</a:t>
            </a:r>
            <a:endParaRPr lang="ko-KR" altLang="en-US" sz="48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
          </p:nvPr>
        </p:nvSpPr>
        <p:spPr/>
        <p:txBody>
          <a:bodyPr/>
          <a:lstStyle/>
          <a:p>
            <a:pPr>
              <a:defRPr/>
            </a:pPr>
            <a:fld id="{673D5B7D-3ECE-475F-8169-8F7696AEADFB}" type="slidenum">
              <a:rPr lang="ko-KR" altLang="en-US" smtClean="0"/>
              <a:pPr>
                <a:defRPr/>
              </a:pPr>
              <a:t>65</a:t>
            </a:fld>
            <a:endParaRPr lang="ko-KR" altLang="en-US" dirty="0"/>
          </a:p>
        </p:txBody>
      </p:sp>
      <p:pic>
        <p:nvPicPr>
          <p:cNvPr id="5" name="그림 4"/>
          <p:cNvPicPr>
            <a:picLocks noChangeAspect="1"/>
          </p:cNvPicPr>
          <p:nvPr/>
        </p:nvPicPr>
        <p:blipFill>
          <a:blip r:embed="rId2"/>
          <a:stretch>
            <a:fillRect/>
          </a:stretch>
        </p:blipFill>
        <p:spPr>
          <a:xfrm>
            <a:off x="6211503" y="1081941"/>
            <a:ext cx="2093016" cy="2376264"/>
          </a:xfrm>
          <a:prstGeom prst="rect">
            <a:avLst/>
          </a:prstGeom>
        </p:spPr>
      </p:pic>
      <p:pic>
        <p:nvPicPr>
          <p:cNvPr id="6" name="그림 5"/>
          <p:cNvPicPr>
            <a:picLocks noChangeAspect="1"/>
          </p:cNvPicPr>
          <p:nvPr/>
        </p:nvPicPr>
        <p:blipFill>
          <a:blip r:embed="rId3"/>
          <a:stretch>
            <a:fillRect/>
          </a:stretch>
        </p:blipFill>
        <p:spPr>
          <a:xfrm>
            <a:off x="3923928" y="4234669"/>
            <a:ext cx="5061593" cy="2500863"/>
          </a:xfrm>
          <a:prstGeom prst="rect">
            <a:avLst/>
          </a:prstGeom>
        </p:spPr>
      </p:pic>
      <p:pic>
        <p:nvPicPr>
          <p:cNvPr id="7" name="그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970692"/>
            <a:ext cx="3419872" cy="2878852"/>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72" y="0"/>
            <a:ext cx="5123692" cy="3777276"/>
          </a:xfrm>
          <a:prstGeom prst="rect">
            <a:avLst/>
          </a:prstGeom>
        </p:spPr>
      </p:pic>
      <p:pic>
        <p:nvPicPr>
          <p:cNvPr id="8" name="Picture 2" descr="cloud native computing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319" y="2958256"/>
            <a:ext cx="3013745" cy="4786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355976" y="3866975"/>
            <a:ext cx="4448568" cy="415498"/>
          </a:xfrm>
          <a:prstGeom prst="rect">
            <a:avLst/>
          </a:prstGeom>
          <a:noFill/>
        </p:spPr>
        <p:txBody>
          <a:bodyPr wrap="square" rtlCol="0">
            <a:spAutoFit/>
          </a:bodyPr>
          <a:lstStyle/>
          <a:p>
            <a:pPr algn="ctr"/>
            <a:r>
              <a:rPr lang="en-US" altLang="ko-KR" sz="1050" dirty="0"/>
              <a:t>https://blog.netsil.com/kubernetes-kontainers-and-kubernetes-native-in-2018-f5d6fb851ad0</a:t>
            </a:r>
            <a:endParaRPr lang="ko-KR" altLang="en-US" sz="1050" dirty="0"/>
          </a:p>
        </p:txBody>
      </p:sp>
    </p:spTree>
    <p:extLst>
      <p:ext uri="{BB962C8B-B14F-4D97-AF65-F5344CB8AC3E}">
        <p14:creationId xmlns:p14="http://schemas.microsoft.com/office/powerpoint/2010/main" val="20961438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768" y="19589"/>
            <a:ext cx="6396968" cy="654327"/>
          </a:xfrm>
        </p:spPr>
        <p:txBody>
          <a:bodyPr>
            <a:normAutofit fontScale="90000"/>
          </a:bodyPr>
          <a:lstStyle/>
          <a:p>
            <a:r>
              <a:rPr lang="en-US" altLang="ko-KR" sz="4800" dirty="0" smtClean="0">
                <a:latin typeface="Times New Roman" panose="02020603050405020304" pitchFamily="18" charset="0"/>
                <a:cs typeface="Times New Roman" panose="02020603050405020304" pitchFamily="18" charset="0"/>
              </a:rPr>
              <a:t>Cloud-native Computing</a:t>
            </a:r>
            <a:endParaRPr lang="ko-KR" altLang="en-US" sz="48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0" y="2741413"/>
            <a:ext cx="5458089" cy="3416320"/>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Cloud native computing uses an open source software stack to be:</a:t>
            </a: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Containerized</a:t>
            </a: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endParaRPr kumimoji="1" lang="en-US" altLang="ko-KR" sz="2400" dirty="0">
              <a:solidFill>
                <a:srgbClr val="000000"/>
              </a:solidFill>
              <a:latin typeface="Times New Roman" panose="02020603050405020304" pitchFamily="18" charset="0"/>
              <a:ea typeface="굴림" pitchFamily="50" charset="-127"/>
              <a:cs typeface="Times New Roman" panose="02020603050405020304" pitchFamily="18" charset="0"/>
            </a:endParaRP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endPar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Dynamically orchestrated</a:t>
            </a: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endParaRPr kumimoji="1" lang="en-US" altLang="ko-KR" sz="2400" dirty="0">
              <a:solidFill>
                <a:srgbClr val="000000"/>
              </a:solidFill>
              <a:latin typeface="Times New Roman" panose="02020603050405020304" pitchFamily="18" charset="0"/>
              <a:ea typeface="굴림" pitchFamily="50" charset="-127"/>
              <a:cs typeface="Times New Roman" panose="02020603050405020304" pitchFamily="18" charset="0"/>
            </a:endParaRP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endPar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r>
              <a:rPr kumimoji="1" lang="en-US" altLang="ko-KR" sz="24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Microservices</a:t>
            </a: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oriented</a:t>
            </a:r>
          </a:p>
        </p:txBody>
      </p:sp>
      <p:pic>
        <p:nvPicPr>
          <p:cNvPr id="25" name="Picture 2" descr="cloud native computing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1177" y="241868"/>
            <a:ext cx="2720121" cy="4320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580112" y="5070531"/>
            <a:ext cx="3441186" cy="1631216"/>
          </a:xfrm>
          <a:prstGeom prst="rect">
            <a:avLst/>
          </a:prstGeom>
          <a:noFill/>
          <a:ln>
            <a:solidFill>
              <a:schemeClr val="accent1"/>
            </a:solidFill>
          </a:ln>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microservices</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automation </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DevOps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sym typeface="Wingdings" panose="05000000000000000000" pitchFamily="2" charset="2"/>
              </a:rPr>
              <a:t>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sym typeface="Wingdings" panose="05000000000000000000" pitchFamily="2" charset="2"/>
              </a:rPr>
              <a:t>A</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gility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of software teams </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Resilience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of applications</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t>
            </a:r>
            <a:endParaRPr kumimoji="1" lang="ko-KR"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5" name="그림 4"/>
          <p:cNvPicPr>
            <a:picLocks noChangeAspect="1"/>
          </p:cNvPicPr>
          <p:nvPr/>
        </p:nvPicPr>
        <p:blipFill>
          <a:blip r:embed="rId4"/>
          <a:stretch>
            <a:fillRect/>
          </a:stretch>
        </p:blipFill>
        <p:spPr>
          <a:xfrm>
            <a:off x="539552" y="934578"/>
            <a:ext cx="8093558" cy="1558318"/>
          </a:xfrm>
          <a:prstGeom prst="rect">
            <a:avLst/>
          </a:prstGeom>
          <a:ln w="12700">
            <a:solidFill>
              <a:srgbClr val="FF0000"/>
            </a:solidFill>
          </a:ln>
        </p:spPr>
      </p:pic>
      <p:pic>
        <p:nvPicPr>
          <p:cNvPr id="8" name="그림 7"/>
          <p:cNvPicPr>
            <a:picLocks noChangeAspect="1"/>
          </p:cNvPicPr>
          <p:nvPr/>
        </p:nvPicPr>
        <p:blipFill rotWithShape="1">
          <a:blip r:embed="rId5"/>
          <a:srcRect r="49326" b="12735"/>
          <a:stretch/>
        </p:blipFill>
        <p:spPr>
          <a:xfrm>
            <a:off x="5577726" y="2996952"/>
            <a:ext cx="3441186" cy="1929563"/>
          </a:xfrm>
          <a:prstGeom prst="rect">
            <a:avLst/>
          </a:prstGeom>
        </p:spPr>
      </p:pic>
      <p:grpSp>
        <p:nvGrpSpPr>
          <p:cNvPr id="9" name="그룹 8"/>
          <p:cNvGrpSpPr/>
          <p:nvPr/>
        </p:nvGrpSpPr>
        <p:grpSpPr>
          <a:xfrm>
            <a:off x="2497558" y="3520699"/>
            <a:ext cx="1974936" cy="963428"/>
            <a:chOff x="3541603" y="4381290"/>
            <a:chExt cx="1974936" cy="963428"/>
          </a:xfrm>
        </p:grpSpPr>
        <p:pic>
          <p:nvPicPr>
            <p:cNvPr id="11" name="Picture 2" descr="lxd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1603" y="4918144"/>
              <a:ext cx="462972" cy="426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47405" y="4381290"/>
              <a:ext cx="679321" cy="67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descr="runc container에 대한 이미지 검색결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82865" y="5011849"/>
              <a:ext cx="438009" cy="3051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rkt container에 대한 이미지 검색결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40153" y="4746596"/>
              <a:ext cx="676386" cy="284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6" descr="singularity container에 대한 이미지 검색결과"/>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92131" y="3642050"/>
            <a:ext cx="637768" cy="56405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6" name="그룹 15"/>
          <p:cNvGrpSpPr/>
          <p:nvPr/>
        </p:nvGrpSpPr>
        <p:grpSpPr>
          <a:xfrm>
            <a:off x="1204523" y="6087332"/>
            <a:ext cx="4075355" cy="700960"/>
            <a:chOff x="-2162874" y="5644335"/>
            <a:chExt cx="5757439" cy="1050515"/>
          </a:xfrm>
        </p:grpSpPr>
        <p:pic>
          <p:nvPicPr>
            <p:cNvPr id="17" name="Picture 2" descr="google gVisor vs kata containers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75656" y="5656245"/>
              <a:ext cx="792088" cy="10386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NI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4645" y="5644335"/>
              <a:ext cx="669920" cy="9490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pen Containers Initiativ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62874" y="5884566"/>
              <a:ext cx="3037668" cy="6834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3"/>
          <p:cNvPicPr>
            <a:picLocks noChangeAspect="1" noChangeArrowheads="1"/>
          </p:cNvPicPr>
          <p:nvPr/>
        </p:nvPicPr>
        <p:blipFill>
          <a:blip r:embed="rId14">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3897208" y="4825784"/>
            <a:ext cx="1079671" cy="979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1307848" y="2469455"/>
            <a:ext cx="6556966" cy="253916"/>
          </a:xfrm>
          <a:prstGeom prst="rect">
            <a:avLst/>
          </a:prstGeom>
          <a:noFill/>
        </p:spPr>
        <p:txBody>
          <a:bodyPr wrap="square" rtlCol="0">
            <a:spAutoFit/>
          </a:bodyPr>
          <a:lstStyle/>
          <a:p>
            <a:pPr algn="ctr"/>
            <a:r>
              <a:rPr lang="en-US" altLang="ko-KR" sz="1050" dirty="0"/>
              <a:t>https://opensource.com/article/18/2/how-kubernetes-became-solution-migrating-legacy-applications</a:t>
            </a:r>
            <a:endParaRPr lang="ko-KR" altLang="en-US" sz="1050" dirty="0"/>
          </a:p>
        </p:txBody>
      </p:sp>
      <p:sp>
        <p:nvSpPr>
          <p:cNvPr id="22" name="TextBox 21"/>
          <p:cNvSpPr txBox="1"/>
          <p:nvPr/>
        </p:nvSpPr>
        <p:spPr>
          <a:xfrm>
            <a:off x="-950843" y="3984559"/>
            <a:ext cx="6556966" cy="253916"/>
          </a:xfrm>
          <a:prstGeom prst="rect">
            <a:avLst/>
          </a:prstGeom>
          <a:noFill/>
        </p:spPr>
        <p:txBody>
          <a:bodyPr wrap="square" rtlCol="0">
            <a:spAutoFit/>
          </a:bodyPr>
          <a:lstStyle/>
          <a:p>
            <a:pPr algn="ctr"/>
            <a:r>
              <a:rPr lang="en-US" altLang="ko-KR" sz="1050" dirty="0"/>
              <a:t>https://linuxcontainers.org/</a:t>
            </a:r>
            <a:endParaRPr lang="ko-KR" altLang="en-US" sz="1050" dirty="0"/>
          </a:p>
        </p:txBody>
      </p:sp>
      <p:sp>
        <p:nvSpPr>
          <p:cNvPr id="23" name="TextBox 22"/>
          <p:cNvSpPr txBox="1"/>
          <p:nvPr/>
        </p:nvSpPr>
        <p:spPr>
          <a:xfrm>
            <a:off x="398346" y="4323961"/>
            <a:ext cx="6556966" cy="253916"/>
          </a:xfrm>
          <a:prstGeom prst="rect">
            <a:avLst/>
          </a:prstGeom>
          <a:noFill/>
        </p:spPr>
        <p:txBody>
          <a:bodyPr wrap="square" rtlCol="0">
            <a:spAutoFit/>
          </a:bodyPr>
          <a:lstStyle/>
          <a:p>
            <a:pPr algn="ctr"/>
            <a:r>
              <a:rPr lang="en-US" altLang="ko-KR" sz="1050" dirty="0"/>
              <a:t>https://twitter.com/tekgrrl/status/665799935904915456</a:t>
            </a:r>
            <a:endParaRPr lang="ko-KR" altLang="en-US" sz="1050" dirty="0"/>
          </a:p>
        </p:txBody>
      </p:sp>
      <p:sp>
        <p:nvSpPr>
          <p:cNvPr id="24" name="TextBox 23"/>
          <p:cNvSpPr txBox="1"/>
          <p:nvPr/>
        </p:nvSpPr>
        <p:spPr>
          <a:xfrm>
            <a:off x="1475656" y="3448590"/>
            <a:ext cx="6556966" cy="253916"/>
          </a:xfrm>
          <a:prstGeom prst="rect">
            <a:avLst/>
          </a:prstGeom>
          <a:noFill/>
        </p:spPr>
        <p:txBody>
          <a:bodyPr wrap="square" rtlCol="0">
            <a:spAutoFit/>
          </a:bodyPr>
          <a:lstStyle/>
          <a:p>
            <a:pPr algn="ctr"/>
            <a:r>
              <a:rPr lang="en-US" altLang="ko-KR" sz="1050" dirty="0"/>
              <a:t>https://twitter.com/singularityapp/media?lang=bg</a:t>
            </a:r>
            <a:endParaRPr lang="ko-KR" altLang="en-US" sz="1050" dirty="0"/>
          </a:p>
        </p:txBody>
      </p:sp>
      <p:sp>
        <p:nvSpPr>
          <p:cNvPr id="27" name="TextBox 26"/>
          <p:cNvSpPr txBox="1"/>
          <p:nvPr/>
        </p:nvSpPr>
        <p:spPr>
          <a:xfrm>
            <a:off x="5904384" y="2848146"/>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26063033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5671"/>
            <a:ext cx="7524328" cy="687025"/>
          </a:xfrm>
        </p:spPr>
        <p:txBody>
          <a:bodyPr/>
          <a:lstStyle/>
          <a:p>
            <a:r>
              <a:rPr lang="en-US" altLang="ko-KR" sz="4000" dirty="0" smtClean="0">
                <a:latin typeface="Times New Roman" panose="02020603050405020304" pitchFamily="18" charset="0"/>
                <a:cs typeface="Times New Roman" panose="02020603050405020304" pitchFamily="18" charset="0"/>
              </a:rPr>
              <a:t>CNI (Container Network Interface)</a:t>
            </a:r>
            <a:endParaRPr lang="ko-KR" altLang="en-US" sz="40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4"/>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tabLst/>
              <a:defRPr/>
            </a:pPr>
            <a:fld id="{673D5B7D-3ECE-475F-8169-8F7696AEADFB}" type="slidenum">
              <a:rPr kumimoji="1" lang="ko-KR" altLang="en-US" sz="1400" b="1" i="0" u="none" strike="noStrike" kern="1200" cap="none" spc="0" normalizeH="0" baseline="0" noProof="0" smtClean="0">
                <a:ln>
                  <a:noFill/>
                </a:ln>
                <a:solidFill>
                  <a:srgbClr val="898989"/>
                </a:solidFill>
                <a:effectLst/>
                <a:uLnTx/>
                <a:uFillTx/>
                <a:latin typeface="Comic Sans MS" pitchFamily="66" charset="0"/>
                <a:ea typeface="굴림" pitchFamily="50"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67</a:t>
            </a:fld>
            <a:endParaRPr kumimoji="1" lang="ko-KR" altLang="en-US" sz="1400" b="1" i="0" u="none" strike="noStrike" kern="1200" cap="none" spc="0" normalizeH="0" baseline="0" noProof="0" dirty="0">
              <a:ln>
                <a:noFill/>
              </a:ln>
              <a:solidFill>
                <a:srgbClr val="898989"/>
              </a:solidFill>
              <a:effectLst/>
              <a:uLnTx/>
              <a:uFillTx/>
              <a:latin typeface="Comic Sans MS" pitchFamily="66" charset="0"/>
              <a:ea typeface="굴림" pitchFamily="50" charset="-127"/>
              <a:cs typeface="+mn-cs"/>
            </a:endParaRPr>
          </a:p>
        </p:txBody>
      </p:sp>
      <p:sp>
        <p:nvSpPr>
          <p:cNvPr id="6" name="내용 개체 틀 5"/>
          <p:cNvSpPr>
            <a:spLocks noGrp="1"/>
          </p:cNvSpPr>
          <p:nvPr>
            <p:ph idx="1"/>
          </p:nvPr>
        </p:nvSpPr>
        <p:spPr>
          <a:xfrm>
            <a:off x="107504" y="1196752"/>
            <a:ext cx="3115743" cy="5328592"/>
          </a:xfrm>
        </p:spPr>
        <p:txBody>
          <a:bodyPr/>
          <a:lstStyle/>
          <a:p>
            <a:pPr marL="0" indent="0" algn="ctr">
              <a:buNone/>
            </a:pPr>
            <a:r>
              <a:rPr lang="en-US" altLang="ko-KR" sz="2400" dirty="0"/>
              <a:t> </a:t>
            </a:r>
            <a:r>
              <a:rPr lang="en-US" altLang="ko-KR" sz="2400" dirty="0" smtClean="0"/>
              <a:t>    CNI is </a:t>
            </a:r>
            <a:r>
              <a:rPr lang="en-US" altLang="ko-KR" sz="2400" dirty="0"/>
              <a:t>at least </a:t>
            </a:r>
            <a:r>
              <a:rPr lang="en-US" altLang="ko-KR" sz="2400" dirty="0" smtClean="0"/>
              <a:t>three different </a:t>
            </a:r>
            <a:r>
              <a:rPr lang="en-US" altLang="ko-KR" sz="2400" dirty="0"/>
              <a:t>things:</a:t>
            </a:r>
          </a:p>
          <a:p>
            <a:r>
              <a:rPr lang="en-US" altLang="ko-KR" sz="2000" dirty="0" smtClean="0"/>
              <a:t>A </a:t>
            </a:r>
            <a:r>
              <a:rPr lang="en-US" altLang="ko-KR" sz="2000" dirty="0"/>
              <a:t>vendor-neutral </a:t>
            </a:r>
            <a:r>
              <a:rPr lang="en-US" altLang="ko-KR" sz="2000" dirty="0" smtClean="0"/>
              <a:t>protocol used </a:t>
            </a:r>
            <a:r>
              <a:rPr lang="en-US" altLang="ko-KR" sz="2000" dirty="0"/>
              <a:t>by container runtimes to make request to networking </a:t>
            </a:r>
            <a:r>
              <a:rPr lang="en-US" altLang="ko-KR" sz="2000" dirty="0" smtClean="0"/>
              <a:t>providers (Not </a:t>
            </a:r>
            <a:r>
              <a:rPr lang="en-US" altLang="ko-KR" sz="2000" dirty="0"/>
              <a:t>just for </a:t>
            </a:r>
            <a:r>
              <a:rPr lang="en-US" altLang="ko-KR" sz="2000" dirty="0" err="1"/>
              <a:t>kubernetes</a:t>
            </a:r>
            <a:r>
              <a:rPr lang="en-US" altLang="ko-KR" sz="2000" dirty="0" smtClean="0"/>
              <a:t>!)</a:t>
            </a:r>
            <a:endParaRPr lang="en-US" altLang="ko-KR" sz="2000" dirty="0"/>
          </a:p>
          <a:p>
            <a:r>
              <a:rPr lang="en-US" altLang="ko-KR" sz="2000" dirty="0" smtClean="0"/>
              <a:t>A </a:t>
            </a:r>
            <a:r>
              <a:rPr lang="en-US" altLang="ko-KR" sz="2000" dirty="0"/>
              <a:t>set of commonly used network plugins maintained by </a:t>
            </a:r>
            <a:r>
              <a:rPr lang="en-US" altLang="ko-KR" sz="2000" dirty="0" smtClean="0"/>
              <a:t>the community</a:t>
            </a:r>
            <a:endParaRPr lang="en-US" altLang="ko-KR" sz="2000" dirty="0"/>
          </a:p>
          <a:p>
            <a:r>
              <a:rPr lang="en-US" altLang="ko-KR" sz="2000" dirty="0" smtClean="0"/>
              <a:t>A </a:t>
            </a:r>
            <a:r>
              <a:rPr lang="en-US" altLang="ko-KR" sz="2000" dirty="0"/>
              <a:t>“</a:t>
            </a:r>
            <a:r>
              <a:rPr lang="en-US" altLang="ko-KR" sz="2000" dirty="0" err="1"/>
              <a:t>kubelet</a:t>
            </a:r>
            <a:r>
              <a:rPr lang="en-US" altLang="ko-KR" sz="2000" dirty="0"/>
              <a:t> network plugin</a:t>
            </a:r>
            <a:r>
              <a:rPr lang="en-US" altLang="ko-KR" sz="2000" dirty="0" smtClean="0"/>
              <a:t>” (e.g</a:t>
            </a:r>
            <a:r>
              <a:rPr lang="en-US" altLang="ko-KR" sz="2000" dirty="0"/>
              <a:t>. “--network-plugin=</a:t>
            </a:r>
            <a:r>
              <a:rPr lang="en-US" altLang="ko-KR" sz="2000" dirty="0" err="1"/>
              <a:t>cni</a:t>
            </a:r>
            <a:r>
              <a:rPr lang="en-US" altLang="ko-KR" sz="2000" dirty="0"/>
              <a:t>” on the command </a:t>
            </a:r>
            <a:r>
              <a:rPr lang="en-US" altLang="ko-KR" sz="2000" dirty="0" smtClean="0"/>
              <a:t>line)</a:t>
            </a:r>
            <a:endParaRPr lang="ko-KR" altLang="en-US" sz="2000" dirty="0"/>
          </a:p>
        </p:txBody>
      </p:sp>
      <p:pic>
        <p:nvPicPr>
          <p:cNvPr id="13" name="Picture 2" descr="CN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340" y="47387"/>
            <a:ext cx="911024" cy="1290618"/>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3"/>
          <a:stretch>
            <a:fillRect/>
          </a:stretch>
        </p:blipFill>
        <p:spPr>
          <a:xfrm>
            <a:off x="3347864" y="692696"/>
            <a:ext cx="4574866" cy="2302119"/>
          </a:xfrm>
          <a:prstGeom prst="rect">
            <a:avLst/>
          </a:prstGeom>
        </p:spPr>
      </p:pic>
      <p:sp>
        <p:nvSpPr>
          <p:cNvPr id="15" name="내용 개체 틀 5"/>
          <p:cNvSpPr txBox="1">
            <a:spLocks/>
          </p:cNvSpPr>
          <p:nvPr/>
        </p:nvSpPr>
        <p:spPr bwMode="auto">
          <a:xfrm>
            <a:off x="5148064" y="2593670"/>
            <a:ext cx="2648617" cy="33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0" fontAlgn="base" latinLnBrk="1" hangingPunct="0">
              <a:lnSpc>
                <a:spcPct val="100000"/>
              </a:lnSpc>
              <a:spcBef>
                <a:spcPct val="20000"/>
              </a:spcBef>
              <a:spcAft>
                <a:spcPct val="0"/>
              </a:spcAft>
              <a:buClrTx/>
              <a:buSzTx/>
              <a:buFont typeface="Arial" charset="0"/>
              <a:buNone/>
              <a:tabLst/>
              <a:defRPr/>
            </a:pPr>
            <a:r>
              <a:rPr kumimoji="0" lang="en-US" altLang="ko-KR" sz="2000" b="0" i="0" u="none" strike="noStrike" kern="1200" cap="none" spc="0" normalizeH="0" baseline="0" noProof="0" dirty="0" err="1" smtClean="0">
                <a:ln>
                  <a:noFill/>
                </a:ln>
                <a:solidFill>
                  <a:srgbClr val="FF0000"/>
                </a:solidFill>
                <a:effectLst/>
                <a:uLnTx/>
                <a:uFillTx/>
                <a:latin typeface="맑은 고딕"/>
                <a:ea typeface="맑은 고딕" panose="020B0503020000020004" pitchFamily="50" charset="-127"/>
              </a:rPr>
              <a:t>podIP</a:t>
            </a:r>
            <a:r>
              <a:rPr kumimoji="0" lang="en-US" altLang="ko-KR" sz="2000" b="0" i="0" u="none" strike="noStrike" kern="1200" cap="none" spc="0" normalizeH="0" baseline="0" noProof="0" dirty="0" smtClean="0">
                <a:ln>
                  <a:noFill/>
                </a:ln>
                <a:solidFill>
                  <a:srgbClr val="FF0000"/>
                </a:solidFill>
                <a:effectLst/>
                <a:uLnTx/>
                <a:uFillTx/>
                <a:latin typeface="맑은 고딕"/>
                <a:ea typeface="맑은 고딕" panose="020B0503020000020004" pitchFamily="50" charset="-127"/>
              </a:rPr>
              <a:t> from </a:t>
            </a:r>
            <a:r>
              <a:rPr kumimoji="0" lang="en-US" altLang="ko-KR" sz="2000" b="0" i="0" u="none" strike="noStrike" kern="1200" cap="none" spc="0" normalizeH="0" baseline="0" noProof="0" dirty="0" err="1" smtClean="0">
                <a:ln>
                  <a:noFill/>
                </a:ln>
                <a:solidFill>
                  <a:srgbClr val="FF0000"/>
                </a:solidFill>
                <a:effectLst/>
                <a:uLnTx/>
                <a:uFillTx/>
                <a:latin typeface="맑은 고딕"/>
                <a:ea typeface="맑은 고딕" panose="020B0503020000020004" pitchFamily="50" charset="-127"/>
              </a:rPr>
              <a:t>PodCIDR</a:t>
            </a:r>
            <a:endParaRPr kumimoji="0" lang="ko-KR" altLang="en-US" sz="2000" b="0" i="0" u="none" strike="noStrike" kern="1200" cap="none" spc="0" normalizeH="0" baseline="0" noProof="0" dirty="0">
              <a:ln>
                <a:noFill/>
              </a:ln>
              <a:solidFill>
                <a:srgbClr val="FF0000"/>
              </a:solidFill>
              <a:effectLst/>
              <a:uLnTx/>
              <a:uFillTx/>
              <a:latin typeface="맑은 고딕"/>
              <a:ea typeface="맑은 고딕" panose="020B0503020000020004" pitchFamily="50" charset="-127"/>
            </a:endParaRPr>
          </a:p>
        </p:txBody>
      </p:sp>
      <p:sp>
        <p:nvSpPr>
          <p:cNvPr id="16" name="내용 개체 틀 5"/>
          <p:cNvSpPr txBox="1">
            <a:spLocks/>
          </p:cNvSpPr>
          <p:nvPr/>
        </p:nvSpPr>
        <p:spPr bwMode="auto">
          <a:xfrm>
            <a:off x="3347863" y="3198808"/>
            <a:ext cx="5760641" cy="36145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0" fontAlgn="base" latinLnBrk="1" hangingPunct="0">
              <a:lnSpc>
                <a:spcPct val="100000"/>
              </a:lnSpc>
              <a:spcBef>
                <a:spcPct val="20000"/>
              </a:spcBef>
              <a:spcAft>
                <a:spcPct val="0"/>
              </a:spcAft>
              <a:buClrTx/>
              <a:buSzTx/>
              <a:buFont typeface="Arial" charset="0"/>
              <a:buNone/>
              <a:tabLst/>
              <a:defRPr/>
            </a:pPr>
            <a:r>
              <a:rPr kumimoji="0" lang="en-US" altLang="ko-KR" sz="20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CNI Plugins for</a:t>
            </a:r>
          </a:p>
          <a:p>
            <a:pPr marL="342900" marR="0" lvl="0" indent="-342900" algn="l" defTabSz="914400" rtl="0" eaLnBrk="0" fontAlgn="base" latinLnBrk="1" hangingPunct="0">
              <a:lnSpc>
                <a:spcPct val="100000"/>
              </a:lnSpc>
              <a:spcBef>
                <a:spcPct val="20000"/>
              </a:spcBef>
              <a:spcAft>
                <a:spcPct val="0"/>
              </a:spcAft>
              <a:buClrTx/>
              <a:buSzTx/>
              <a:buFont typeface="Arial" charset="0"/>
              <a:buChar char="•"/>
              <a:tabLst/>
              <a:defRPr/>
            </a:pPr>
            <a:r>
              <a:rPr kumimoji="0" lang="en-US" altLang="ko-KR" sz="2000" b="1" i="0" u="none" strike="noStrike" kern="1200" cap="none" spc="0" normalizeH="0" baseline="0" noProof="0" dirty="0">
                <a:ln>
                  <a:noFill/>
                </a:ln>
                <a:solidFill>
                  <a:srgbClr val="000000"/>
                </a:solidFill>
                <a:effectLst/>
                <a:uLnTx/>
                <a:uFillTx/>
                <a:latin typeface="맑은 고딕"/>
                <a:ea typeface="맑은 고딕" panose="020B0503020000020004" pitchFamily="50" charset="-127"/>
              </a:rPr>
              <a:t>Connectivity</a:t>
            </a:r>
            <a:r>
              <a:rPr kumimoji="0" lang="en-US" altLang="ko-KR" sz="20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rPr>
              <a:t>: </a:t>
            </a:r>
            <a:r>
              <a:rPr kumimoji="0" lang="en-US" altLang="ko-KR" sz="18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rPr>
              <a:t>Create a “</a:t>
            </a:r>
            <a:r>
              <a:rPr kumimoji="0" lang="en-US" altLang="ko-KR" sz="1800" b="0" i="0" u="none" strike="noStrike" kern="1200" cap="none" spc="0" normalizeH="0" baseline="0" noProof="0" dirty="0" err="1">
                <a:ln>
                  <a:noFill/>
                </a:ln>
                <a:solidFill>
                  <a:srgbClr val="000000"/>
                </a:solidFill>
                <a:effectLst/>
                <a:uLnTx/>
                <a:uFillTx/>
                <a:latin typeface="맑은 고딕"/>
                <a:ea typeface="맑은 고딕" panose="020B0503020000020004" pitchFamily="50" charset="-127"/>
              </a:rPr>
              <a:t>veth</a:t>
            </a:r>
            <a:r>
              <a:rPr kumimoji="0" lang="en-US" altLang="ko-KR" sz="18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rPr>
              <a:t>” </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(a </a:t>
            </a:r>
            <a:r>
              <a:rPr kumimoji="0" lang="en-US" altLang="ko-KR" sz="18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rPr>
              <a:t>point-to-point virtual </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tunnel) pair </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sym typeface="Wingdings" panose="05000000000000000000" pitchFamily="2" charset="2"/>
              </a:rPr>
              <a:t> </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Move </a:t>
            </a:r>
            <a:r>
              <a:rPr kumimoji="0" lang="en-US" altLang="ko-KR" sz="18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rPr>
              <a:t>one end of the pair in to the container’s </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namespace </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sym typeface="Wingdings" panose="05000000000000000000" pitchFamily="2" charset="2"/>
              </a:rPr>
              <a:t> </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Configure </a:t>
            </a:r>
            <a:r>
              <a:rPr kumimoji="0" lang="en-US" altLang="ko-KR" sz="18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rPr>
              <a:t>an </a:t>
            </a:r>
            <a:r>
              <a:rPr kumimoji="0" lang="en-US" altLang="ko-KR" sz="1800" b="0" i="0" u="none" strike="noStrike" kern="1200" cap="none" spc="0" normalizeH="0" baseline="0" noProof="0" dirty="0" err="1">
                <a:ln>
                  <a:noFill/>
                </a:ln>
                <a:solidFill>
                  <a:srgbClr val="000000"/>
                </a:solidFill>
                <a:effectLst/>
                <a:uLnTx/>
                <a:uFillTx/>
                <a:latin typeface="맑은 고딕"/>
                <a:ea typeface="맑은 고딕" panose="020B0503020000020004" pitchFamily="50" charset="-127"/>
              </a:rPr>
              <a:t>ip</a:t>
            </a:r>
            <a:r>
              <a:rPr kumimoji="0" lang="en-US" altLang="ko-KR" sz="18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rPr>
              <a:t> and route in the container’s </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namespace</a:t>
            </a:r>
          </a:p>
          <a:p>
            <a:pPr marL="342900" marR="0" lvl="0" indent="-342900" algn="l" defTabSz="914400" rtl="0" eaLnBrk="0" fontAlgn="base" latinLnBrk="1" hangingPunct="0">
              <a:lnSpc>
                <a:spcPct val="100000"/>
              </a:lnSpc>
              <a:spcBef>
                <a:spcPct val="20000"/>
              </a:spcBef>
              <a:spcAft>
                <a:spcPct val="0"/>
              </a:spcAft>
              <a:buClrTx/>
              <a:buSzTx/>
              <a:buFont typeface="Arial" charset="0"/>
              <a:buChar char="•"/>
              <a:tabLst/>
              <a:defRPr/>
            </a:pPr>
            <a:r>
              <a:rPr kumimoji="0" lang="en-US" altLang="ko-KR" sz="2000" b="1"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Reachability</a:t>
            </a:r>
            <a:r>
              <a:rPr kumimoji="0" lang="en-US" altLang="ko-KR" sz="20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 </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Make every </a:t>
            </a:r>
            <a:r>
              <a:rPr kumimoji="0" lang="en-US" altLang="ko-KR" sz="1800" b="0" i="0" u="none" strike="noStrike" kern="1200" cap="none" spc="0" normalizeH="0" baseline="0" noProof="0" dirty="0" err="1" smtClean="0">
                <a:ln>
                  <a:noFill/>
                </a:ln>
                <a:solidFill>
                  <a:srgbClr val="000000"/>
                </a:solidFill>
                <a:effectLst/>
                <a:uLnTx/>
                <a:uFillTx/>
                <a:latin typeface="맑은 고딕"/>
                <a:ea typeface="맑은 고딕" panose="020B0503020000020004" pitchFamily="50" charset="-127"/>
              </a:rPr>
              <a:t>PodCIDR</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 reachable from every Node (by announcing dynamic routes to some peers) with a per-host daemon that programs the network with learned routes; Programming via 1) Overlay networks (Flannel, Weave, Calico), 2) Cloud provider APIs (</a:t>
            </a:r>
            <a:r>
              <a:rPr kumimoji="0" lang="en-US" altLang="ko-KR" sz="1800" b="0" i="0" u="none" strike="noStrike" kern="1200" cap="none" spc="0" normalizeH="0" baseline="0" noProof="0" dirty="0" err="1" smtClean="0">
                <a:ln>
                  <a:noFill/>
                </a:ln>
                <a:solidFill>
                  <a:srgbClr val="000000"/>
                </a:solidFill>
                <a:effectLst/>
                <a:uLnTx/>
                <a:uFillTx/>
                <a:latin typeface="맑은 고딕"/>
                <a:ea typeface="맑은 고딕" panose="020B0503020000020004" pitchFamily="50" charset="-127"/>
              </a:rPr>
              <a:t>cp</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-azure, Flannel), 3) Routing protocols (Calico, </a:t>
            </a:r>
            <a:r>
              <a:rPr kumimoji="0" lang="en-US" altLang="ko-KR" sz="1800" b="0" i="0" u="none" strike="noStrike" kern="1200" cap="none" spc="0" normalizeH="0" baseline="0" noProof="0" dirty="0" err="1" smtClean="0">
                <a:ln>
                  <a:noFill/>
                </a:ln>
                <a:solidFill>
                  <a:srgbClr val="000000"/>
                </a:solidFill>
                <a:effectLst/>
                <a:uLnTx/>
                <a:uFillTx/>
                <a:latin typeface="맑은 고딕"/>
                <a:ea typeface="맑은 고딕" panose="020B0503020000020004" pitchFamily="50" charset="-127"/>
              </a:rPr>
              <a:t>Romana</a:t>
            </a:r>
            <a:r>
              <a:rPr kumimoji="0" lang="en-US" altLang="ko-KR" sz="1800" b="0" i="0" u="none" strike="noStrike" kern="1200" cap="none" spc="0" normalizeH="0" baseline="0" noProof="0" dirty="0" smtClean="0">
                <a:ln>
                  <a:noFill/>
                </a:ln>
                <a:solidFill>
                  <a:srgbClr val="000000"/>
                </a:solidFill>
                <a:effectLst/>
                <a:uLnTx/>
                <a:uFillTx/>
                <a:latin typeface="맑은 고딕"/>
                <a:ea typeface="맑은 고딕" panose="020B0503020000020004" pitchFamily="50" charset="-127"/>
              </a:rPr>
              <a:t>)</a:t>
            </a:r>
          </a:p>
        </p:txBody>
      </p:sp>
      <p:sp>
        <p:nvSpPr>
          <p:cNvPr id="11" name="TextBox 10"/>
          <p:cNvSpPr txBox="1"/>
          <p:nvPr/>
        </p:nvSpPr>
        <p:spPr>
          <a:xfrm>
            <a:off x="4139952" y="817766"/>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28435554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p:cNvSpPr txBox="1">
            <a:spLocks/>
          </p:cNvSpPr>
          <p:nvPr/>
        </p:nvSpPr>
        <p:spPr>
          <a:xfrm>
            <a:off x="0" y="0"/>
            <a:ext cx="7308304" cy="692696"/>
          </a:xfrm>
          <a:prstGeom prst="rect">
            <a:avLst/>
          </a:prstGeom>
        </p:spPr>
        <p:txBody>
          <a:bodyPr vert="horz" lIns="91440" tIns="45720" rIns="91440" bIns="45720" rtlCol="0" anchor="b">
            <a:no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pPr marL="0" marR="0" lvl="0" indent="0" algn="ctr" defTabSz="685800" rtl="0" eaLnBrk="1" fontAlgn="auto" latinLnBrk="1" hangingPunct="1">
              <a:lnSpc>
                <a:spcPct val="90000"/>
              </a:lnSpc>
              <a:spcBef>
                <a:spcPct val="0"/>
              </a:spcBef>
              <a:spcAft>
                <a:spcPts val="0"/>
              </a:spcAft>
              <a:buClrTx/>
              <a:buSzTx/>
              <a:buFontTx/>
              <a:buNone/>
              <a:tabLst/>
              <a:defRPr/>
            </a:pPr>
            <a:r>
              <a:rPr kumimoji="0" lang="en-US" altLang="ko-KR" sz="4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CSI (Container Storage Interface) </a:t>
            </a:r>
            <a:endParaRPr kumimoji="0" lang="ko-KR" altLang="en-US" sz="4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137218" name="Picture 2" descr="google gVisor vs kata containers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368" y="0"/>
            <a:ext cx="120816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stretch>
            <a:fillRect/>
          </a:stretch>
        </p:blipFill>
        <p:spPr>
          <a:xfrm>
            <a:off x="17802" y="4005065"/>
            <a:ext cx="6671132" cy="2852936"/>
          </a:xfrm>
          <a:prstGeom prst="rect">
            <a:avLst/>
          </a:prstGeom>
        </p:spPr>
      </p:pic>
      <p:pic>
        <p:nvPicPr>
          <p:cNvPr id="5" name="그림 4"/>
          <p:cNvPicPr>
            <a:picLocks noChangeAspect="1"/>
          </p:cNvPicPr>
          <p:nvPr/>
        </p:nvPicPr>
        <p:blipFill rotWithShape="1">
          <a:blip r:embed="rId4">
            <a:clrChange>
              <a:clrFrom>
                <a:srgbClr val="FFFFFF"/>
              </a:clrFrom>
              <a:clrTo>
                <a:srgbClr val="FFFFFF">
                  <a:alpha val="0"/>
                </a:srgbClr>
              </a:clrTo>
            </a:clrChange>
          </a:blip>
          <a:srcRect t="34819"/>
          <a:stretch/>
        </p:blipFill>
        <p:spPr>
          <a:xfrm>
            <a:off x="2226768" y="2601825"/>
            <a:ext cx="6917232" cy="2232248"/>
          </a:xfrm>
          <a:prstGeom prst="rect">
            <a:avLst/>
          </a:prstGeom>
        </p:spPr>
      </p:pic>
      <p:sp>
        <p:nvSpPr>
          <p:cNvPr id="16" name="내용 개체 틀 5"/>
          <p:cNvSpPr txBox="1">
            <a:spLocks/>
          </p:cNvSpPr>
          <p:nvPr/>
        </p:nvSpPr>
        <p:spPr bwMode="auto">
          <a:xfrm>
            <a:off x="179512" y="812087"/>
            <a:ext cx="6912768" cy="16808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0" fontAlgn="base" latinLnBrk="1" hangingPunct="0">
              <a:lnSpc>
                <a:spcPct val="100000"/>
              </a:lnSpc>
              <a:spcBef>
                <a:spcPct val="20000"/>
              </a:spcBef>
              <a:spcAft>
                <a:spcPct val="0"/>
              </a:spcAft>
              <a:buClrTx/>
              <a:buSzTx/>
              <a:buFont typeface="Arial" charset="0"/>
              <a:buNone/>
              <a:tabLst/>
              <a:defRPr/>
            </a:pPr>
            <a:r>
              <a:rPr kumimoji="0" lang="en-US" altLang="ko-KR" sz="1800" b="0" i="0" u="none" strike="noStrike" kern="120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rPr>
              <a:t>Problems with existing storage interfaces: CLI-based interface, Lack of </a:t>
            </a:r>
            <a:r>
              <a:rPr kumimoji="0" lang="en-US" altLang="ko-KR" sz="1800" b="0" i="0" u="none" strike="noStrike" kern="1200" cap="none" spc="0" normalizeH="0" baseline="0" noProof="0" dirty="0" err="1" smtClean="0">
                <a:ln>
                  <a:noFill/>
                </a:ln>
                <a:solidFill>
                  <a:prstClr val="black"/>
                </a:solidFill>
                <a:effectLst/>
                <a:uLnTx/>
                <a:uFillTx/>
                <a:latin typeface="맑은 고딕" panose="020F0502020204030204"/>
                <a:ea typeface="맑은 고딕" panose="020B0503020000020004" pitchFamily="50" charset="-127"/>
              </a:rPr>
              <a:t>idempotency</a:t>
            </a:r>
            <a:r>
              <a:rPr kumimoji="0" lang="en-US" altLang="ko-KR" sz="1800" b="0" i="0" u="none" strike="noStrike" kern="120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rPr>
              <a:t> on APIs, In-tree interface, Tightly coupled with an implementation, Too heavyweight</a:t>
            </a:r>
          </a:p>
          <a:p>
            <a:pPr marL="0" marR="0" lvl="0" indent="0" algn="ctr" defTabSz="914400" rtl="0" eaLnBrk="0" fontAlgn="base" latinLnBrk="1" hangingPunct="0">
              <a:lnSpc>
                <a:spcPct val="100000"/>
              </a:lnSpc>
              <a:spcBef>
                <a:spcPct val="20000"/>
              </a:spcBef>
              <a:spcAft>
                <a:spcPct val="0"/>
              </a:spcAft>
              <a:buClrTx/>
              <a:buSzTx/>
              <a:buFont typeface="Arial" charset="0"/>
              <a:buNone/>
              <a:tabLst/>
              <a:defRPr/>
            </a:pPr>
            <a:r>
              <a:rPr kumimoji="0" lang="en-US" altLang="ko-KR" sz="1800" b="0" i="0" u="none" strike="noStrike" kern="120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sym typeface="Wingdings" panose="05000000000000000000" pitchFamily="2" charset="2"/>
              </a:rPr>
              <a:t> </a:t>
            </a:r>
            <a:r>
              <a:rPr kumimoji="0" lang="en-US" altLang="ko-KR" sz="2400" b="1"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sym typeface="Wingdings" panose="05000000000000000000" pitchFamily="2" charset="2"/>
              </a:rPr>
              <a:t>CSI</a:t>
            </a: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sym typeface="Wingdings" panose="05000000000000000000" pitchFamily="2" charset="2"/>
              </a:rPr>
              <a:t> </a:t>
            </a:r>
            <a:r>
              <a:rPr kumimoji="0" lang="en-US" altLang="ko-KR" sz="1800" b="0" i="0" u="none" strike="noStrike" kern="120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sym typeface="Wingdings" panose="05000000000000000000" pitchFamily="2" charset="2"/>
              </a:rPr>
              <a:t>for Interoperability + Vendor neutral + Focus </a:t>
            </a: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sym typeface="Wingdings" panose="05000000000000000000" pitchFamily="2" charset="2"/>
              </a:rPr>
              <a:t>on </a:t>
            </a:r>
            <a:r>
              <a:rPr kumimoji="0" lang="en-US" altLang="ko-KR" sz="1800" b="0" i="0" u="none" strike="noStrike" kern="120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sym typeface="Wingdings" panose="05000000000000000000" pitchFamily="2" charset="2"/>
              </a:rPr>
              <a:t>specification + Control </a:t>
            </a: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sym typeface="Wingdings" panose="05000000000000000000" pitchFamily="2" charset="2"/>
              </a:rPr>
              <a:t>plane </a:t>
            </a:r>
            <a:r>
              <a:rPr kumimoji="0" lang="en-US" altLang="ko-KR" sz="1800" b="0" i="0" u="none" strike="noStrike" kern="120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sym typeface="Wingdings" panose="05000000000000000000" pitchFamily="2" charset="2"/>
              </a:rPr>
              <a:t>only + Keep </a:t>
            </a: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sym typeface="Wingdings" panose="05000000000000000000" pitchFamily="2" charset="2"/>
              </a:rPr>
              <a:t>it simple and boring </a:t>
            </a:r>
            <a:endParaRPr kumimoji="0" lang="en-US" altLang="ko-KR" sz="1800" b="0" i="0" u="none" strike="noStrike" kern="120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endParaRPr>
          </a:p>
        </p:txBody>
      </p:sp>
      <p:sp>
        <p:nvSpPr>
          <p:cNvPr id="7" name="TextBox 6"/>
          <p:cNvSpPr txBox="1"/>
          <p:nvPr/>
        </p:nvSpPr>
        <p:spPr>
          <a:xfrm>
            <a:off x="581725" y="6057701"/>
            <a:ext cx="2787870" cy="577081"/>
          </a:xfrm>
          <a:prstGeom prst="rect">
            <a:avLst/>
          </a:prstGeom>
          <a:noFill/>
        </p:spPr>
        <p:txBody>
          <a:bodyPr wrap="square" rtlCol="0">
            <a:spAutoFit/>
          </a:bodyPr>
          <a:lstStyle/>
          <a:p>
            <a:pPr algn="ctr"/>
            <a:r>
              <a:rPr lang="en-US" altLang="ko-KR" sz="1050" dirty="0"/>
              <a:t>https://medium.com/google-cloud/understanding-the-container-storage-interface-csi-ddbeb966a3b</a:t>
            </a:r>
            <a:endParaRPr lang="ko-KR" altLang="en-US" sz="1050" dirty="0"/>
          </a:p>
        </p:txBody>
      </p:sp>
    </p:spTree>
    <p:extLst>
      <p:ext uri="{BB962C8B-B14F-4D97-AF65-F5344CB8AC3E}">
        <p14:creationId xmlns:p14="http://schemas.microsoft.com/office/powerpoint/2010/main" val="20659651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14792" y="2612921"/>
            <a:ext cx="4598655" cy="1896199"/>
          </a:xfrm>
          <a:prstGeom prst="rect">
            <a:avLst/>
          </a:prstGeom>
        </p:spPr>
      </p:pic>
      <p:sp>
        <p:nvSpPr>
          <p:cNvPr id="2" name="제목 1"/>
          <p:cNvSpPr>
            <a:spLocks noGrp="1"/>
          </p:cNvSpPr>
          <p:nvPr>
            <p:ph type="title"/>
          </p:nvPr>
        </p:nvSpPr>
        <p:spPr>
          <a:xfrm>
            <a:off x="17358" y="1"/>
            <a:ext cx="6796911" cy="1101784"/>
          </a:xfrm>
        </p:spPr>
        <p:txBody>
          <a:bodyPr>
            <a:noAutofit/>
          </a:bodyPr>
          <a:lstStyle/>
          <a:p>
            <a:pPr algn="ctr"/>
            <a:r>
              <a:rPr lang="en-US" altLang="ko-KR" sz="3600" dirty="0" smtClean="0">
                <a:latin typeface="Times New Roman" panose="02020603050405020304" pitchFamily="18" charset="0"/>
                <a:cs typeface="Times New Roman" panose="02020603050405020304" pitchFamily="18" charset="0"/>
              </a:rPr>
              <a:t>Unified Visibility </a:t>
            </a:r>
            <a:r>
              <a:rPr lang="en-US" altLang="ko-KR" sz="2800" dirty="0" smtClean="0">
                <a:latin typeface="Times New Roman" panose="02020603050405020304" pitchFamily="18" charset="0"/>
                <a:cs typeface="Times New Roman" panose="02020603050405020304" pitchFamily="18" charset="0"/>
              </a:rPr>
              <a:t>(Monitoring/Tracing) </a:t>
            </a:r>
            <a:r>
              <a:rPr lang="en-US" altLang="ko-KR" sz="3200" dirty="0" smtClean="0">
                <a:latin typeface="Times New Roman" panose="02020603050405020304" pitchFamily="18" charset="0"/>
                <a:cs typeface="Times New Roman" panose="02020603050405020304" pitchFamily="18" charset="0"/>
              </a:rPr>
              <a:t>for Kubernetes-orchestrated Services</a:t>
            </a:r>
            <a:endParaRPr lang="ko-KR" altLang="en-US" sz="4000" dirty="0">
              <a:latin typeface="Times New Roman" panose="02020603050405020304" pitchFamily="18" charset="0"/>
              <a:cs typeface="Times New Roman" panose="02020603050405020304" pitchFamily="18" charset="0"/>
            </a:endParaRPr>
          </a:p>
        </p:txBody>
      </p:sp>
      <p:sp>
        <p:nvSpPr>
          <p:cNvPr id="5" name="내용 개체 틀 4"/>
          <p:cNvSpPr>
            <a:spLocks noGrp="1"/>
          </p:cNvSpPr>
          <p:nvPr>
            <p:ph idx="4294967295"/>
          </p:nvPr>
        </p:nvSpPr>
        <p:spPr>
          <a:xfrm>
            <a:off x="539552" y="6256535"/>
            <a:ext cx="8440484" cy="624681"/>
          </a:xfrm>
        </p:spPr>
        <p:txBody>
          <a:bodyPr>
            <a:noAutofit/>
          </a:bodyPr>
          <a:lstStyle/>
          <a:p>
            <a:pPr marL="0" indent="0" algn="ctr">
              <a:buNone/>
            </a:pPr>
            <a:r>
              <a:rPr lang="en-US" altLang="ko-KR" sz="1600" dirty="0" smtClean="0"/>
              <a:t>Visibility sources in Kubernetes: Node </a:t>
            </a:r>
            <a:r>
              <a:rPr lang="en-US" altLang="ko-KR" sz="1600" dirty="0"/>
              <a:t>via the </a:t>
            </a:r>
            <a:r>
              <a:rPr lang="en-US" altLang="ko-KR" sz="1600" dirty="0" err="1" smtClean="0"/>
              <a:t>node_exporter</a:t>
            </a:r>
            <a:r>
              <a:rPr lang="en-US" altLang="ko-KR" sz="1600" dirty="0" smtClean="0"/>
              <a:t> + Container </a:t>
            </a:r>
            <a:r>
              <a:rPr lang="en-US" altLang="ko-KR" sz="1600" dirty="0"/>
              <a:t>metrics via the </a:t>
            </a:r>
            <a:r>
              <a:rPr lang="en-US" altLang="ko-KR" sz="1600" dirty="0" err="1"/>
              <a:t>kubelet</a:t>
            </a:r>
            <a:r>
              <a:rPr lang="en-US" altLang="ko-KR" sz="1600" dirty="0"/>
              <a:t> and </a:t>
            </a:r>
            <a:r>
              <a:rPr lang="en-US" altLang="ko-KR" sz="1600" dirty="0" err="1" smtClean="0"/>
              <a:t>cAdvisor</a:t>
            </a:r>
            <a:r>
              <a:rPr lang="en-US" altLang="ko-KR" sz="1600" dirty="0" smtClean="0"/>
              <a:t> + Kubernetes </a:t>
            </a:r>
            <a:r>
              <a:rPr lang="en-US" altLang="ko-KR" sz="1600" dirty="0"/>
              <a:t>API </a:t>
            </a:r>
            <a:r>
              <a:rPr lang="en-US" altLang="ko-KR" sz="1600" dirty="0" smtClean="0"/>
              <a:t>server + </a:t>
            </a:r>
            <a:r>
              <a:rPr lang="en-US" altLang="ko-KR" sz="1600" dirty="0" err="1" smtClean="0"/>
              <a:t>etcd</a:t>
            </a:r>
            <a:r>
              <a:rPr lang="en-US" altLang="ko-KR" sz="1600" dirty="0" smtClean="0"/>
              <a:t> + Derived </a:t>
            </a:r>
            <a:r>
              <a:rPr lang="en-US" altLang="ko-KR" sz="1600" dirty="0"/>
              <a:t>metrics via </a:t>
            </a:r>
            <a:r>
              <a:rPr lang="en-US" altLang="ko-KR" sz="1600" dirty="0" err="1" smtClean="0"/>
              <a:t>kube</a:t>
            </a:r>
            <a:r>
              <a:rPr lang="en-US" altLang="ko-KR" sz="1600" dirty="0" smtClean="0"/>
              <a:t>-state-metrics</a:t>
            </a:r>
          </a:p>
        </p:txBody>
      </p:sp>
      <p:pic>
        <p:nvPicPr>
          <p:cNvPr id="3" name="그림 2"/>
          <p:cNvPicPr>
            <a:picLocks noChangeAspect="1"/>
          </p:cNvPicPr>
          <p:nvPr/>
        </p:nvPicPr>
        <p:blipFill>
          <a:blip r:embed="rId3"/>
          <a:stretch>
            <a:fillRect/>
          </a:stretch>
        </p:blipFill>
        <p:spPr>
          <a:xfrm>
            <a:off x="5044871" y="4041890"/>
            <a:ext cx="3892556" cy="2195422"/>
          </a:xfrm>
          <a:prstGeom prst="rect">
            <a:avLst/>
          </a:prstGeom>
        </p:spPr>
      </p:pic>
      <p:pic>
        <p:nvPicPr>
          <p:cNvPr id="6" name="그림 5"/>
          <p:cNvPicPr>
            <a:picLocks noChangeAspect="1"/>
          </p:cNvPicPr>
          <p:nvPr/>
        </p:nvPicPr>
        <p:blipFill>
          <a:blip r:embed="rId4"/>
          <a:stretch>
            <a:fillRect/>
          </a:stretch>
        </p:blipFill>
        <p:spPr>
          <a:xfrm>
            <a:off x="1494286" y="4538760"/>
            <a:ext cx="3046662" cy="1400456"/>
          </a:xfrm>
          <a:prstGeom prst="rect">
            <a:avLst/>
          </a:prstGeom>
        </p:spPr>
      </p:pic>
      <p:sp>
        <p:nvSpPr>
          <p:cNvPr id="7" name="내용 개체 틀 4"/>
          <p:cNvSpPr txBox="1">
            <a:spLocks/>
          </p:cNvSpPr>
          <p:nvPr/>
        </p:nvSpPr>
        <p:spPr bwMode="auto">
          <a:xfrm>
            <a:off x="1341122" y="5837096"/>
            <a:ext cx="3075017" cy="37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맑은 고딕" charset="0"/>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맑은 고딕" charset="0"/>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맑은 고딕" charset="0"/>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charset="0"/>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600" dirty="0" smtClean="0"/>
              <a:t>Core metrics aggregation</a:t>
            </a:r>
          </a:p>
        </p:txBody>
      </p:sp>
      <p:pic>
        <p:nvPicPr>
          <p:cNvPr id="141314" name="Picture 2" descr="Prometheu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8574" y="17219"/>
            <a:ext cx="941404" cy="875722"/>
          </a:xfrm>
          <a:prstGeom prst="rect">
            <a:avLst/>
          </a:prstGeom>
          <a:noFill/>
          <a:extLst>
            <a:ext uri="{909E8E84-426E-40DD-AFC4-6F175D3DCCD1}">
              <a14:hiddenFill xmlns:a14="http://schemas.microsoft.com/office/drawing/2010/main">
                <a:solidFill>
                  <a:srgbClr val="FFFFFF"/>
                </a:solidFill>
              </a14:hiddenFill>
            </a:ext>
          </a:extLst>
        </p:spPr>
      </p:pic>
      <p:pic>
        <p:nvPicPr>
          <p:cNvPr id="136194" name="Picture 2" descr="open tracing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9458" y="73825"/>
            <a:ext cx="819116" cy="819116"/>
          </a:xfrm>
          <a:prstGeom prst="rect">
            <a:avLst/>
          </a:prstGeom>
          <a:noFill/>
          <a:extLst>
            <a:ext uri="{909E8E84-426E-40DD-AFC4-6F175D3DCCD1}">
              <a14:hiddenFill xmlns:a14="http://schemas.microsoft.com/office/drawing/2010/main">
                <a:solidFill>
                  <a:srgbClr val="FFFFFF"/>
                </a:solidFill>
              </a14:hiddenFill>
            </a:ext>
          </a:extLst>
        </p:spPr>
      </p:pic>
      <p:pic>
        <p:nvPicPr>
          <p:cNvPr id="136196" name="Picture 4" descr="https://cdn-images-1.medium.com/max/1000/1*9nHLiatZRrGBRDxTliz6L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4678" y="1646374"/>
            <a:ext cx="4272942" cy="2290298"/>
          </a:xfrm>
          <a:prstGeom prst="rect">
            <a:avLst/>
          </a:prstGeom>
          <a:noFill/>
          <a:extLst>
            <a:ext uri="{909E8E84-426E-40DD-AFC4-6F175D3DCCD1}">
              <a14:hiddenFill xmlns:a14="http://schemas.microsoft.com/office/drawing/2010/main">
                <a:solidFill>
                  <a:srgbClr val="FFFFFF"/>
                </a:solidFill>
              </a14:hiddenFill>
            </a:ext>
          </a:extLst>
        </p:spPr>
      </p:pic>
      <p:pic>
        <p:nvPicPr>
          <p:cNvPr id="136198" name="Picture 6" descr="open tracing yeager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22167" y="754857"/>
            <a:ext cx="2133699" cy="695437"/>
          </a:xfrm>
          <a:prstGeom prst="rect">
            <a:avLst/>
          </a:prstGeom>
          <a:noFill/>
          <a:extLst>
            <a:ext uri="{909E8E84-426E-40DD-AFC4-6F175D3DCCD1}">
              <a14:hiddenFill xmlns:a14="http://schemas.microsoft.com/office/drawing/2010/main">
                <a:solidFill>
                  <a:srgbClr val="FFFFFF"/>
                </a:solidFill>
              </a14:hiddenFill>
            </a:ext>
          </a:extLst>
        </p:spPr>
      </p:pic>
      <p:sp>
        <p:nvSpPr>
          <p:cNvPr id="17" name="제목 1">
            <a:extLst>
              <a:ext uri="{FF2B5EF4-FFF2-40B4-BE49-F238E27FC236}">
                <a16:creationId xmlns="" xmlns:a16="http://schemas.microsoft.com/office/drawing/2014/main" id="{2AE6567E-4FB1-4EEE-B16E-C1A8B98C079C}"/>
              </a:ext>
            </a:extLst>
          </p:cNvPr>
          <p:cNvSpPr txBox="1">
            <a:spLocks/>
          </p:cNvSpPr>
          <p:nvPr/>
        </p:nvSpPr>
        <p:spPr>
          <a:xfrm>
            <a:off x="14792" y="1284945"/>
            <a:ext cx="4509963" cy="1280369"/>
          </a:xfrm>
          <a:prstGeom prst="rect">
            <a:avLst/>
          </a:prstGeom>
          <a:solidFill>
            <a:schemeClr val="accent1">
              <a:lumMod val="20000"/>
              <a:lumOff val="80000"/>
            </a:schemeClr>
          </a:solidFill>
        </p:spPr>
        <p:txBody>
          <a:bodyPr vert="horz" lIns="91440" tIns="45720" rIns="91440" bIns="45720" rtlCol="0" anchor="ctr">
            <a:normAutofit fontScale="925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ko-KR" sz="2000" b="1" dirty="0" err="1" smtClean="0">
                <a:solidFill>
                  <a:srgbClr val="3333FF"/>
                </a:solidFill>
                <a:latin typeface="+mn-lt"/>
                <a:cs typeface="Times New Roman" panose="02020603050405020304" pitchFamily="18" charset="0"/>
              </a:rPr>
              <a:t>OpenTracing</a:t>
            </a:r>
            <a:r>
              <a:rPr lang="en-US" altLang="ko-KR" sz="2000" dirty="0" smtClean="0">
                <a:latin typeface="+mn-lt"/>
                <a:cs typeface="Times New Roman" panose="02020603050405020304" pitchFamily="18" charset="0"/>
              </a:rPr>
              <a:t>: Vendor-neutral / Cross-language Instrumentation API for Context Propagation + Distributed tracing + Contextualized logging/metrics</a:t>
            </a:r>
            <a:endParaRPr kumimoji="0" lang="en-US" sz="2000" dirty="0">
              <a:latin typeface="+mn-lt"/>
              <a:cs typeface="Times New Roman" panose="02020603050405020304" pitchFamily="18" charset="0"/>
            </a:endParaRPr>
          </a:p>
        </p:txBody>
      </p:sp>
      <p:pic>
        <p:nvPicPr>
          <p:cNvPr id="16" name="Picture 2" descr="open tracing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20" y="4653136"/>
            <a:ext cx="819116" cy="8191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open tracing yeager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65986" y="1541156"/>
            <a:ext cx="1561005" cy="508779"/>
          </a:xfrm>
          <a:prstGeom prst="rect">
            <a:avLst/>
          </a:prstGeom>
          <a:solidFill>
            <a:schemeClr val="bg1"/>
          </a:solidFill>
          <a:extLst/>
        </p:spPr>
      </p:pic>
      <p:sp>
        <p:nvSpPr>
          <p:cNvPr id="19" name="TextBox 18"/>
          <p:cNvSpPr txBox="1"/>
          <p:nvPr/>
        </p:nvSpPr>
        <p:spPr>
          <a:xfrm>
            <a:off x="920184" y="2664565"/>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20" name="TextBox 19"/>
          <p:cNvSpPr txBox="1"/>
          <p:nvPr/>
        </p:nvSpPr>
        <p:spPr>
          <a:xfrm>
            <a:off x="5597214" y="2060974"/>
            <a:ext cx="2787870" cy="253916"/>
          </a:xfrm>
          <a:prstGeom prst="rect">
            <a:avLst/>
          </a:prstGeom>
          <a:noFill/>
        </p:spPr>
        <p:txBody>
          <a:bodyPr wrap="square" rtlCol="0">
            <a:spAutoFit/>
          </a:bodyPr>
          <a:lstStyle/>
          <a:p>
            <a:pPr algn="ctr"/>
            <a:r>
              <a:rPr lang="en-US" altLang="ko-KR" sz="1050" dirty="0"/>
              <a:t>https://github.com/elglabs/distributed-tracing</a:t>
            </a:r>
            <a:endParaRPr lang="ko-KR" altLang="en-US" sz="1050" dirty="0"/>
          </a:p>
        </p:txBody>
      </p:sp>
      <p:sp>
        <p:nvSpPr>
          <p:cNvPr id="21" name="TextBox 20"/>
          <p:cNvSpPr txBox="1"/>
          <p:nvPr/>
        </p:nvSpPr>
        <p:spPr>
          <a:xfrm>
            <a:off x="1902524" y="4631261"/>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22" name="TextBox 21"/>
          <p:cNvSpPr txBox="1"/>
          <p:nvPr/>
        </p:nvSpPr>
        <p:spPr>
          <a:xfrm>
            <a:off x="5724128" y="4720955"/>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503956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Evolution of Computers Infograp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2696"/>
            <a:ext cx="9144000" cy="61653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95736" y="6552292"/>
            <a:ext cx="4650632" cy="276999"/>
          </a:xfrm>
          <a:prstGeom prst="rect">
            <a:avLst/>
          </a:prstGeom>
          <a:noFill/>
        </p:spPr>
        <p:txBody>
          <a:bodyPr wrap="none" rtlCol="0">
            <a:spAutoFit/>
          </a:bodyPr>
          <a:lstStyle/>
          <a:p>
            <a:r>
              <a:rPr lang="en-US" altLang="ko-KR" sz="1200" dirty="0"/>
              <a:t>https://visual.ly/community/infographic/computers/evolution-computers</a:t>
            </a:r>
            <a:endParaRPr lang="ko-KR" altLang="en-US" sz="1200" dirty="0"/>
          </a:p>
        </p:txBody>
      </p:sp>
      <p:sp>
        <p:nvSpPr>
          <p:cNvPr id="3" name="TextBox 2"/>
          <p:cNvSpPr txBox="1"/>
          <p:nvPr/>
        </p:nvSpPr>
        <p:spPr>
          <a:xfrm>
            <a:off x="1467304" y="188640"/>
            <a:ext cx="6209392" cy="369332"/>
          </a:xfrm>
          <a:prstGeom prst="rect">
            <a:avLst/>
          </a:prstGeom>
          <a:noFill/>
          <a:ln>
            <a:solidFill>
              <a:schemeClr val="tx1"/>
            </a:solidFill>
          </a:ln>
        </p:spPr>
        <p:txBody>
          <a:bodyPr wrap="none" rtlCol="0">
            <a:spAutoFit/>
          </a:bodyPr>
          <a:lstStyle/>
          <a:p>
            <a:r>
              <a:rPr lang="en-US" altLang="ko-KR" dirty="0" smtClean="0"/>
              <a:t>Check https</a:t>
            </a:r>
            <a:r>
              <a:rPr lang="en-US" altLang="ko-KR" dirty="0"/>
              <a:t>://www.livescience.com/20718-computer-history.html</a:t>
            </a:r>
            <a:endParaRPr lang="ko-KR" altLang="en-US" dirty="0"/>
          </a:p>
        </p:txBody>
      </p:sp>
    </p:spTree>
    <p:extLst>
      <p:ext uri="{BB962C8B-B14F-4D97-AF65-F5344CB8AC3E}">
        <p14:creationId xmlns:p14="http://schemas.microsoft.com/office/powerpoint/2010/main" val="6235577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340877" y="1808996"/>
            <a:ext cx="4231123" cy="1980044"/>
          </a:xfrm>
          <a:prstGeom prst="rect">
            <a:avLst/>
          </a:prstGeom>
        </p:spPr>
      </p:pic>
      <p:sp>
        <p:nvSpPr>
          <p:cNvPr id="22" name="제목 21"/>
          <p:cNvSpPr>
            <a:spLocks noGrp="1"/>
          </p:cNvSpPr>
          <p:nvPr>
            <p:ph type="title"/>
          </p:nvPr>
        </p:nvSpPr>
        <p:spPr>
          <a:xfrm>
            <a:off x="-24264" y="-5887"/>
            <a:ext cx="9168263" cy="870830"/>
          </a:xfrm>
        </p:spPr>
        <p:txBody>
          <a:bodyPr/>
          <a:lstStyle/>
          <a:p>
            <a:r>
              <a:rPr lang="en-US" altLang="ko-KR" sz="4000" dirty="0">
                <a:latin typeface="Times New Roman" panose="02020603050405020304" pitchFamily="18" charset="0"/>
                <a:cs typeface="Times New Roman" panose="02020603050405020304" pitchFamily="18" charset="0"/>
              </a:rPr>
              <a:t>Service Mesh</a:t>
            </a:r>
            <a:r>
              <a:rPr lang="en-US" altLang="ko-KR"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Thin-layer for Reliable </a:t>
            </a:r>
            <a:r>
              <a:rPr lang="en-US" altLang="ko-KR" sz="2400" dirty="0" err="1" smtClean="0">
                <a:latin typeface="Times New Roman" panose="02020603050405020304" pitchFamily="18" charset="0"/>
                <a:cs typeface="Times New Roman" panose="02020603050405020304" pitchFamily="18" charset="0"/>
              </a:rPr>
              <a:t>Microservices</a:t>
            </a:r>
            <a:r>
              <a:rPr lang="en-US" altLang="ko-KR" sz="2400" dirty="0" smtClean="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
            </a:r>
            <a:br>
              <a:rPr lang="en-US" altLang="ko-KR" sz="2400" dirty="0">
                <a:latin typeface="Times New Roman" panose="02020603050405020304" pitchFamily="18" charset="0"/>
                <a:cs typeface="Times New Roman" panose="02020603050405020304" pitchFamily="18" charset="0"/>
              </a:rPr>
            </a:br>
            <a:r>
              <a:rPr lang="en-US" altLang="ko-KR" sz="2400" dirty="0">
                <a:latin typeface="Times New Roman" panose="02020603050405020304" pitchFamily="18" charset="0"/>
                <a:cs typeface="Times New Roman" panose="02020603050405020304" pitchFamily="18" charset="0"/>
              </a:rPr>
              <a:t>with Traffic </a:t>
            </a:r>
            <a:r>
              <a:rPr lang="en-US" altLang="ko-KR" sz="2400" dirty="0">
                <a:solidFill>
                  <a:srgbClr val="3333FF"/>
                </a:solidFill>
                <a:latin typeface="Times New Roman" panose="02020603050405020304" pitchFamily="18" charset="0"/>
                <a:cs typeface="Times New Roman" panose="02020603050405020304" pitchFamily="18" charset="0"/>
              </a:rPr>
              <a:t>Monitoring</a:t>
            </a:r>
            <a:r>
              <a:rPr lang="en-US" altLang="ko-KR" sz="2400" dirty="0">
                <a:latin typeface="Times New Roman" panose="02020603050405020304" pitchFamily="18" charset="0"/>
                <a:cs typeface="Times New Roman" panose="02020603050405020304" pitchFamily="18" charset="0"/>
              </a:rPr>
              <a:t> &amp; fine-grained </a:t>
            </a:r>
            <a:r>
              <a:rPr lang="en-US" altLang="ko-KR" sz="2400" dirty="0" err="1">
                <a:latin typeface="Times New Roman" panose="02020603050405020304" pitchFamily="18" charset="0"/>
                <a:cs typeface="Times New Roman" panose="02020603050405020304" pitchFamily="18" charset="0"/>
              </a:rPr>
              <a:t>QoS</a:t>
            </a:r>
            <a:r>
              <a:rPr lang="en-US" altLang="ko-KR" sz="2400" dirty="0">
                <a:latin typeface="Times New Roman" panose="02020603050405020304" pitchFamily="18" charset="0"/>
                <a:cs typeface="Times New Roman" panose="02020603050405020304" pitchFamily="18" charset="0"/>
              </a:rPr>
              <a:t>/Access </a:t>
            </a:r>
            <a:r>
              <a:rPr lang="en-US" altLang="ko-KR" sz="2400" dirty="0">
                <a:solidFill>
                  <a:srgbClr val="3333FF"/>
                </a:solidFill>
                <a:latin typeface="Times New Roman" panose="02020603050405020304" pitchFamily="18" charset="0"/>
                <a:cs typeface="Times New Roman" panose="02020603050405020304" pitchFamily="18" charset="0"/>
              </a:rPr>
              <a:t>Control</a:t>
            </a:r>
            <a:endParaRPr lang="ko-KR" altLang="en-US" sz="2400" dirty="0"/>
          </a:p>
        </p:txBody>
      </p:sp>
      <p:sp>
        <p:nvSpPr>
          <p:cNvPr id="8" name="제목 1">
            <a:extLst>
              <a:ext uri="{FF2B5EF4-FFF2-40B4-BE49-F238E27FC236}">
                <a16:creationId xmlns="" xmlns:a16="http://schemas.microsoft.com/office/drawing/2014/main" id="{2AE6567E-4FB1-4EEE-B16E-C1A8B98C079C}"/>
              </a:ext>
            </a:extLst>
          </p:cNvPr>
          <p:cNvSpPr txBox="1">
            <a:spLocks/>
          </p:cNvSpPr>
          <p:nvPr/>
        </p:nvSpPr>
        <p:spPr>
          <a:xfrm>
            <a:off x="226490" y="1111126"/>
            <a:ext cx="8694523" cy="561986"/>
          </a:xfrm>
          <a:prstGeom prst="rect">
            <a:avLst/>
          </a:prstGeom>
          <a:solidFill>
            <a:schemeClr val="accent1">
              <a:lumMod val="20000"/>
              <a:lumOff val="80000"/>
            </a:schemeClr>
          </a:solidFill>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ko-KR" sz="2000" dirty="0" smtClean="0">
                <a:latin typeface="Times New Roman" panose="02020603050405020304" pitchFamily="18" charset="0"/>
                <a:cs typeface="Times New Roman" panose="02020603050405020304" pitchFamily="18" charset="0"/>
              </a:rPr>
              <a:t>To </a:t>
            </a:r>
            <a:r>
              <a:rPr lang="en-US" altLang="ko-KR" sz="2000" dirty="0">
                <a:latin typeface="Times New Roman" panose="02020603050405020304" pitchFamily="18" charset="0"/>
                <a:cs typeface="Times New Roman" panose="02020603050405020304" pitchFamily="18" charset="0"/>
              </a:rPr>
              <a:t>solve common issues with </a:t>
            </a:r>
            <a:r>
              <a:rPr lang="en-US" altLang="ko-KR" sz="2000" dirty="0" smtClean="0">
                <a:latin typeface="Times New Roman" panose="02020603050405020304" pitchFamily="18" charset="0"/>
                <a:cs typeface="Times New Roman" panose="02020603050405020304" pitchFamily="18" charset="0"/>
              </a:rPr>
              <a:t>routing/re-routing </a:t>
            </a:r>
            <a:r>
              <a:rPr lang="en-US" altLang="ko-KR" sz="2000" dirty="0">
                <a:latin typeface="Times New Roman" panose="02020603050405020304" pitchFamily="18" charset="0"/>
                <a:cs typeface="Times New Roman" panose="02020603050405020304" pitchFamily="18" charset="0"/>
              </a:rPr>
              <a:t>for graceful degradation as services fail, secure inter-service communication and rate limiting between services</a:t>
            </a:r>
            <a:r>
              <a:rPr lang="en-US" altLang="ko-KR" sz="2000" dirty="0" smtClean="0">
                <a:latin typeface="Times New Roman" panose="02020603050405020304" pitchFamily="18" charset="0"/>
                <a:cs typeface="Times New Roman" panose="02020603050405020304" pitchFamily="18" charset="0"/>
              </a:rPr>
              <a:t>.</a:t>
            </a:r>
            <a:endParaRPr kumimoji="0" lang="en-US" sz="2000" dirty="0">
              <a:latin typeface="Times New Roman" panose="02020603050405020304" pitchFamily="18" charset="0"/>
              <a:cs typeface="Times New Roman" panose="02020603050405020304" pitchFamily="18" charset="0"/>
            </a:endParaRPr>
          </a:p>
        </p:txBody>
      </p:sp>
      <p:pic>
        <p:nvPicPr>
          <p:cNvPr id="9" name="그림 8">
            <a:extLst>
              <a:ext uri="{FF2B5EF4-FFF2-40B4-BE49-F238E27FC236}">
                <a16:creationId xmlns="" xmlns:a16="http://schemas.microsoft.com/office/drawing/2014/main" id="{80F4A1D0-CE94-4328-93D6-BAB4439C1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3" y="4018011"/>
            <a:ext cx="5244335" cy="2817270"/>
          </a:xfrm>
          <a:prstGeom prst="rect">
            <a:avLst/>
          </a:prstGeom>
        </p:spPr>
      </p:pic>
      <p:grpSp>
        <p:nvGrpSpPr>
          <p:cNvPr id="11" name="그룹 10"/>
          <p:cNvGrpSpPr/>
          <p:nvPr/>
        </p:nvGrpSpPr>
        <p:grpSpPr>
          <a:xfrm>
            <a:off x="6012159" y="4437112"/>
            <a:ext cx="2924462" cy="2304256"/>
            <a:chOff x="7065809" y="3222058"/>
            <a:chExt cx="4109341" cy="3453863"/>
          </a:xfrm>
        </p:grpSpPr>
        <p:sp>
          <p:nvSpPr>
            <p:cNvPr id="12" name="직사각형 11">
              <a:extLst>
                <a:ext uri="{FF2B5EF4-FFF2-40B4-BE49-F238E27FC236}">
                  <a16:creationId xmlns="" xmlns:a16="http://schemas.microsoft.com/office/drawing/2014/main" id="{3AC37317-E5B7-4DD1-AF64-AA1386A90A4C}"/>
                </a:ext>
              </a:extLst>
            </p:cNvPr>
            <p:cNvSpPr/>
            <p:nvPr/>
          </p:nvSpPr>
          <p:spPr>
            <a:xfrm>
              <a:off x="7095188" y="3222058"/>
              <a:ext cx="1916537" cy="844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Micro</a:t>
              </a:r>
            </a:p>
            <a:p>
              <a:pPr algn="ctr"/>
              <a:r>
                <a:rPr lang="en-US" sz="1400" dirty="0" smtClean="0"/>
                <a:t>services</a:t>
              </a:r>
              <a:endParaRPr lang="en-US" sz="1400" dirty="0"/>
            </a:p>
          </p:txBody>
        </p:sp>
        <p:sp>
          <p:nvSpPr>
            <p:cNvPr id="13" name="직사각형 12">
              <a:extLst>
                <a:ext uri="{FF2B5EF4-FFF2-40B4-BE49-F238E27FC236}">
                  <a16:creationId xmlns="" xmlns:a16="http://schemas.microsoft.com/office/drawing/2014/main" id="{31377E8E-B328-4134-BB1B-C13B4C7762A1}"/>
                </a:ext>
              </a:extLst>
            </p:cNvPr>
            <p:cNvSpPr/>
            <p:nvPr/>
          </p:nvSpPr>
          <p:spPr>
            <a:xfrm>
              <a:off x="7065809" y="5159829"/>
              <a:ext cx="1945916" cy="151609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Container-</a:t>
              </a:r>
            </a:p>
            <a:p>
              <a:pPr algn="ctr"/>
              <a:r>
                <a:rPr lang="en-US" sz="1400" dirty="0" smtClean="0"/>
                <a:t>based </a:t>
              </a:r>
            </a:p>
            <a:p>
              <a:pPr algn="ctr"/>
              <a:r>
                <a:rPr lang="en-US" sz="1400" dirty="0" smtClean="0"/>
                <a:t>Orchestration</a:t>
              </a:r>
              <a:endParaRPr lang="en-US" sz="1400" dirty="0"/>
            </a:p>
          </p:txBody>
        </p:sp>
        <p:sp>
          <p:nvSpPr>
            <p:cNvPr id="14" name="직사각형 13">
              <a:extLst>
                <a:ext uri="{FF2B5EF4-FFF2-40B4-BE49-F238E27FC236}">
                  <a16:creationId xmlns="" xmlns:a16="http://schemas.microsoft.com/office/drawing/2014/main" id="{91614F77-47F7-4EFC-A0F3-81859541C656}"/>
                </a:ext>
              </a:extLst>
            </p:cNvPr>
            <p:cNvSpPr/>
            <p:nvPr/>
          </p:nvSpPr>
          <p:spPr>
            <a:xfrm>
              <a:off x="7095188" y="4161454"/>
              <a:ext cx="1916537" cy="8866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 </a:t>
              </a:r>
              <a:endParaRPr lang="en-US" sz="1400" dirty="0" smtClean="0"/>
            </a:p>
            <a:p>
              <a:pPr algn="ctr"/>
              <a:r>
                <a:rPr lang="en-US" sz="1400" dirty="0" smtClean="0"/>
                <a:t>Mesh</a:t>
              </a:r>
              <a:endParaRPr lang="en-US" sz="1400" dirty="0"/>
            </a:p>
          </p:txBody>
        </p:sp>
        <p:pic>
          <p:nvPicPr>
            <p:cNvPr id="15" name="그림 14">
              <a:extLst>
                <a:ext uri="{FF2B5EF4-FFF2-40B4-BE49-F238E27FC236}">
                  <a16:creationId xmlns="" xmlns:a16="http://schemas.microsoft.com/office/drawing/2014/main" id="{44C8F02E-DAF1-41DB-BD00-002FBC5FF8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111" t="31944" r="37500" b="38542"/>
            <a:stretch/>
          </p:blipFill>
          <p:spPr>
            <a:xfrm>
              <a:off x="9522690" y="3653789"/>
              <a:ext cx="1652460" cy="924073"/>
            </a:xfrm>
            <a:prstGeom prst="rect">
              <a:avLst/>
            </a:prstGeom>
          </p:spPr>
        </p:pic>
        <p:pic>
          <p:nvPicPr>
            <p:cNvPr id="16" name="그림 15">
              <a:extLst>
                <a:ext uri="{FF2B5EF4-FFF2-40B4-BE49-F238E27FC236}">
                  <a16:creationId xmlns="" xmlns:a16="http://schemas.microsoft.com/office/drawing/2014/main" id="{7067E9C7-AE36-4A9E-B7B9-037F7BD638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8178" y="4678926"/>
              <a:ext cx="1078369" cy="444827"/>
            </a:xfrm>
            <a:prstGeom prst="rect">
              <a:avLst/>
            </a:prstGeom>
          </p:spPr>
        </p:pic>
        <p:pic>
          <p:nvPicPr>
            <p:cNvPr id="17" name="그림 16"/>
            <p:cNvPicPr>
              <a:picLocks noChangeAspect="1"/>
            </p:cNvPicPr>
            <p:nvPr/>
          </p:nvPicPr>
          <p:blipFill rotWithShape="1">
            <a:blip r:embed="rId6" cstate="print">
              <a:extLst>
                <a:ext uri="{28A0092B-C50C-407E-A947-70E740481C1C}">
                  <a14:useLocalDpi xmlns:a14="http://schemas.microsoft.com/office/drawing/2010/main" val="0"/>
                </a:ext>
              </a:extLst>
            </a:blip>
            <a:srcRect l="7483" t="9206" r="7619" b="14603"/>
            <a:stretch/>
          </p:blipFill>
          <p:spPr>
            <a:xfrm>
              <a:off x="9522690" y="5595946"/>
              <a:ext cx="1450863" cy="1026995"/>
            </a:xfrm>
            <a:prstGeom prst="rect">
              <a:avLst/>
            </a:prstGeom>
          </p:spPr>
        </p:pic>
      </p:grpSp>
      <p:pic>
        <p:nvPicPr>
          <p:cNvPr id="21" name="그림 20"/>
          <p:cNvPicPr>
            <a:picLocks noChangeAspect="1"/>
          </p:cNvPicPr>
          <p:nvPr/>
        </p:nvPicPr>
        <p:blipFill>
          <a:blip r:embed="rId7"/>
          <a:stretch>
            <a:fillRect/>
          </a:stretch>
        </p:blipFill>
        <p:spPr>
          <a:xfrm>
            <a:off x="4764208" y="1736224"/>
            <a:ext cx="4138200" cy="2336297"/>
          </a:xfrm>
          <a:prstGeom prst="rect">
            <a:avLst/>
          </a:prstGeom>
        </p:spPr>
      </p:pic>
      <p:pic>
        <p:nvPicPr>
          <p:cNvPr id="23" name="그림 22">
            <a:extLst>
              <a:ext uri="{FF2B5EF4-FFF2-40B4-BE49-F238E27FC236}">
                <a16:creationId xmlns="" xmlns:a16="http://schemas.microsoft.com/office/drawing/2014/main" id="{CBE4DC33-B3A5-423F-ACD8-AE2F8EB07C9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04236" y="5589241"/>
            <a:ext cx="664433" cy="184018"/>
          </a:xfrm>
          <a:prstGeom prst="rect">
            <a:avLst/>
          </a:prstGeom>
        </p:spPr>
      </p:pic>
      <p:sp>
        <p:nvSpPr>
          <p:cNvPr id="18" name="TextBox 17"/>
          <p:cNvSpPr txBox="1"/>
          <p:nvPr/>
        </p:nvSpPr>
        <p:spPr>
          <a:xfrm>
            <a:off x="986991" y="1821978"/>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20" name="TextBox 19"/>
          <p:cNvSpPr txBox="1"/>
          <p:nvPr/>
        </p:nvSpPr>
        <p:spPr>
          <a:xfrm>
            <a:off x="5310641" y="1687147"/>
            <a:ext cx="2787870"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24" name="TextBox 23"/>
          <p:cNvSpPr txBox="1"/>
          <p:nvPr/>
        </p:nvSpPr>
        <p:spPr>
          <a:xfrm>
            <a:off x="982123" y="3797966"/>
            <a:ext cx="3837394" cy="253916"/>
          </a:xfrm>
          <a:prstGeom prst="rect">
            <a:avLst/>
          </a:prstGeom>
          <a:noFill/>
        </p:spPr>
        <p:txBody>
          <a:bodyPr wrap="square" rtlCol="0">
            <a:spAutoFit/>
          </a:bodyPr>
          <a:lstStyle/>
          <a:p>
            <a:pPr algn="ctr"/>
            <a:r>
              <a:rPr lang="en-US" altLang="ko-KR" sz="1050" dirty="0"/>
              <a:t>https://developer.ibm.com/courses/how-istio-works-dwc024/</a:t>
            </a:r>
            <a:endParaRPr lang="ko-KR" altLang="en-US" sz="1050" dirty="0"/>
          </a:p>
        </p:txBody>
      </p:sp>
    </p:spTree>
    <p:extLst>
      <p:ext uri="{BB962C8B-B14F-4D97-AF65-F5344CB8AC3E}">
        <p14:creationId xmlns:p14="http://schemas.microsoft.com/office/powerpoint/2010/main" val="32351891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ctrTitle" idx="4294967295"/>
          </p:nvPr>
        </p:nvSpPr>
        <p:spPr>
          <a:xfrm>
            <a:off x="685800" y="2819400"/>
            <a:ext cx="7772400" cy="1066800"/>
          </a:xfrm>
        </p:spPr>
        <p:txBody>
          <a:bodyPr/>
          <a:lstStyle/>
          <a:p>
            <a:pPr eaLnBrk="1" hangingPunct="1"/>
            <a:r>
              <a:rPr lang="en-US" altLang="ko-KR" sz="8000" smtClean="0"/>
              <a:t>Thank you!</a:t>
            </a:r>
          </a:p>
        </p:txBody>
      </p:sp>
      <p:sp>
        <p:nvSpPr>
          <p:cNvPr id="158723" name="Rectangle 3"/>
          <p:cNvSpPr>
            <a:spLocks noGrp="1" noChangeArrowheads="1"/>
          </p:cNvSpPr>
          <p:nvPr>
            <p:ph type="subTitle" idx="4294967295"/>
          </p:nvPr>
        </p:nvSpPr>
        <p:spPr>
          <a:xfrm>
            <a:off x="1219200" y="4267200"/>
            <a:ext cx="6858000" cy="1371600"/>
          </a:xfrm>
        </p:spPr>
        <p:txBody>
          <a:bodyPr/>
          <a:lstStyle/>
          <a:p>
            <a:pPr marL="0" indent="0" algn="ctr" eaLnBrk="1" hangingPunct="1">
              <a:buFont typeface="Wingdings" pitchFamily="2" charset="2"/>
              <a:buNone/>
            </a:pPr>
            <a:r>
              <a:rPr lang="en-US" altLang="ko-KR" smtClean="0"/>
              <a:t>Send Inquiry to </a:t>
            </a:r>
            <a:r>
              <a:rPr lang="en-US" altLang="ko-KR" smtClean="0">
                <a:hlinkClick r:id="rId2"/>
              </a:rPr>
              <a:t>jongwon@gist.ac.kr</a:t>
            </a:r>
            <a:endParaRPr lang="en-US" altLang="ko-KR" smtClean="0"/>
          </a:p>
          <a:p>
            <a:pPr marL="0" indent="0" algn="ctr" eaLnBrk="1" hangingPunct="1">
              <a:buFont typeface="Wingdings" pitchFamily="2" charset="2"/>
              <a:buNone/>
            </a:pPr>
            <a:endParaRPr lang="en-US" altLang="ko-KR" smtClean="0"/>
          </a:p>
          <a:p>
            <a:pPr marL="0" indent="0" algn="ctr" eaLnBrk="1" hangingPunct="1">
              <a:buFont typeface="Wingdings" pitchFamily="2" charset="2"/>
              <a:buNone/>
            </a:pPr>
            <a:r>
              <a:rPr lang="en-US" altLang="ko-KR" smtClean="0"/>
              <a:t>http://nm.gist.ac.kr</a:t>
            </a:r>
          </a:p>
        </p:txBody>
      </p:sp>
      <p:pic>
        <p:nvPicPr>
          <p:cNvPr id="158724" name="Picture 4" descr="EMB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066800"/>
            <a:ext cx="129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descr="EMB4df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1044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Rectangle 6"/>
          <p:cNvSpPr>
            <a:spLocks noChangeArrowheads="1"/>
          </p:cNvSpPr>
          <p:nvPr/>
        </p:nvSpPr>
        <p:spPr bwMode="auto">
          <a:xfrm>
            <a:off x="2362200" y="1219200"/>
            <a:ext cx="4495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73025" tIns="36512" rIns="73025" bIns="36512">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a:solidFill>
                  <a:srgbClr val="000000"/>
                </a:solidFill>
                <a:ea typeface="휴먼명조" pitchFamily="2" charset="-127"/>
              </a:rPr>
              <a:t>Gwangju Institute of Science &amp; Technology</a:t>
            </a:r>
            <a:endParaRPr lang="en-US" altLang="ko-KR" sz="5400">
              <a:ea typeface="굴림" pitchFamily="50" charset="-127"/>
            </a:endParaRPr>
          </a:p>
        </p:txBody>
      </p:sp>
    </p:spTree>
    <p:extLst>
      <p:ext uri="{BB962C8B-B14F-4D97-AF65-F5344CB8AC3E}">
        <p14:creationId xmlns:p14="http://schemas.microsoft.com/office/powerpoint/2010/main" val="16384613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243" name="슬라이드 번호 개체 틀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9C6DB37C-C85B-44F7-A03B-67DBF69F782C}" type="slidenum">
              <a:rPr lang="en-US" altLang="ko-KR" sz="1200">
                <a:solidFill>
                  <a:srgbClr val="898989"/>
                </a:solidFill>
                <a:ea typeface="굴림" pitchFamily="50" charset="-127"/>
              </a:rPr>
              <a:pPr latinLnBrk="0">
                <a:spcBef>
                  <a:spcPct val="0"/>
                </a:spcBef>
                <a:buFontTx/>
                <a:buNone/>
              </a:pPr>
              <a:t>72</a:t>
            </a:fld>
            <a:r>
              <a:rPr lang="en-US" altLang="ko-KR" sz="1200">
                <a:solidFill>
                  <a:srgbClr val="898989"/>
                </a:solidFill>
                <a:ea typeface="굴림" pitchFamily="50" charset="-127"/>
              </a:rPr>
              <a:t> -</a:t>
            </a:r>
          </a:p>
        </p:txBody>
      </p:sp>
      <p:sp>
        <p:nvSpPr>
          <p:cNvPr id="10" name="제목 5"/>
          <p:cNvSpPr txBox="1">
            <a:spLocks/>
          </p:cNvSpPr>
          <p:nvPr/>
        </p:nvSpPr>
        <p:spPr bwMode="auto">
          <a:xfrm>
            <a:off x="0" y="548680"/>
            <a:ext cx="91440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pPr latinLnBrk="0"/>
            <a:r>
              <a:rPr lang="en-US" altLang="ko-KR" sz="7200" dirty="0" smtClean="0"/>
              <a:t>Chapter 5: </a:t>
            </a:r>
            <a:br>
              <a:rPr lang="en-US" altLang="ko-KR" sz="7200" dirty="0" smtClean="0"/>
            </a:br>
            <a:r>
              <a:rPr lang="en-US" altLang="ko-KR" sz="7200" dirty="0" smtClean="0"/>
              <a:t>Computer System </a:t>
            </a:r>
            <a:br>
              <a:rPr lang="en-US" altLang="ko-KR" sz="7200" dirty="0" smtClean="0"/>
            </a:br>
            <a:r>
              <a:rPr lang="en-US" altLang="ko-KR" sz="5400" spc="-100" dirty="0"/>
              <a:t>Clusters for HPC/BigData &amp; </a:t>
            </a:r>
            <a:r>
              <a:rPr lang="en-US" altLang="ko-KR" sz="5400" spc="-100" dirty="0" smtClean="0"/>
              <a:t>AI</a:t>
            </a:r>
            <a:endParaRPr lang="en-US" altLang="ko-KR" sz="5400" spc="-100" dirty="0"/>
          </a:p>
        </p:txBody>
      </p:sp>
      <p:grpSp>
        <p:nvGrpSpPr>
          <p:cNvPr id="5" name="그룹 4"/>
          <p:cNvGrpSpPr/>
          <p:nvPr/>
        </p:nvGrpSpPr>
        <p:grpSpPr>
          <a:xfrm>
            <a:off x="971600" y="3922729"/>
            <a:ext cx="1440160" cy="1719491"/>
            <a:chOff x="7164288" y="2167320"/>
            <a:chExt cx="1849239" cy="2011878"/>
          </a:xfrm>
        </p:grpSpPr>
        <p:pic>
          <p:nvPicPr>
            <p:cNvPr id="6" name="Picture 3" descr="C:\Users\sunny\Desktop\smartx-bo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4381" y="264989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C:\Users\sunny\Desktop\smartx-bo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561" y="2691193"/>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sunny\Desktop\smartx-bo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2282" y="328016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C:\Users\sunny\Desktop\smartx-bo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561" y="3287952"/>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p:cNvSpPr txBox="1">
              <a:spLocks noChangeArrowheads="1"/>
            </p:cNvSpPr>
            <p:nvPr/>
          </p:nvSpPr>
          <p:spPr bwMode="auto">
            <a:xfrm>
              <a:off x="7164288" y="2167320"/>
              <a:ext cx="1849239" cy="54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400" dirty="0" smtClean="0">
                  <a:ea typeface="굴림" pitchFamily="50" charset="-127"/>
                </a:rPr>
                <a:t>Scale </a:t>
              </a:r>
              <a:r>
                <a:rPr lang="en-US" altLang="ko-KR" sz="2400" dirty="0" smtClean="0">
                  <a:solidFill>
                    <a:srgbClr val="FF0000"/>
                  </a:solidFill>
                  <a:ea typeface="굴림" pitchFamily="50" charset="-127"/>
                </a:rPr>
                <a:t>Out</a:t>
              </a:r>
              <a:endParaRPr lang="ko-KR" altLang="en-US" sz="1200" dirty="0">
                <a:solidFill>
                  <a:srgbClr val="FF0000"/>
                </a:solidFill>
                <a:ea typeface="굴림" pitchFamily="50" charset="-127"/>
              </a:endParaRPr>
            </a:p>
          </p:txBody>
        </p:sp>
      </p:grpSp>
      <p:pic>
        <p:nvPicPr>
          <p:cNvPr id="3" name="그림 2"/>
          <p:cNvPicPr>
            <a:picLocks noChangeAspect="1"/>
          </p:cNvPicPr>
          <p:nvPr/>
        </p:nvPicPr>
        <p:blipFill>
          <a:blip r:embed="rId3"/>
          <a:stretch>
            <a:fillRect/>
          </a:stretch>
        </p:blipFill>
        <p:spPr>
          <a:xfrm>
            <a:off x="2962050" y="3141172"/>
            <a:ext cx="5486850" cy="3282606"/>
          </a:xfrm>
          <a:prstGeom prst="rect">
            <a:avLst/>
          </a:prstGeom>
        </p:spPr>
      </p:pic>
    </p:spTree>
    <p:extLst>
      <p:ext uri="{BB962C8B-B14F-4D97-AF65-F5344CB8AC3E}">
        <p14:creationId xmlns:p14="http://schemas.microsoft.com/office/powerpoint/2010/main" val="13675501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84"/>
            <a:ext cx="8229600" cy="648072"/>
          </a:xfrm>
        </p:spPr>
        <p:txBody>
          <a:bodyPr/>
          <a:lstStyle/>
          <a:p>
            <a:r>
              <a:rPr lang="en-US" altLang="ko-KR" dirty="0" smtClean="0"/>
              <a:t>Chapter Keywords</a:t>
            </a:r>
            <a:endParaRPr lang="ko-KR" altLang="en-US"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73</a:t>
            </a:fld>
            <a:r>
              <a:rPr lang="en-US" altLang="ko-KR" smtClean="0"/>
              <a:t> -</a:t>
            </a:r>
            <a:endParaRPr lang="en-US" altLang="ko-KR"/>
          </a:p>
        </p:txBody>
      </p:sp>
      <p:sp>
        <p:nvSpPr>
          <p:cNvPr id="6" name="TextBox 5"/>
          <p:cNvSpPr txBox="1"/>
          <p:nvPr/>
        </p:nvSpPr>
        <p:spPr>
          <a:xfrm>
            <a:off x="2195736" y="1141293"/>
            <a:ext cx="5105885" cy="830997"/>
          </a:xfrm>
          <a:prstGeom prst="rect">
            <a:avLst/>
          </a:prstGeom>
          <a:noFill/>
        </p:spPr>
        <p:txBody>
          <a:bodyPr wrap="none" rtlCol="0">
            <a:spAutoFit/>
          </a:bodyPr>
          <a:lstStyle/>
          <a:p>
            <a:r>
              <a:rPr lang="en-US" altLang="ko-KR" sz="4800" dirty="0" smtClean="0"/>
              <a:t>Scale-Out/Scale-Up</a:t>
            </a:r>
            <a:endParaRPr lang="ko-KR" altLang="en-US" sz="4800" dirty="0"/>
          </a:p>
        </p:txBody>
      </p:sp>
      <p:sp>
        <p:nvSpPr>
          <p:cNvPr id="7" name="TextBox 6"/>
          <p:cNvSpPr txBox="1"/>
          <p:nvPr/>
        </p:nvSpPr>
        <p:spPr>
          <a:xfrm>
            <a:off x="5508104" y="3530437"/>
            <a:ext cx="3313728" cy="830997"/>
          </a:xfrm>
          <a:prstGeom prst="rect">
            <a:avLst/>
          </a:prstGeom>
          <a:noFill/>
        </p:spPr>
        <p:txBody>
          <a:bodyPr wrap="none" rtlCol="0">
            <a:spAutoFit/>
          </a:bodyPr>
          <a:lstStyle/>
          <a:p>
            <a:r>
              <a:rPr lang="en-US" altLang="ko-KR" sz="4800" dirty="0" smtClean="0"/>
              <a:t>HPC Cluster</a:t>
            </a:r>
            <a:endParaRPr lang="ko-KR" altLang="en-US" sz="4800" dirty="0"/>
          </a:p>
        </p:txBody>
      </p:sp>
      <p:sp>
        <p:nvSpPr>
          <p:cNvPr id="9" name="TextBox 8"/>
          <p:cNvSpPr txBox="1"/>
          <p:nvPr/>
        </p:nvSpPr>
        <p:spPr>
          <a:xfrm>
            <a:off x="86957" y="4310004"/>
            <a:ext cx="6218369" cy="830997"/>
          </a:xfrm>
          <a:prstGeom prst="rect">
            <a:avLst/>
          </a:prstGeom>
          <a:noFill/>
        </p:spPr>
        <p:txBody>
          <a:bodyPr wrap="none" rtlCol="0">
            <a:spAutoFit/>
          </a:bodyPr>
          <a:lstStyle/>
          <a:p>
            <a:r>
              <a:rPr lang="en-US" altLang="ko-KR" sz="4800" dirty="0" smtClean="0"/>
              <a:t>Storage/</a:t>
            </a:r>
            <a:r>
              <a:rPr lang="en-US" altLang="ko-KR" sz="4800" dirty="0" err="1" smtClean="0"/>
              <a:t>BigData</a:t>
            </a:r>
            <a:r>
              <a:rPr lang="en-US" altLang="ko-KR" sz="4800" dirty="0" smtClean="0"/>
              <a:t> Cluster</a:t>
            </a:r>
            <a:endParaRPr lang="ko-KR" altLang="en-US" sz="4800" dirty="0"/>
          </a:p>
        </p:txBody>
      </p:sp>
      <p:sp>
        <p:nvSpPr>
          <p:cNvPr id="10" name="TextBox 9"/>
          <p:cNvSpPr txBox="1"/>
          <p:nvPr/>
        </p:nvSpPr>
        <p:spPr>
          <a:xfrm>
            <a:off x="2553570" y="5606147"/>
            <a:ext cx="4679166" cy="830997"/>
          </a:xfrm>
          <a:prstGeom prst="rect">
            <a:avLst/>
          </a:prstGeom>
          <a:noFill/>
        </p:spPr>
        <p:txBody>
          <a:bodyPr wrap="none" rtlCol="0">
            <a:spAutoFit/>
          </a:bodyPr>
          <a:lstStyle/>
          <a:p>
            <a:r>
              <a:rPr lang="en-US" altLang="ko-KR" sz="4800" dirty="0" smtClean="0"/>
              <a:t>Data &amp; AI Cluster</a:t>
            </a:r>
            <a:endParaRPr lang="ko-KR" altLang="en-US" sz="4800" dirty="0"/>
          </a:p>
        </p:txBody>
      </p:sp>
      <p:sp>
        <p:nvSpPr>
          <p:cNvPr id="11" name="TextBox 10"/>
          <p:cNvSpPr txBox="1"/>
          <p:nvPr/>
        </p:nvSpPr>
        <p:spPr>
          <a:xfrm>
            <a:off x="457200" y="2492896"/>
            <a:ext cx="5554726" cy="830997"/>
          </a:xfrm>
          <a:prstGeom prst="rect">
            <a:avLst/>
          </a:prstGeom>
          <a:noFill/>
        </p:spPr>
        <p:txBody>
          <a:bodyPr wrap="none" rtlCol="0">
            <a:spAutoFit/>
          </a:bodyPr>
          <a:lstStyle/>
          <a:p>
            <a:r>
              <a:rPr lang="en-US" altLang="ko-KR" sz="4800" dirty="0" smtClean="0"/>
              <a:t>Cluster / Grid / Cloud</a:t>
            </a:r>
            <a:endParaRPr lang="ko-KR" altLang="en-US" sz="4800" dirty="0"/>
          </a:p>
        </p:txBody>
      </p:sp>
    </p:spTree>
    <p:extLst>
      <p:ext uri="{BB962C8B-B14F-4D97-AF65-F5344CB8AC3E}">
        <p14:creationId xmlns:p14="http://schemas.microsoft.com/office/powerpoint/2010/main" val="35534289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1866" y="14463"/>
            <a:ext cx="9175866" cy="606225"/>
          </a:xfrm>
        </p:spPr>
        <p:txBody>
          <a:bodyPr/>
          <a:lstStyle/>
          <a:p>
            <a:r>
              <a:rPr lang="en-US" altLang="ko-KR" sz="4000" dirty="0" smtClean="0"/>
              <a:t>Computer</a:t>
            </a:r>
            <a:r>
              <a:rPr lang="en-US" altLang="ko-KR" dirty="0" smtClean="0"/>
              <a:t> Systems: Scaling Options </a:t>
            </a:r>
            <a:endParaRPr lang="ko-KR" altLang="en-US" dirty="0"/>
          </a:p>
        </p:txBody>
      </p:sp>
      <p:sp>
        <p:nvSpPr>
          <p:cNvPr id="56322" name="슬라이드 번호 개체 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l" eaLnBrk="1" latinLnBrk="0" hangingPunct="1">
              <a:spcBef>
                <a:spcPct val="0"/>
              </a:spcBef>
              <a:buFontTx/>
              <a:buNone/>
            </a:pPr>
            <a:r>
              <a:rPr lang="en-US" altLang="ko-KR" sz="1200">
                <a:solidFill>
                  <a:srgbClr val="898989"/>
                </a:solidFill>
                <a:latin typeface="Comic Sans MS" pitchFamily="66" charset="0"/>
                <a:ea typeface="굴림" pitchFamily="50" charset="-127"/>
              </a:rPr>
              <a:t>- </a:t>
            </a:r>
            <a:fld id="{D87A22B5-8996-41E2-84D1-A096A23E5834}" type="slidenum">
              <a:rPr lang="en-US" altLang="ko-KR" sz="1200">
                <a:solidFill>
                  <a:srgbClr val="898989"/>
                </a:solidFill>
                <a:latin typeface="Comic Sans MS" pitchFamily="66" charset="0"/>
                <a:ea typeface="굴림" pitchFamily="50" charset="-127"/>
              </a:rPr>
              <a:pPr algn="l" eaLnBrk="1" latinLnBrk="0" hangingPunct="1">
                <a:spcBef>
                  <a:spcPct val="0"/>
                </a:spcBef>
                <a:buFontTx/>
                <a:buNone/>
              </a:pPr>
              <a:t>74</a:t>
            </a:fld>
            <a:r>
              <a:rPr lang="en-US" altLang="ko-KR" sz="1200">
                <a:solidFill>
                  <a:srgbClr val="898989"/>
                </a:solidFill>
                <a:latin typeface="Comic Sans MS" pitchFamily="66" charset="0"/>
                <a:ea typeface="굴림" pitchFamily="50" charset="-127"/>
              </a:rPr>
              <a:t> -</a:t>
            </a:r>
          </a:p>
        </p:txBody>
      </p:sp>
      <p:sp>
        <p:nvSpPr>
          <p:cNvPr id="56324" name="TextBox 1"/>
          <p:cNvSpPr txBox="1">
            <a:spLocks noChangeArrowheads="1"/>
          </p:cNvSpPr>
          <p:nvPr/>
        </p:nvSpPr>
        <p:spPr bwMode="auto">
          <a:xfrm>
            <a:off x="251520" y="2586384"/>
            <a:ext cx="612137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8800" dirty="0" smtClean="0">
                <a:ea typeface="굴림" pitchFamily="50" charset="-127"/>
              </a:rPr>
              <a:t>Scale </a:t>
            </a:r>
            <a:r>
              <a:rPr lang="en-US" altLang="ko-KR" sz="8800" dirty="0">
                <a:solidFill>
                  <a:srgbClr val="FF0000"/>
                </a:solidFill>
                <a:ea typeface="굴림" pitchFamily="50" charset="-127"/>
              </a:rPr>
              <a:t>O</a:t>
            </a:r>
            <a:r>
              <a:rPr lang="en-US" altLang="ko-KR" sz="8800" dirty="0" smtClean="0">
                <a:solidFill>
                  <a:srgbClr val="FF0000"/>
                </a:solidFill>
                <a:ea typeface="굴림" pitchFamily="50" charset="-127"/>
              </a:rPr>
              <a:t>ut </a:t>
            </a:r>
          </a:p>
          <a:p>
            <a:pPr algn="ctr" latinLnBrk="0">
              <a:spcBef>
                <a:spcPct val="0"/>
              </a:spcBef>
              <a:buFontTx/>
              <a:buNone/>
            </a:pPr>
            <a:r>
              <a:rPr lang="en-US" altLang="ko-KR" sz="8800" dirty="0" smtClean="0">
                <a:ea typeface="굴림" pitchFamily="50" charset="-127"/>
              </a:rPr>
              <a:t>vs </a:t>
            </a:r>
          </a:p>
          <a:p>
            <a:pPr algn="ctr" latinLnBrk="0">
              <a:spcBef>
                <a:spcPct val="0"/>
              </a:spcBef>
              <a:buFontTx/>
              <a:buNone/>
            </a:pPr>
            <a:r>
              <a:rPr lang="en-US" altLang="ko-KR" sz="8800" dirty="0" smtClean="0">
                <a:ea typeface="굴림" pitchFamily="50" charset="-127"/>
              </a:rPr>
              <a:t>Scale </a:t>
            </a:r>
            <a:r>
              <a:rPr lang="en-US" altLang="ko-KR" sz="8800" dirty="0" smtClean="0">
                <a:solidFill>
                  <a:srgbClr val="FF0000"/>
                </a:solidFill>
                <a:ea typeface="굴림" pitchFamily="50" charset="-127"/>
              </a:rPr>
              <a:t>Up</a:t>
            </a:r>
            <a:endParaRPr lang="ko-KR" altLang="en-US" sz="5400" dirty="0">
              <a:solidFill>
                <a:srgbClr val="FF0000"/>
              </a:solidFill>
              <a:ea typeface="굴림" pitchFamily="50" charset="-127"/>
            </a:endParaRPr>
          </a:p>
        </p:txBody>
      </p:sp>
      <p:pic>
        <p:nvPicPr>
          <p:cNvPr id="31" name="Picture 3" descr="C:\Users\sunny\Desktop\smartx-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191" y="1935529"/>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 descr="C:\Users\sunny\Desktop\smartx-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5343" y="1996115"/>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 descr="C:\Users\sunny\Desktop\smartx-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256" y="2860211"/>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 descr="C:\Users\sunny\Desktop\smartx-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5343" y="2871633"/>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C:\Users\sunny\Desktop\smartx-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00" y="4437112"/>
            <a:ext cx="2439888" cy="22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C:\Users\sunny\Desktop\smartx-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257338"/>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6644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9144000" cy="620688"/>
          </a:xfrm>
        </p:spPr>
        <p:txBody>
          <a:bodyPr/>
          <a:lstStyle/>
          <a:p>
            <a:r>
              <a:rPr lang="en-US" altLang="ko-KR" sz="4000" dirty="0" smtClean="0"/>
              <a:t>Computer Systems: Cluster Computing</a:t>
            </a:r>
            <a:endParaRPr lang="ko-KR" altLang="en-US" sz="4000"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75</a:t>
            </a:fld>
            <a:r>
              <a:rPr lang="en-US" altLang="ko-KR" smtClean="0"/>
              <a:t> -</a:t>
            </a:r>
            <a:endParaRPr lang="en-US" altLang="ko-KR"/>
          </a:p>
        </p:txBody>
      </p:sp>
      <p:sp>
        <p:nvSpPr>
          <p:cNvPr id="4" name="TextBox 3"/>
          <p:cNvSpPr txBox="1"/>
          <p:nvPr/>
        </p:nvSpPr>
        <p:spPr>
          <a:xfrm>
            <a:off x="251520" y="1089566"/>
            <a:ext cx="3816424" cy="2585323"/>
          </a:xfrm>
          <a:prstGeom prst="rect">
            <a:avLst/>
          </a:prstGeom>
          <a:noFill/>
        </p:spPr>
        <p:txBody>
          <a:bodyPr wrap="square" rtlCol="0">
            <a:spAutoFit/>
          </a:bodyPr>
          <a:lstStyle/>
          <a:p>
            <a:pPr algn="ctr"/>
            <a:r>
              <a:rPr lang="en-US" altLang="ko-KR" dirty="0" smtClean="0">
                <a:solidFill>
                  <a:srgbClr val="3333FF"/>
                </a:solidFill>
              </a:rPr>
              <a:t>Computer Cluster </a:t>
            </a:r>
            <a:r>
              <a:rPr lang="en-US" altLang="ko-KR" dirty="0" smtClean="0"/>
              <a:t>(Wikipedia): A </a:t>
            </a:r>
            <a:r>
              <a:rPr lang="en-US" altLang="ko-KR" dirty="0"/>
              <a:t>set of loosely or tightly connected computers that work together so that, in many respects, they can be viewed as a single system. Unlike grid computers, computer clusters have each node set to perform the same task, controlled and scheduled by software.</a:t>
            </a:r>
            <a:endParaRPr lang="ko-KR" altLang="en-US" dirty="0"/>
          </a:p>
          <a:p>
            <a:pPr algn="ctr"/>
            <a:endParaRPr lang="ko-KR" altLang="en-US" dirty="0"/>
          </a:p>
        </p:txBody>
      </p:sp>
      <p:pic>
        <p:nvPicPr>
          <p:cNvPr id="1026" name="Picture 2" descr="File:Beowulf.png"/>
          <p:cNvPicPr>
            <a:picLocks noChangeAspect="1" noChangeArrowheads="1"/>
          </p:cNvPicPr>
          <p:nvPr/>
        </p:nvPicPr>
        <p:blipFill rotWithShape="1">
          <a:blip r:embed="rId3">
            <a:extLst>
              <a:ext uri="{28A0092B-C50C-407E-A947-70E740481C1C}">
                <a14:useLocalDpi xmlns:a14="http://schemas.microsoft.com/office/drawing/2010/main" val="0"/>
              </a:ext>
            </a:extLst>
          </a:blip>
          <a:srcRect t="12674" b="24549"/>
          <a:stretch/>
        </p:blipFill>
        <p:spPr bwMode="auto">
          <a:xfrm>
            <a:off x="390142" y="4420767"/>
            <a:ext cx="5004957" cy="2222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430823" y="4609498"/>
            <a:ext cx="3456384" cy="1600438"/>
          </a:xfrm>
          <a:prstGeom prst="rect">
            <a:avLst/>
          </a:prstGeom>
          <a:noFill/>
        </p:spPr>
        <p:txBody>
          <a:bodyPr wrap="square" rtlCol="0">
            <a:spAutoFit/>
          </a:bodyPr>
          <a:lstStyle/>
          <a:p>
            <a:pPr algn="ctr"/>
            <a:r>
              <a:rPr lang="en-US" altLang="ko-KR" dirty="0" err="1" smtClean="0">
                <a:solidFill>
                  <a:srgbClr val="3333FF"/>
                </a:solidFill>
              </a:rPr>
              <a:t>BeoWulf</a:t>
            </a:r>
            <a:r>
              <a:rPr lang="en-US" altLang="ko-KR" dirty="0" smtClean="0">
                <a:solidFill>
                  <a:srgbClr val="3333FF"/>
                </a:solidFill>
              </a:rPr>
              <a:t> cluster </a:t>
            </a:r>
            <a:r>
              <a:rPr lang="en-US" altLang="ko-KR" dirty="0" smtClean="0"/>
              <a:t>(1994 ~): </a:t>
            </a:r>
            <a:r>
              <a:rPr lang="en-US" altLang="ko-KR" sz="1600" dirty="0" smtClean="0"/>
              <a:t>A </a:t>
            </a:r>
            <a:r>
              <a:rPr lang="en-US" altLang="ko-KR" sz="1600" dirty="0"/>
              <a:t>computer cluster </a:t>
            </a:r>
            <a:r>
              <a:rPr lang="en-US" altLang="ko-KR" sz="1600" dirty="0" smtClean="0"/>
              <a:t>with identical/commodity computers for high-performance processing, which are </a:t>
            </a:r>
            <a:r>
              <a:rPr lang="en-US" altLang="ko-KR" sz="1600" dirty="0"/>
              <a:t>networked into a small </a:t>
            </a:r>
            <a:r>
              <a:rPr lang="en-US" altLang="ko-KR" sz="1600" dirty="0" smtClean="0"/>
              <a:t>LAN with shared libraries </a:t>
            </a:r>
            <a:r>
              <a:rPr lang="en-US" altLang="ko-KR" sz="1600" dirty="0"/>
              <a:t>and </a:t>
            </a:r>
            <a:r>
              <a:rPr lang="en-US" altLang="ko-KR" sz="1600" dirty="0" smtClean="0"/>
              <a:t>programs.</a:t>
            </a:r>
            <a:endParaRPr lang="ko-KR" altLang="en-US" sz="1600" dirty="0"/>
          </a:p>
        </p:txBody>
      </p:sp>
      <p:pic>
        <p:nvPicPr>
          <p:cNvPr id="1028" name="Picture 4" descr="cluster computing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16857" b="16857"/>
          <a:stretch/>
        </p:blipFill>
        <p:spPr bwMode="auto">
          <a:xfrm>
            <a:off x="4283968" y="1054440"/>
            <a:ext cx="4668409" cy="24308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580112" y="3457269"/>
            <a:ext cx="2160240" cy="369332"/>
          </a:xfrm>
          <a:prstGeom prst="rect">
            <a:avLst/>
          </a:prstGeom>
          <a:noFill/>
        </p:spPr>
        <p:txBody>
          <a:bodyPr wrap="square" rtlCol="0">
            <a:spAutoFit/>
          </a:bodyPr>
          <a:lstStyle/>
          <a:p>
            <a:r>
              <a:rPr lang="en-US" altLang="ko-KR" dirty="0" smtClean="0">
                <a:solidFill>
                  <a:srgbClr val="3333FF"/>
                </a:solidFill>
              </a:rPr>
              <a:t>Cluster architecture </a:t>
            </a:r>
            <a:endParaRPr lang="ko-KR" altLang="en-US" dirty="0">
              <a:solidFill>
                <a:srgbClr val="3333FF"/>
              </a:solidFill>
            </a:endParaRPr>
          </a:p>
        </p:txBody>
      </p:sp>
      <p:sp>
        <p:nvSpPr>
          <p:cNvPr id="11" name="TextBox 10"/>
          <p:cNvSpPr txBox="1"/>
          <p:nvPr/>
        </p:nvSpPr>
        <p:spPr>
          <a:xfrm>
            <a:off x="4233637" y="885178"/>
            <a:ext cx="4769069" cy="253916"/>
          </a:xfrm>
          <a:prstGeom prst="rect">
            <a:avLst/>
          </a:prstGeom>
          <a:noFill/>
        </p:spPr>
        <p:txBody>
          <a:bodyPr wrap="square" rtlCol="0">
            <a:spAutoFit/>
          </a:bodyPr>
          <a:lstStyle/>
          <a:p>
            <a:pPr algn="ctr"/>
            <a:r>
              <a:rPr lang="en-US" altLang="ko-KR" sz="1050" dirty="0"/>
              <a:t>https://www.slideshare.net/anjalibhandari11011995/cluster-computing-53768699</a:t>
            </a:r>
            <a:endParaRPr lang="ko-KR" altLang="en-US" sz="1050" dirty="0"/>
          </a:p>
        </p:txBody>
      </p:sp>
      <p:sp>
        <p:nvSpPr>
          <p:cNvPr id="12" name="TextBox 11"/>
          <p:cNvSpPr txBox="1"/>
          <p:nvPr/>
        </p:nvSpPr>
        <p:spPr>
          <a:xfrm>
            <a:off x="251520" y="4166001"/>
            <a:ext cx="4769069" cy="253916"/>
          </a:xfrm>
          <a:prstGeom prst="rect">
            <a:avLst/>
          </a:prstGeom>
          <a:noFill/>
        </p:spPr>
        <p:txBody>
          <a:bodyPr wrap="square" rtlCol="0">
            <a:spAutoFit/>
          </a:bodyPr>
          <a:lstStyle/>
          <a:p>
            <a:pPr algn="ctr"/>
            <a:r>
              <a:rPr lang="en-US" altLang="ko-KR" sz="1050" dirty="0"/>
              <a:t>http://www.ppcr.tj/documents/ADBTA8090Inception_Report.pdf</a:t>
            </a:r>
            <a:endParaRPr lang="ko-KR" altLang="en-US" sz="1050" dirty="0"/>
          </a:p>
        </p:txBody>
      </p:sp>
    </p:spTree>
    <p:extLst>
      <p:ext uri="{BB962C8B-B14F-4D97-AF65-F5344CB8AC3E}">
        <p14:creationId xmlns:p14="http://schemas.microsoft.com/office/powerpoint/2010/main" val="38248329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9144000" cy="620688"/>
          </a:xfrm>
        </p:spPr>
        <p:txBody>
          <a:bodyPr/>
          <a:lstStyle/>
          <a:p>
            <a:r>
              <a:rPr lang="en-US" altLang="ko-KR" sz="4000" dirty="0" smtClean="0"/>
              <a:t>Computer Systems: Grid Computing</a:t>
            </a:r>
            <a:endParaRPr lang="ko-KR" altLang="en-US" sz="4000"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76</a:t>
            </a:fld>
            <a:r>
              <a:rPr lang="en-US" altLang="ko-KR" smtClean="0"/>
              <a:t> -</a:t>
            </a:r>
            <a:endParaRPr lang="en-US" altLang="ko-KR"/>
          </a:p>
        </p:txBody>
      </p:sp>
      <p:sp>
        <p:nvSpPr>
          <p:cNvPr id="4" name="TextBox 3"/>
          <p:cNvSpPr txBox="1"/>
          <p:nvPr/>
        </p:nvSpPr>
        <p:spPr>
          <a:xfrm>
            <a:off x="107504" y="893589"/>
            <a:ext cx="4896544" cy="923330"/>
          </a:xfrm>
          <a:prstGeom prst="rect">
            <a:avLst/>
          </a:prstGeom>
          <a:noFill/>
        </p:spPr>
        <p:txBody>
          <a:bodyPr wrap="square" rtlCol="0">
            <a:spAutoFit/>
          </a:bodyPr>
          <a:lstStyle/>
          <a:p>
            <a:pPr algn="ctr"/>
            <a:r>
              <a:rPr lang="en-US" altLang="ko-KR" b="1" dirty="0"/>
              <a:t>Grid computing: </a:t>
            </a:r>
            <a:r>
              <a:rPr lang="en-US" altLang="ko-KR" dirty="0"/>
              <a:t>The use of geographically distributed and heterogeneous computer resources to reach a common goal</a:t>
            </a:r>
            <a:r>
              <a:rPr lang="en-US" altLang="ko-KR" dirty="0" smtClean="0"/>
              <a:t>.</a:t>
            </a:r>
            <a:endParaRPr lang="ko-KR" altLang="en-US" dirty="0"/>
          </a:p>
        </p:txBody>
      </p:sp>
      <p:sp>
        <p:nvSpPr>
          <p:cNvPr id="5" name="TextBox 4"/>
          <p:cNvSpPr txBox="1"/>
          <p:nvPr/>
        </p:nvSpPr>
        <p:spPr>
          <a:xfrm>
            <a:off x="179512" y="1999831"/>
            <a:ext cx="4968552" cy="1077218"/>
          </a:xfrm>
          <a:prstGeom prst="rect">
            <a:avLst/>
          </a:prstGeom>
          <a:noFill/>
        </p:spPr>
        <p:txBody>
          <a:bodyPr wrap="square" rtlCol="0">
            <a:spAutoFit/>
          </a:bodyPr>
          <a:lstStyle/>
          <a:p>
            <a:pPr marL="285750" indent="-285750">
              <a:buFontTx/>
              <a:buChar char="-"/>
            </a:pPr>
            <a:r>
              <a:rPr lang="en-US" altLang="en-US" sz="1600" dirty="0" smtClean="0"/>
              <a:t>Using </a:t>
            </a:r>
            <a:r>
              <a:rPr lang="en-US" altLang="en-US" sz="1600" dirty="0"/>
              <a:t>distributed computers and resources </a:t>
            </a:r>
            <a:r>
              <a:rPr lang="en-US" altLang="en-US" sz="1600" dirty="0" smtClean="0"/>
              <a:t>collectively.</a:t>
            </a:r>
          </a:p>
          <a:p>
            <a:pPr marL="285750" indent="-285750">
              <a:buFontTx/>
              <a:buChar char="-"/>
            </a:pPr>
            <a:r>
              <a:rPr lang="en-US" altLang="en-US" sz="1600" dirty="0" smtClean="0"/>
              <a:t>Usually </a:t>
            </a:r>
            <a:r>
              <a:rPr lang="en-US" altLang="en-US" sz="1600" dirty="0"/>
              <a:t>associated with geographically distributed computers and resources on a </a:t>
            </a:r>
            <a:r>
              <a:rPr lang="en-US" altLang="en-US" sz="1600" dirty="0" smtClean="0"/>
              <a:t>high-speed network.</a:t>
            </a:r>
          </a:p>
        </p:txBody>
      </p:sp>
      <p:pic>
        <p:nvPicPr>
          <p:cNvPr id="3080" name="Picture 8" descr="grid computing architecture에 대한 이미지 검색결과"/>
          <p:cNvPicPr>
            <a:picLocks noChangeAspect="1" noChangeArrowheads="1"/>
          </p:cNvPicPr>
          <p:nvPr/>
        </p:nvPicPr>
        <p:blipFill rotWithShape="1">
          <a:blip r:embed="rId3">
            <a:extLst>
              <a:ext uri="{28A0092B-C50C-407E-A947-70E740481C1C}">
                <a14:useLocalDpi xmlns:a14="http://schemas.microsoft.com/office/drawing/2010/main" val="0"/>
              </a:ext>
            </a:extLst>
          </a:blip>
          <a:srcRect t="15912"/>
          <a:stretch/>
        </p:blipFill>
        <p:spPr bwMode="auto">
          <a:xfrm>
            <a:off x="9924" y="3742343"/>
            <a:ext cx="4943475" cy="31156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rid computing architecture에 대한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785183"/>
            <a:ext cx="3424546" cy="2139761"/>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5"/>
          <a:stretch>
            <a:fillRect/>
          </a:stretch>
        </p:blipFill>
        <p:spPr>
          <a:xfrm>
            <a:off x="5004048" y="3756768"/>
            <a:ext cx="3959101" cy="2207200"/>
          </a:xfrm>
          <a:prstGeom prst="rect">
            <a:avLst/>
          </a:prstGeom>
        </p:spPr>
      </p:pic>
      <p:pic>
        <p:nvPicPr>
          <p:cNvPr id="3084" name="Picture 12" descr="globus grid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4524" y="6061024"/>
            <a:ext cx="1878148" cy="6247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691826" y="3554942"/>
            <a:ext cx="4769069" cy="253916"/>
          </a:xfrm>
          <a:prstGeom prst="rect">
            <a:avLst/>
          </a:prstGeom>
          <a:noFill/>
        </p:spPr>
        <p:txBody>
          <a:bodyPr wrap="square" rtlCol="0">
            <a:spAutoFit/>
          </a:bodyPr>
          <a:lstStyle/>
          <a:p>
            <a:pPr algn="ctr"/>
            <a:r>
              <a:rPr lang="ko-KR" altLang="en-US" sz="1050" smtClean="0"/>
              <a:t>추적 불가</a:t>
            </a:r>
            <a:r>
              <a:rPr lang="en-US" altLang="ko-KR" sz="1050" dirty="0" smtClean="0"/>
              <a:t>/</a:t>
            </a:r>
            <a:endParaRPr lang="ko-KR" altLang="en-US" sz="1050" dirty="0"/>
          </a:p>
        </p:txBody>
      </p:sp>
      <p:sp>
        <p:nvSpPr>
          <p:cNvPr id="12" name="TextBox 11"/>
          <p:cNvSpPr txBox="1"/>
          <p:nvPr/>
        </p:nvSpPr>
        <p:spPr>
          <a:xfrm>
            <a:off x="4572000" y="2924944"/>
            <a:ext cx="4769069" cy="253916"/>
          </a:xfrm>
          <a:prstGeom prst="rect">
            <a:avLst/>
          </a:prstGeom>
          <a:noFill/>
        </p:spPr>
        <p:txBody>
          <a:bodyPr wrap="square" rtlCol="0">
            <a:spAutoFit/>
          </a:bodyPr>
          <a:lstStyle/>
          <a:p>
            <a:pPr algn="ctr"/>
            <a:r>
              <a:rPr lang="en-US" altLang="ko-KR" sz="1050" dirty="0"/>
              <a:t>http://rhodyezekiel.blogspot.com/2017/05/grid-computing.html</a:t>
            </a:r>
            <a:endParaRPr lang="ko-KR" altLang="en-US" sz="1050" dirty="0"/>
          </a:p>
        </p:txBody>
      </p:sp>
      <p:sp>
        <p:nvSpPr>
          <p:cNvPr id="13" name="TextBox 12"/>
          <p:cNvSpPr txBox="1"/>
          <p:nvPr/>
        </p:nvSpPr>
        <p:spPr>
          <a:xfrm>
            <a:off x="71227" y="3590238"/>
            <a:ext cx="4769069" cy="253916"/>
          </a:xfrm>
          <a:prstGeom prst="rect">
            <a:avLst/>
          </a:prstGeom>
          <a:noFill/>
        </p:spPr>
        <p:txBody>
          <a:bodyPr wrap="square" rtlCol="0">
            <a:spAutoFit/>
          </a:bodyPr>
          <a:lstStyle/>
          <a:p>
            <a:pPr algn="ctr"/>
            <a:r>
              <a:rPr lang="en-US" altLang="ko-KR" sz="1050" dirty="0"/>
              <a:t>https://slideplayer.com/slide/4620863/</a:t>
            </a:r>
            <a:endParaRPr lang="ko-KR" altLang="en-US" sz="1050" dirty="0"/>
          </a:p>
        </p:txBody>
      </p:sp>
    </p:spTree>
    <p:extLst>
      <p:ext uri="{BB962C8B-B14F-4D97-AF65-F5344CB8AC3E}">
        <p14:creationId xmlns:p14="http://schemas.microsoft.com/office/powerpoint/2010/main" val="347497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745"/>
            <a:ext cx="9144000" cy="1143000"/>
          </a:xfrm>
        </p:spPr>
        <p:txBody>
          <a:bodyPr/>
          <a:lstStyle/>
          <a:p>
            <a:r>
              <a:rPr lang="en-US" altLang="ko-KR" sz="4000" dirty="0" smtClean="0"/>
              <a:t>Computer Systems - Evolution: </a:t>
            </a:r>
            <a:br>
              <a:rPr lang="en-US" altLang="ko-KR" sz="4000" dirty="0" smtClean="0"/>
            </a:br>
            <a:r>
              <a:rPr lang="en-US" altLang="ko-KR" sz="4000" dirty="0" smtClean="0"/>
              <a:t>Cluster / Grid / Cloud Computing</a:t>
            </a:r>
            <a:endParaRPr lang="ko-KR" altLang="en-US" sz="4000"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77</a:t>
            </a:fld>
            <a:r>
              <a:rPr lang="en-US" altLang="ko-KR" smtClean="0"/>
              <a:t> -</a:t>
            </a:r>
            <a:endParaRPr lang="en-US" altLang="ko-KR"/>
          </a:p>
        </p:txBody>
      </p:sp>
      <p:pic>
        <p:nvPicPr>
          <p:cNvPr id="2050" name="Picture 2" descr="http://2.bp.blogspot.com/-XKT_cPO7L-Q/Tp2OGXdxjyI/AAAAAAAAACY/Zk7y-XNgWj8/s1600/Cluster%2BGrid%2BCloud%2BEvolu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13816"/>
          <a:stretch/>
        </p:blipFill>
        <p:spPr bwMode="auto">
          <a:xfrm>
            <a:off x="179512" y="1700808"/>
            <a:ext cx="8784976" cy="46805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39752" y="6381328"/>
            <a:ext cx="4769069" cy="253916"/>
          </a:xfrm>
          <a:prstGeom prst="rect">
            <a:avLst/>
          </a:prstGeom>
          <a:noFill/>
        </p:spPr>
        <p:txBody>
          <a:bodyPr wrap="square" rtlCol="0">
            <a:spAutoFit/>
          </a:bodyPr>
          <a:lstStyle/>
          <a:p>
            <a:pPr algn="ctr"/>
            <a:r>
              <a:rPr lang="en-US" altLang="ko-KR" sz="1050" dirty="0"/>
              <a:t>https://slidex.tips/download/sistemas-distribuidos-22</a:t>
            </a:r>
            <a:endParaRPr lang="ko-KR" altLang="en-US" sz="1050" dirty="0"/>
          </a:p>
        </p:txBody>
      </p:sp>
    </p:spTree>
    <p:extLst>
      <p:ext uri="{BB962C8B-B14F-4D97-AF65-F5344CB8AC3E}">
        <p14:creationId xmlns:p14="http://schemas.microsoft.com/office/powerpoint/2010/main" val="4941467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745"/>
            <a:ext cx="9144000" cy="1143000"/>
          </a:xfrm>
        </p:spPr>
        <p:txBody>
          <a:bodyPr/>
          <a:lstStyle/>
          <a:p>
            <a:r>
              <a:rPr lang="en-US" altLang="ko-KR" sz="4000" dirty="0" smtClean="0"/>
              <a:t>Computer Systems - Evolution: </a:t>
            </a:r>
            <a:br>
              <a:rPr lang="en-US" altLang="ko-KR" sz="4000" dirty="0" smtClean="0"/>
            </a:br>
            <a:r>
              <a:rPr lang="en-US" altLang="ko-KR" sz="3200" dirty="0" smtClean="0"/>
              <a:t>Enabled by High-Performance Optical Networking</a:t>
            </a:r>
            <a:endParaRPr lang="ko-KR" altLang="en-US" sz="3200"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78</a:t>
            </a:fld>
            <a:r>
              <a:rPr lang="en-US" altLang="ko-KR" smtClean="0"/>
              <a:t> -</a:t>
            </a:r>
            <a:endParaRPr lang="en-US" altLang="ko-KR"/>
          </a:p>
        </p:txBody>
      </p:sp>
      <p:sp>
        <p:nvSpPr>
          <p:cNvPr id="4" name="AutoShape 2" descr="optiputer에 대한 이미지 검색결과"/>
          <p:cNvSpPr>
            <a:spLocks noChangeAspect="1" noChangeArrowheads="1"/>
          </p:cNvSpPr>
          <p:nvPr/>
        </p:nvSpPr>
        <p:spPr bwMode="auto">
          <a:xfrm>
            <a:off x="155575" y="-1279525"/>
            <a:ext cx="4762500" cy="2667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TextBox 6"/>
          <p:cNvSpPr txBox="1"/>
          <p:nvPr/>
        </p:nvSpPr>
        <p:spPr>
          <a:xfrm>
            <a:off x="139585" y="1671019"/>
            <a:ext cx="3394067" cy="1631216"/>
          </a:xfrm>
          <a:prstGeom prst="rect">
            <a:avLst/>
          </a:prstGeom>
          <a:noFill/>
        </p:spPr>
        <p:txBody>
          <a:bodyPr wrap="square" rtlCol="0">
            <a:spAutoFit/>
          </a:bodyPr>
          <a:lstStyle/>
          <a:p>
            <a:pPr algn="ctr"/>
            <a:r>
              <a:rPr lang="en-US" altLang="ko-KR" sz="3200" dirty="0" smtClean="0"/>
              <a:t>Cluster/Grid/Cloud Computing </a:t>
            </a:r>
            <a:r>
              <a:rPr lang="en-US" altLang="ko-KR" dirty="0" smtClean="0"/>
              <a:t>Enabled by </a:t>
            </a:r>
          </a:p>
          <a:p>
            <a:pPr algn="ctr"/>
            <a:r>
              <a:rPr lang="en-US" altLang="ko-KR" dirty="0" smtClean="0">
                <a:solidFill>
                  <a:srgbClr val="3333FF"/>
                </a:solidFill>
              </a:rPr>
              <a:t>Global-scale Lambda (Optical Light Path) Networking</a:t>
            </a:r>
            <a:endParaRPr lang="ko-KR" altLang="en-US" dirty="0">
              <a:solidFill>
                <a:srgbClr val="3333FF"/>
              </a:solidFill>
            </a:endParaRPr>
          </a:p>
        </p:txBody>
      </p:sp>
      <p:pic>
        <p:nvPicPr>
          <p:cNvPr id="5128" name="Picture 8" descr="optical lightpath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7" y="5827308"/>
            <a:ext cx="5200765" cy="103069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optical lightpath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609" y="4059265"/>
            <a:ext cx="4376432" cy="12874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27584" y="5402321"/>
            <a:ext cx="3288080" cy="369332"/>
          </a:xfrm>
          <a:prstGeom prst="rect">
            <a:avLst/>
          </a:prstGeom>
          <a:noFill/>
        </p:spPr>
        <p:txBody>
          <a:bodyPr wrap="none" rtlCol="0">
            <a:spAutoFit/>
          </a:bodyPr>
          <a:lstStyle/>
          <a:p>
            <a:r>
              <a:rPr lang="en-US" altLang="ko-KR" dirty="0" smtClean="0">
                <a:solidFill>
                  <a:srgbClr val="3333FF"/>
                </a:solidFill>
              </a:rPr>
              <a:t>Light Path &amp; Optical Networking</a:t>
            </a:r>
            <a:endParaRPr lang="ko-KR" altLang="en-US" dirty="0">
              <a:solidFill>
                <a:srgbClr val="3333FF"/>
              </a:solidFill>
            </a:endParaRPr>
          </a:p>
        </p:txBody>
      </p:sp>
      <p:pic>
        <p:nvPicPr>
          <p:cNvPr id="9" name="그림 3" descr="GLIF_5-08_World_8k.t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28243" y="4293687"/>
            <a:ext cx="3786677" cy="249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577541" y="3943317"/>
            <a:ext cx="3384260" cy="369332"/>
          </a:xfrm>
          <a:prstGeom prst="rect">
            <a:avLst/>
          </a:prstGeom>
          <a:noFill/>
        </p:spPr>
        <p:txBody>
          <a:bodyPr wrap="none" rtlCol="0">
            <a:spAutoFit/>
          </a:bodyPr>
          <a:lstStyle/>
          <a:p>
            <a:r>
              <a:rPr lang="en-US" altLang="ko-KR" dirty="0" smtClean="0">
                <a:solidFill>
                  <a:srgbClr val="3333FF"/>
                </a:solidFill>
              </a:rPr>
              <a:t>Global Lambda Integrated Facility</a:t>
            </a:r>
            <a:endParaRPr lang="ko-KR" altLang="en-US" dirty="0">
              <a:solidFill>
                <a:srgbClr val="3333FF"/>
              </a:solidFill>
            </a:endParaRPr>
          </a:p>
        </p:txBody>
      </p:sp>
      <p:pic>
        <p:nvPicPr>
          <p:cNvPr id="5126" name="Picture 6" descr="Big BANGWIDTH"/>
          <p:cNvPicPr>
            <a:picLocks noChangeAspect="1" noChangeArrowheads="1"/>
          </p:cNvPicPr>
          <p:nvPr/>
        </p:nvPicPr>
        <p:blipFill rotWithShape="1">
          <a:blip r:embed="rId6">
            <a:extLst>
              <a:ext uri="{28A0092B-C50C-407E-A947-70E740481C1C}">
                <a14:useLocalDpi xmlns:a14="http://schemas.microsoft.com/office/drawing/2010/main" val="0"/>
              </a:ext>
            </a:extLst>
          </a:blip>
          <a:srcRect t="5535" b="7892"/>
          <a:stretch/>
        </p:blipFill>
        <p:spPr bwMode="auto">
          <a:xfrm>
            <a:off x="6780320" y="1135596"/>
            <a:ext cx="2324052"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10" descr="tilewall.jp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81700" y="1150165"/>
            <a:ext cx="2098619" cy="139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4638675" y="2520017"/>
            <a:ext cx="2208321" cy="646331"/>
          </a:xfrm>
          <a:prstGeom prst="rect">
            <a:avLst/>
          </a:prstGeom>
          <a:noFill/>
        </p:spPr>
        <p:txBody>
          <a:bodyPr wrap="square" rtlCol="0">
            <a:spAutoFit/>
          </a:bodyPr>
          <a:lstStyle/>
          <a:p>
            <a:pPr algn="ctr"/>
            <a:r>
              <a:rPr lang="en-US" altLang="ko-KR" dirty="0" err="1" smtClean="0">
                <a:solidFill>
                  <a:srgbClr val="3333FF"/>
                </a:solidFill>
              </a:rPr>
              <a:t>OptIPuter</a:t>
            </a:r>
            <a:r>
              <a:rPr lang="en-US" altLang="ko-KR" dirty="0" smtClean="0">
                <a:solidFill>
                  <a:srgbClr val="3333FF"/>
                </a:solidFill>
              </a:rPr>
              <a:t> &amp; </a:t>
            </a:r>
          </a:p>
          <a:p>
            <a:pPr algn="ctr"/>
            <a:r>
              <a:rPr lang="en-US" altLang="ko-KR" dirty="0" smtClean="0">
                <a:solidFill>
                  <a:srgbClr val="3333FF"/>
                </a:solidFill>
              </a:rPr>
              <a:t>SAGE Visual Sharing</a:t>
            </a:r>
            <a:endParaRPr lang="ko-KR" altLang="en-US" dirty="0">
              <a:solidFill>
                <a:srgbClr val="3333FF"/>
              </a:solidFill>
            </a:endParaRPr>
          </a:p>
        </p:txBody>
      </p:sp>
      <p:sp>
        <p:nvSpPr>
          <p:cNvPr id="17" name="TextBox 16"/>
          <p:cNvSpPr txBox="1"/>
          <p:nvPr/>
        </p:nvSpPr>
        <p:spPr>
          <a:xfrm>
            <a:off x="-350152" y="3814926"/>
            <a:ext cx="5773954" cy="253916"/>
          </a:xfrm>
          <a:prstGeom prst="rect">
            <a:avLst/>
          </a:prstGeom>
          <a:noFill/>
        </p:spPr>
        <p:txBody>
          <a:bodyPr wrap="square" rtlCol="0">
            <a:spAutoFit/>
          </a:bodyPr>
          <a:lstStyle/>
          <a:p>
            <a:pPr algn="ctr"/>
            <a:r>
              <a:rPr lang="en-US" altLang="ko-KR" sz="1050" dirty="0"/>
              <a:t>https://www.fibre-systems.com/viewpoint/reducing-measurement-uncertainty-multimode-optical-fiber</a:t>
            </a:r>
            <a:endParaRPr lang="ko-KR" altLang="en-US" sz="1050" dirty="0"/>
          </a:p>
        </p:txBody>
      </p:sp>
      <p:sp>
        <p:nvSpPr>
          <p:cNvPr id="18" name="TextBox 17"/>
          <p:cNvSpPr txBox="1"/>
          <p:nvPr/>
        </p:nvSpPr>
        <p:spPr>
          <a:xfrm>
            <a:off x="-74588" y="6101663"/>
            <a:ext cx="5773954"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19" name="TextBox 18"/>
          <p:cNvSpPr txBox="1"/>
          <p:nvPr/>
        </p:nvSpPr>
        <p:spPr>
          <a:xfrm>
            <a:off x="4961100" y="1185969"/>
            <a:ext cx="5773954"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20" name="TextBox 19"/>
          <p:cNvSpPr txBox="1"/>
          <p:nvPr/>
        </p:nvSpPr>
        <p:spPr>
          <a:xfrm>
            <a:off x="2949645" y="1158328"/>
            <a:ext cx="5773954"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21" name="TextBox 20"/>
          <p:cNvSpPr txBox="1"/>
          <p:nvPr/>
        </p:nvSpPr>
        <p:spPr>
          <a:xfrm>
            <a:off x="5148064" y="4068842"/>
            <a:ext cx="5773954" cy="253916"/>
          </a:xfrm>
          <a:prstGeom prst="rect">
            <a:avLst/>
          </a:prstGeom>
          <a:noFill/>
        </p:spPr>
        <p:txBody>
          <a:bodyPr wrap="square" rtlCol="0">
            <a:spAutoFit/>
          </a:bodyPr>
          <a:lstStyle/>
          <a:p>
            <a:pPr algn="ctr"/>
            <a:r>
              <a:rPr lang="en-US" altLang="ko-KR" sz="1050" dirty="0"/>
              <a:t>http://generic.wordpress.soton.ac.uk/ses/wp-content/uploads/sites/79/2018/05/Chris-Walker.pdf</a:t>
            </a:r>
            <a:endParaRPr lang="ko-KR" altLang="en-US" sz="1050" dirty="0"/>
          </a:p>
        </p:txBody>
      </p:sp>
    </p:spTree>
    <p:extLst>
      <p:ext uri="{BB962C8B-B14F-4D97-AF65-F5344CB8AC3E}">
        <p14:creationId xmlns:p14="http://schemas.microsoft.com/office/powerpoint/2010/main" val="2721814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슬라이드 번호 개체 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l" eaLnBrk="1" latinLnBrk="0" hangingPunct="1">
              <a:spcBef>
                <a:spcPct val="0"/>
              </a:spcBef>
              <a:buFontTx/>
              <a:buNone/>
            </a:pPr>
            <a:r>
              <a:rPr lang="en-US" altLang="ko-KR" sz="1200">
                <a:solidFill>
                  <a:srgbClr val="898989"/>
                </a:solidFill>
                <a:latin typeface="Comic Sans MS" pitchFamily="66" charset="0"/>
                <a:ea typeface="굴림" pitchFamily="50" charset="-127"/>
              </a:rPr>
              <a:t>- </a:t>
            </a:r>
            <a:fld id="{EA826ECA-9EC1-40D0-BF7B-2CC52F7C1FB0}" type="slidenum">
              <a:rPr lang="en-US" altLang="ko-KR" sz="1200">
                <a:solidFill>
                  <a:srgbClr val="898989"/>
                </a:solidFill>
                <a:latin typeface="Comic Sans MS" pitchFamily="66" charset="0"/>
                <a:ea typeface="굴림" pitchFamily="50" charset="-127"/>
              </a:rPr>
              <a:pPr algn="l" eaLnBrk="1" latinLnBrk="0" hangingPunct="1">
                <a:spcBef>
                  <a:spcPct val="0"/>
                </a:spcBef>
                <a:buFontTx/>
                <a:buNone/>
              </a:pPr>
              <a:t>79</a:t>
            </a:fld>
            <a:r>
              <a:rPr lang="en-US" altLang="ko-KR" sz="1200">
                <a:solidFill>
                  <a:srgbClr val="898989"/>
                </a:solidFill>
                <a:latin typeface="Comic Sans MS" pitchFamily="66" charset="0"/>
                <a:ea typeface="굴림" pitchFamily="50" charset="-127"/>
              </a:rPr>
              <a:t> -</a:t>
            </a:r>
          </a:p>
        </p:txBody>
      </p:sp>
      <p:pic>
        <p:nvPicPr>
          <p:cNvPr id="118787" name="Picture 3" descr="C:\Users\jongwon\AppData\Local\Microsoft\Windows\Temporary Internet Files\Content.IE5\O3TQ1H9X\MC90038419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313" y="1341438"/>
            <a:ext cx="3529012" cy="4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800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슬라이드 번호 개체 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157012F5-7275-45CA-8653-2D9AFF5DBB73}" type="slidenum">
              <a:rPr lang="en-US" altLang="ko-KR" sz="1200">
                <a:solidFill>
                  <a:srgbClr val="898989"/>
                </a:solidFill>
                <a:ea typeface="굴림" pitchFamily="50" charset="-127"/>
              </a:rPr>
              <a:pPr latinLnBrk="0">
                <a:spcBef>
                  <a:spcPct val="0"/>
                </a:spcBef>
                <a:buFontTx/>
                <a:buNone/>
              </a:pPr>
              <a:t>8</a:t>
            </a:fld>
            <a:r>
              <a:rPr lang="en-US" altLang="ko-KR" sz="1200">
                <a:solidFill>
                  <a:srgbClr val="898989"/>
                </a:solidFill>
                <a:ea typeface="굴림" pitchFamily="50" charset="-127"/>
              </a:rPr>
              <a:t> -</a:t>
            </a:r>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3" y="2424803"/>
            <a:ext cx="5661645" cy="4433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40" name="TextBox 2"/>
          <p:cNvSpPr txBox="1">
            <a:spLocks noChangeArrowheads="1"/>
          </p:cNvSpPr>
          <p:nvPr/>
        </p:nvSpPr>
        <p:spPr bwMode="auto">
          <a:xfrm>
            <a:off x="0" y="0"/>
            <a:ext cx="62568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4000" dirty="0" smtClean="0">
                <a:solidFill>
                  <a:srgbClr val="FF0000"/>
                </a:solidFill>
                <a:ea typeface="굴림" pitchFamily="50" charset="-127"/>
              </a:rPr>
              <a:t>Computer</a:t>
            </a:r>
            <a:r>
              <a:rPr lang="en-US" altLang="ko-KR" sz="4000" dirty="0" smtClean="0">
                <a:ea typeface="굴림" pitchFamily="50" charset="-127"/>
              </a:rPr>
              <a:t> </a:t>
            </a:r>
            <a:r>
              <a:rPr lang="en-US" altLang="ko-KR" sz="4000" dirty="0" smtClean="0">
                <a:solidFill>
                  <a:srgbClr val="3333FF"/>
                </a:solidFill>
                <a:ea typeface="굴림" pitchFamily="50" charset="-127"/>
              </a:rPr>
              <a:t>System</a:t>
            </a:r>
            <a:r>
              <a:rPr lang="en-US" altLang="ko-KR" sz="4000" dirty="0" smtClean="0">
                <a:ea typeface="굴림" pitchFamily="50" charset="-127"/>
              </a:rPr>
              <a:t>: Definition</a:t>
            </a:r>
            <a:endParaRPr lang="ko-KR" altLang="en-US" sz="4000" dirty="0">
              <a:ea typeface="굴림" pitchFamily="50" charset="-127"/>
            </a:endParaRPr>
          </a:p>
        </p:txBody>
      </p:sp>
      <p:grpSp>
        <p:nvGrpSpPr>
          <p:cNvPr id="3" name="그룹 2"/>
          <p:cNvGrpSpPr/>
          <p:nvPr/>
        </p:nvGrpSpPr>
        <p:grpSpPr>
          <a:xfrm>
            <a:off x="7025444" y="28346"/>
            <a:ext cx="2081908" cy="3221798"/>
            <a:chOff x="7025444" y="28346"/>
            <a:chExt cx="2081908" cy="3221798"/>
          </a:xfrm>
        </p:grpSpPr>
        <p:sp>
          <p:nvSpPr>
            <p:cNvPr id="39941" name="TextBox 3"/>
            <p:cNvSpPr txBox="1">
              <a:spLocks noChangeArrowheads="1"/>
            </p:cNvSpPr>
            <p:nvPr/>
          </p:nvSpPr>
          <p:spPr bwMode="auto">
            <a:xfrm>
              <a:off x="7025444" y="1772816"/>
              <a:ext cx="208190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1800" dirty="0">
                  <a:solidFill>
                    <a:srgbClr val="3333FF"/>
                  </a:solidFill>
                  <a:ea typeface="굴림" pitchFamily="50" charset="-127"/>
                </a:rPr>
                <a:t> System: </a:t>
              </a:r>
              <a:r>
                <a:rPr lang="en-US" altLang="ko-KR" sz="1800" dirty="0">
                  <a:ea typeface="굴림" pitchFamily="50" charset="-127"/>
                </a:rPr>
                <a:t>a set of interacting or interdependent components forming an integrated whole</a:t>
              </a:r>
              <a:endParaRPr lang="ko-KR" altLang="en-US" sz="1800" dirty="0">
                <a:ea typeface="굴림" pitchFamily="50" charset="-127"/>
              </a:endParaRPr>
            </a:p>
          </p:txBody>
        </p:sp>
        <p:pic>
          <p:nvPicPr>
            <p:cNvPr id="39942" name="Picture 4" descr="File:System boundary.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445" y="28346"/>
              <a:ext cx="2081907" cy="170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01978" y="4223415"/>
            <a:ext cx="3705374" cy="242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3"/>
          <p:cNvSpPr txBox="1">
            <a:spLocks noChangeArrowheads="1"/>
          </p:cNvSpPr>
          <p:nvPr/>
        </p:nvSpPr>
        <p:spPr bwMode="auto">
          <a:xfrm>
            <a:off x="82626" y="1167190"/>
            <a:ext cx="54726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a:solidFill>
                  <a:srgbClr val="FF0000"/>
                </a:solidFill>
                <a:ea typeface="굴림" pitchFamily="50" charset="-127"/>
              </a:rPr>
              <a:t> </a:t>
            </a:r>
            <a:r>
              <a:rPr lang="en-US" altLang="ko-KR" sz="2000" dirty="0" smtClean="0">
                <a:solidFill>
                  <a:srgbClr val="FF0000"/>
                </a:solidFill>
                <a:ea typeface="굴림" pitchFamily="50" charset="-127"/>
              </a:rPr>
              <a:t>Computer</a:t>
            </a:r>
            <a:r>
              <a:rPr lang="en-US" altLang="ko-KR" sz="2000" dirty="0">
                <a:solidFill>
                  <a:srgbClr val="FF0000"/>
                </a:solidFill>
                <a:ea typeface="굴림" pitchFamily="50" charset="-127"/>
              </a:rPr>
              <a:t>: </a:t>
            </a:r>
            <a:r>
              <a:rPr lang="en-US" altLang="ko-KR" sz="2000" dirty="0">
                <a:ea typeface="굴림" pitchFamily="50" charset="-127"/>
              </a:rPr>
              <a:t>an electronic device for storing and processing data, typically in binary form, according to instructions given to it in a variable </a:t>
            </a:r>
            <a:r>
              <a:rPr lang="en-US" altLang="ko-KR" sz="2000" dirty="0" smtClean="0">
                <a:ea typeface="굴림" pitchFamily="50" charset="-127"/>
              </a:rPr>
              <a:t>program.</a:t>
            </a:r>
            <a:endParaRPr lang="ko-KR" altLang="en-US" sz="2000" dirty="0">
              <a:ea typeface="굴림" pitchFamily="50" charset="-127"/>
            </a:endParaRPr>
          </a:p>
        </p:txBody>
      </p:sp>
      <p:sp>
        <p:nvSpPr>
          <p:cNvPr id="2" name="TextBox 1"/>
          <p:cNvSpPr txBox="1"/>
          <p:nvPr/>
        </p:nvSpPr>
        <p:spPr>
          <a:xfrm>
            <a:off x="336883" y="6505188"/>
            <a:ext cx="1681871" cy="276999"/>
          </a:xfrm>
          <a:prstGeom prst="rect">
            <a:avLst/>
          </a:prstGeom>
          <a:noFill/>
        </p:spPr>
        <p:txBody>
          <a:bodyPr wrap="none" rtlCol="0">
            <a:spAutoFit/>
          </a:bodyPr>
          <a:lstStyle/>
          <a:p>
            <a:r>
              <a:rPr lang="en-US" altLang="ko-KR" sz="1200" dirty="0"/>
              <a:t>http://csapp.cs.cmu.edu/</a:t>
            </a:r>
            <a:endParaRPr lang="ko-KR" altLang="en-US" sz="1200" dirty="0"/>
          </a:p>
        </p:txBody>
      </p:sp>
      <p:sp>
        <p:nvSpPr>
          <p:cNvPr id="11" name="TextBox 10"/>
          <p:cNvSpPr txBox="1"/>
          <p:nvPr/>
        </p:nvSpPr>
        <p:spPr>
          <a:xfrm>
            <a:off x="5980342" y="6552080"/>
            <a:ext cx="2548646" cy="276999"/>
          </a:xfrm>
          <a:prstGeom prst="rect">
            <a:avLst/>
          </a:prstGeom>
          <a:noFill/>
        </p:spPr>
        <p:txBody>
          <a:bodyPr wrap="none" rtlCol="0">
            <a:spAutoFit/>
          </a:bodyPr>
          <a:lstStyle/>
          <a:p>
            <a:r>
              <a:rPr lang="en-US" altLang="ko-KR" sz="1200" dirty="0"/>
              <a:t>https://slideplayer.com/slide/8830994/</a:t>
            </a:r>
            <a:endParaRPr lang="ko-KR" altLang="en-US" sz="1200" dirty="0"/>
          </a:p>
        </p:txBody>
      </p:sp>
    </p:spTree>
    <p:extLst>
      <p:ext uri="{BB962C8B-B14F-4D97-AF65-F5344CB8AC3E}">
        <p14:creationId xmlns:p14="http://schemas.microsoft.com/office/powerpoint/2010/main" val="121486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1866" y="14463"/>
            <a:ext cx="9175866" cy="1160904"/>
          </a:xfrm>
        </p:spPr>
        <p:txBody>
          <a:bodyPr/>
          <a:lstStyle/>
          <a:p>
            <a:r>
              <a:rPr lang="en-US" altLang="ko-KR" sz="4000" dirty="0" smtClean="0"/>
              <a:t>Computer</a:t>
            </a:r>
            <a:r>
              <a:rPr lang="en-US" altLang="ko-KR" dirty="0" smtClean="0"/>
              <a:t> Systems: </a:t>
            </a:r>
            <a:br>
              <a:rPr lang="en-US" altLang="ko-KR" dirty="0" smtClean="0"/>
            </a:br>
            <a:r>
              <a:rPr lang="en-US" altLang="ko-KR" sz="4000" dirty="0" smtClean="0"/>
              <a:t>HPC</a:t>
            </a:r>
            <a:r>
              <a:rPr lang="en-US" altLang="ko-KR" dirty="0" smtClean="0"/>
              <a:t> </a:t>
            </a:r>
            <a:r>
              <a:rPr lang="en-US" altLang="ko-KR" sz="3200" dirty="0"/>
              <a:t>(High Performance </a:t>
            </a:r>
            <a:r>
              <a:rPr lang="en-US" altLang="ko-KR" sz="3200" dirty="0" smtClean="0"/>
              <a:t>Computing) </a:t>
            </a:r>
            <a:r>
              <a:rPr lang="en-US" altLang="ko-KR" sz="4000" dirty="0" smtClean="0"/>
              <a:t>Clustering</a:t>
            </a:r>
            <a:endParaRPr lang="ko-KR" altLang="en-US" sz="4000" dirty="0"/>
          </a:p>
        </p:txBody>
      </p:sp>
      <p:sp>
        <p:nvSpPr>
          <p:cNvPr id="56322" name="슬라이드 번호 개체 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l" eaLnBrk="1" latinLnBrk="0" hangingPunct="1">
              <a:spcBef>
                <a:spcPct val="0"/>
              </a:spcBef>
              <a:buFontTx/>
              <a:buNone/>
            </a:pPr>
            <a:r>
              <a:rPr lang="en-US" altLang="ko-KR" sz="1200">
                <a:solidFill>
                  <a:srgbClr val="898989"/>
                </a:solidFill>
                <a:latin typeface="Comic Sans MS" pitchFamily="66" charset="0"/>
                <a:ea typeface="굴림" pitchFamily="50" charset="-127"/>
              </a:rPr>
              <a:t>- </a:t>
            </a:r>
            <a:fld id="{D87A22B5-8996-41E2-84D1-A096A23E5834}" type="slidenum">
              <a:rPr lang="en-US" altLang="ko-KR" sz="1200">
                <a:solidFill>
                  <a:srgbClr val="898989"/>
                </a:solidFill>
                <a:latin typeface="Comic Sans MS" pitchFamily="66" charset="0"/>
                <a:ea typeface="굴림" pitchFamily="50" charset="-127"/>
              </a:rPr>
              <a:pPr algn="l" eaLnBrk="1" latinLnBrk="0" hangingPunct="1">
                <a:spcBef>
                  <a:spcPct val="0"/>
                </a:spcBef>
                <a:buFontTx/>
                <a:buNone/>
              </a:pPr>
              <a:t>80</a:t>
            </a:fld>
            <a:r>
              <a:rPr lang="en-US" altLang="ko-KR" sz="1200">
                <a:solidFill>
                  <a:srgbClr val="898989"/>
                </a:solidFill>
                <a:latin typeface="Comic Sans MS" pitchFamily="66" charset="0"/>
                <a:ea typeface="굴림" pitchFamily="50" charset="-127"/>
              </a:rPr>
              <a:t> -</a:t>
            </a:r>
          </a:p>
        </p:txBody>
      </p:sp>
      <p:pic>
        <p:nvPicPr>
          <p:cNvPr id="6154" name="Picture 10" descr="mpi openmp parallel computing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461" y="3212976"/>
            <a:ext cx="3629573" cy="18035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06900" y="6434177"/>
            <a:ext cx="3595856" cy="369332"/>
          </a:xfrm>
          <a:prstGeom prst="rect">
            <a:avLst/>
          </a:prstGeom>
          <a:noFill/>
        </p:spPr>
        <p:txBody>
          <a:bodyPr wrap="none" rtlCol="0">
            <a:spAutoFit/>
          </a:bodyPr>
          <a:lstStyle/>
          <a:p>
            <a:r>
              <a:rPr lang="en-US" altLang="ko-KR" dirty="0" smtClean="0">
                <a:solidFill>
                  <a:srgbClr val="3333FF"/>
                </a:solidFill>
              </a:rPr>
              <a:t>Parallel computing: MPI &amp; </a:t>
            </a:r>
            <a:r>
              <a:rPr lang="en-US" altLang="ko-KR" dirty="0" err="1" smtClean="0">
                <a:solidFill>
                  <a:srgbClr val="3333FF"/>
                </a:solidFill>
              </a:rPr>
              <a:t>OpenMP</a:t>
            </a:r>
            <a:endParaRPr lang="ko-KR" altLang="en-US" dirty="0">
              <a:solidFill>
                <a:srgbClr val="3333FF"/>
              </a:solidFill>
            </a:endParaRPr>
          </a:p>
        </p:txBody>
      </p:sp>
      <p:pic>
        <p:nvPicPr>
          <p:cNvPr id="6150" name="Picture 6" descr="mpi openmp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73" y="3961367"/>
            <a:ext cx="468630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open mp logo에 대한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516" y="5433063"/>
            <a:ext cx="1440160" cy="514344"/>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94622" y="3701928"/>
            <a:ext cx="1487957" cy="518878"/>
          </a:xfrm>
          <a:prstGeom prst="rect">
            <a:avLst/>
          </a:prstGeom>
        </p:spPr>
      </p:pic>
      <p:grpSp>
        <p:nvGrpSpPr>
          <p:cNvPr id="3" name="그룹 2"/>
          <p:cNvGrpSpPr/>
          <p:nvPr/>
        </p:nvGrpSpPr>
        <p:grpSpPr>
          <a:xfrm>
            <a:off x="155112" y="1468766"/>
            <a:ext cx="1824600" cy="1436856"/>
            <a:chOff x="6565256" y="1935529"/>
            <a:chExt cx="2448272" cy="2243670"/>
          </a:xfrm>
        </p:grpSpPr>
        <p:pic>
          <p:nvPicPr>
            <p:cNvPr id="31" name="Picture 3" descr="C:\Users\sunny\Desktop\smartx-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191" y="1935529"/>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 descr="C:\Users\sunny\Desktop\smartx-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5343" y="1996115"/>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 descr="C:\Users\sunny\Desktop\smartx-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256" y="2860211"/>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 descr="C:\Users\sunny\Desktop\smartx-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5343" y="2871633"/>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a:xfrm>
            <a:off x="945153" y="2973087"/>
            <a:ext cx="2961067" cy="369332"/>
          </a:xfrm>
          <a:prstGeom prst="rect">
            <a:avLst/>
          </a:prstGeom>
          <a:noFill/>
        </p:spPr>
        <p:txBody>
          <a:bodyPr wrap="none" rtlCol="0">
            <a:spAutoFit/>
          </a:bodyPr>
          <a:lstStyle/>
          <a:p>
            <a:r>
              <a:rPr lang="en-US" altLang="ko-KR" dirty="0" smtClean="0">
                <a:solidFill>
                  <a:srgbClr val="3333FF"/>
                </a:solidFill>
              </a:rPr>
              <a:t>HPC with Parallel Computing</a:t>
            </a:r>
            <a:endParaRPr lang="ko-KR" altLang="en-US" dirty="0">
              <a:solidFill>
                <a:srgbClr val="3333FF"/>
              </a:solidFill>
            </a:endParaRPr>
          </a:p>
        </p:txBody>
      </p:sp>
      <p:pic>
        <p:nvPicPr>
          <p:cNvPr id="6156" name="Picture 12" descr="parallel computing에 대한 이미지 검색결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6803" y="1468766"/>
            <a:ext cx="2830143" cy="154145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p:cNvGrpSpPr/>
          <p:nvPr/>
        </p:nvGrpSpPr>
        <p:grpSpPr>
          <a:xfrm>
            <a:off x="293799" y="1546773"/>
            <a:ext cx="1525546" cy="1236531"/>
            <a:chOff x="5459316" y="1541612"/>
            <a:chExt cx="1525546" cy="1236531"/>
          </a:xfrm>
        </p:grpSpPr>
        <p:pic>
          <p:nvPicPr>
            <p:cNvPr id="24" name="Picture 8" descr="Image result for tesla gpu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16500" y="2213588"/>
              <a:ext cx="768362" cy="5645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cpu xeon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316" y="1541612"/>
              <a:ext cx="757184" cy="66025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p:cNvSpPr txBox="1"/>
          <p:nvPr/>
        </p:nvSpPr>
        <p:spPr>
          <a:xfrm>
            <a:off x="672391" y="1181818"/>
            <a:ext cx="5773954" cy="253916"/>
          </a:xfrm>
          <a:prstGeom prst="rect">
            <a:avLst/>
          </a:prstGeom>
          <a:noFill/>
        </p:spPr>
        <p:txBody>
          <a:bodyPr wrap="square" rtlCol="0">
            <a:spAutoFit/>
          </a:bodyPr>
          <a:lstStyle/>
          <a:p>
            <a:pPr algn="ctr"/>
            <a:r>
              <a:rPr lang="en-US" altLang="ko-KR" sz="1050" dirty="0"/>
              <a:t>https://eds-uga.github.io/cbio4835-fa18/slides/Lecture5.slides.pdf</a:t>
            </a:r>
            <a:endParaRPr lang="ko-KR" altLang="en-US" sz="1050" dirty="0"/>
          </a:p>
        </p:txBody>
      </p:sp>
      <p:sp>
        <p:nvSpPr>
          <p:cNvPr id="23" name="TextBox 22"/>
          <p:cNvSpPr txBox="1"/>
          <p:nvPr/>
        </p:nvSpPr>
        <p:spPr>
          <a:xfrm>
            <a:off x="4217851" y="2922960"/>
            <a:ext cx="5773954" cy="253916"/>
          </a:xfrm>
          <a:prstGeom prst="rect">
            <a:avLst/>
          </a:prstGeom>
          <a:noFill/>
        </p:spPr>
        <p:txBody>
          <a:bodyPr wrap="square" rtlCol="0">
            <a:spAutoFit/>
          </a:bodyPr>
          <a:lstStyle/>
          <a:p>
            <a:pPr algn="ctr"/>
            <a:r>
              <a:rPr lang="en-US" altLang="ko-KR" sz="1050" dirty="0"/>
              <a:t>https://events.prace-ri.eu/event/729/contribution/3/material/slides/0.pdf</a:t>
            </a:r>
            <a:endParaRPr lang="ko-KR" altLang="en-US" sz="1050" dirty="0"/>
          </a:p>
        </p:txBody>
      </p:sp>
      <p:sp>
        <p:nvSpPr>
          <p:cNvPr id="26" name="TextBox 25"/>
          <p:cNvSpPr txBox="1"/>
          <p:nvPr/>
        </p:nvSpPr>
        <p:spPr>
          <a:xfrm>
            <a:off x="-31866" y="4488386"/>
            <a:ext cx="5773954" cy="253916"/>
          </a:xfrm>
          <a:prstGeom prst="rect">
            <a:avLst/>
          </a:prstGeom>
          <a:noFill/>
        </p:spPr>
        <p:txBody>
          <a:bodyPr wrap="square" rtlCol="0">
            <a:spAutoFit/>
          </a:bodyPr>
          <a:lstStyle/>
          <a:p>
            <a:pPr algn="ctr"/>
            <a:r>
              <a:rPr lang="en-US" altLang="ko-KR" sz="1050" dirty="0"/>
              <a:t>http://coffeecfd.blogspot.com/2014/10/parallel-debugging-mpi-part-1.html</a:t>
            </a:r>
            <a:endParaRPr lang="ko-KR" altLang="en-US" sz="1050" dirty="0"/>
          </a:p>
        </p:txBody>
      </p:sp>
    </p:spTree>
    <p:extLst>
      <p:ext uri="{BB962C8B-B14F-4D97-AF65-F5344CB8AC3E}">
        <p14:creationId xmlns:p14="http://schemas.microsoft.com/office/powerpoint/2010/main" val="161974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9144000" cy="1143000"/>
          </a:xfrm>
        </p:spPr>
        <p:txBody>
          <a:bodyPr/>
          <a:lstStyle/>
          <a:p>
            <a:r>
              <a:rPr lang="en-US" altLang="ko-KR" sz="4000" dirty="0"/>
              <a:t>Computer</a:t>
            </a:r>
            <a:r>
              <a:rPr lang="en-US" altLang="ko-KR" sz="3200" dirty="0"/>
              <a:t> </a:t>
            </a:r>
            <a:r>
              <a:rPr lang="en-US" altLang="ko-KR" sz="4000" dirty="0"/>
              <a:t>Systems: </a:t>
            </a:r>
            <a:br>
              <a:rPr lang="en-US" altLang="ko-KR" sz="4000" dirty="0"/>
            </a:br>
            <a:r>
              <a:rPr lang="en-US" altLang="ko-KR" sz="4000" dirty="0"/>
              <a:t>HPC </a:t>
            </a:r>
            <a:r>
              <a:rPr lang="en-US" altLang="ko-KR" sz="4000" dirty="0" smtClean="0"/>
              <a:t>Clustering Requirement</a:t>
            </a:r>
            <a:endParaRPr lang="ko-KR" altLang="en-US" sz="2800"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81</a:t>
            </a:fld>
            <a:r>
              <a:rPr lang="en-US" altLang="ko-KR" smtClean="0"/>
              <a:t> -</a:t>
            </a:r>
            <a:endParaRPr lang="en-US" altLang="ko-K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84784"/>
            <a:ext cx="5170487"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516216" y="2265977"/>
            <a:ext cx="2627784" cy="4547399"/>
          </a:xfrm>
          <a:prstGeom prst="rect">
            <a:avLst/>
          </a:prstGeom>
          <a:noFill/>
        </p:spPr>
        <p:txBody>
          <a:bodyPr wrap="square" rtlCol="0">
            <a:spAutoFit/>
          </a:bodyPr>
          <a:lstStyle/>
          <a:p>
            <a:pPr>
              <a:lnSpc>
                <a:spcPct val="75000"/>
              </a:lnSpc>
            </a:pPr>
            <a:r>
              <a:rPr lang="en-US" dirty="0">
                <a:solidFill>
                  <a:schemeClr val="tx2"/>
                </a:solidFill>
                <a:cs typeface="Times New Roman" panose="02020603050405020304" pitchFamily="18" charset="0"/>
              </a:rPr>
              <a:t>Powerful</a:t>
            </a:r>
            <a:r>
              <a:rPr lang="en-US" b="1" dirty="0">
                <a:solidFill>
                  <a:schemeClr val="tx2"/>
                </a:solidFill>
                <a:cs typeface="Times New Roman" panose="02020603050405020304" pitchFamily="18" charset="0"/>
              </a:rPr>
              <a:t> master nodes</a:t>
            </a:r>
          </a:p>
          <a:p>
            <a:pPr marL="134934" lvl="1">
              <a:lnSpc>
                <a:spcPct val="75000"/>
              </a:lnSpc>
            </a:pPr>
            <a:r>
              <a:rPr lang="en-US" sz="1400" dirty="0">
                <a:solidFill>
                  <a:schemeClr val="tx2"/>
                </a:solidFill>
                <a:cs typeface="Times New Roman" panose="02020603050405020304" pitchFamily="18" charset="0"/>
              </a:rPr>
              <a:t>-manage the compute nodes</a:t>
            </a:r>
          </a:p>
          <a:p>
            <a:pPr marL="134934" lvl="1">
              <a:lnSpc>
                <a:spcPct val="75000"/>
              </a:lnSpc>
            </a:pPr>
            <a:r>
              <a:rPr lang="en-US" sz="1400" dirty="0">
                <a:solidFill>
                  <a:schemeClr val="tx2"/>
                </a:solidFill>
                <a:cs typeface="Times New Roman" panose="02020603050405020304" pitchFamily="18" charset="0"/>
              </a:rPr>
              <a:t>-optimize overall capacity</a:t>
            </a:r>
            <a:endParaRPr lang="en-US" dirty="0">
              <a:solidFill>
                <a:schemeClr val="tx2"/>
              </a:solidFill>
              <a:cs typeface="Times New Roman" panose="02020603050405020304" pitchFamily="18" charset="0"/>
            </a:endParaRPr>
          </a:p>
          <a:p>
            <a:pPr>
              <a:lnSpc>
                <a:spcPct val="75000"/>
              </a:lnSpc>
            </a:pPr>
            <a:endParaRPr lang="en-US" sz="1200" dirty="0">
              <a:solidFill>
                <a:schemeClr val="tx2"/>
              </a:solidFill>
              <a:cs typeface="Times New Roman" panose="02020603050405020304" pitchFamily="18" charset="0"/>
            </a:endParaRPr>
          </a:p>
          <a:p>
            <a:pPr>
              <a:lnSpc>
                <a:spcPct val="75000"/>
              </a:lnSpc>
            </a:pPr>
            <a:r>
              <a:rPr lang="en-US" dirty="0">
                <a:solidFill>
                  <a:schemeClr val="tx2"/>
                </a:solidFill>
                <a:cs typeface="Times New Roman" panose="02020603050405020304" pitchFamily="18" charset="0"/>
              </a:rPr>
              <a:t>Many fast </a:t>
            </a:r>
            <a:r>
              <a:rPr lang="en-US" b="1" dirty="0">
                <a:solidFill>
                  <a:schemeClr val="tx2"/>
                </a:solidFill>
                <a:cs typeface="Times New Roman" panose="02020603050405020304" pitchFamily="18" charset="0"/>
              </a:rPr>
              <a:t>compute nodes</a:t>
            </a:r>
          </a:p>
          <a:p>
            <a:pPr marL="239442" indent="-104508">
              <a:lnSpc>
                <a:spcPct val="75000"/>
              </a:lnSpc>
            </a:pPr>
            <a:r>
              <a:rPr lang="en-US" sz="1400" dirty="0">
                <a:solidFill>
                  <a:schemeClr val="tx2"/>
                </a:solidFill>
                <a:cs typeface="Times New Roman" panose="02020603050405020304" pitchFamily="18" charset="0"/>
              </a:rPr>
              <a:t>-number crunching, rendering,   </a:t>
            </a:r>
            <a:br>
              <a:rPr lang="en-US" sz="1400" dirty="0">
                <a:solidFill>
                  <a:schemeClr val="tx2"/>
                </a:solidFill>
                <a:cs typeface="Times New Roman" panose="02020603050405020304" pitchFamily="18" charset="0"/>
              </a:rPr>
            </a:br>
            <a:r>
              <a:rPr lang="en-US" sz="1400" dirty="0">
                <a:solidFill>
                  <a:schemeClr val="tx2"/>
                </a:solidFill>
                <a:cs typeface="Times New Roman" panose="02020603050405020304" pitchFamily="18" charset="0"/>
              </a:rPr>
              <a:t>compiling, or other manipulation</a:t>
            </a:r>
          </a:p>
          <a:p>
            <a:pPr marL="134934">
              <a:lnSpc>
                <a:spcPct val="75000"/>
              </a:lnSpc>
            </a:pPr>
            <a:endParaRPr lang="en-US" sz="1200" dirty="0">
              <a:solidFill>
                <a:schemeClr val="tx2"/>
              </a:solidFill>
              <a:cs typeface="Times New Roman" panose="02020603050405020304" pitchFamily="18" charset="0"/>
            </a:endParaRPr>
          </a:p>
          <a:p>
            <a:pPr>
              <a:lnSpc>
                <a:spcPct val="75000"/>
              </a:lnSpc>
            </a:pPr>
            <a:r>
              <a:rPr lang="en-US" dirty="0">
                <a:solidFill>
                  <a:schemeClr val="tx2"/>
                </a:solidFill>
                <a:cs typeface="Times New Roman" panose="02020603050405020304" pitchFamily="18" charset="0"/>
              </a:rPr>
              <a:t>Low latency / high BW </a:t>
            </a:r>
            <a:r>
              <a:rPr lang="en-US" b="1" dirty="0">
                <a:solidFill>
                  <a:schemeClr val="tx2"/>
                </a:solidFill>
                <a:cs typeface="Times New Roman" panose="02020603050405020304" pitchFamily="18" charset="0"/>
              </a:rPr>
              <a:t>fabric</a:t>
            </a:r>
          </a:p>
          <a:p>
            <a:pPr marL="134934">
              <a:lnSpc>
                <a:spcPct val="75000"/>
              </a:lnSpc>
            </a:pPr>
            <a:r>
              <a:rPr lang="en-US" sz="1400" dirty="0">
                <a:solidFill>
                  <a:schemeClr val="tx2"/>
                </a:solidFill>
                <a:cs typeface="Times New Roman" panose="02020603050405020304" pitchFamily="18" charset="0"/>
              </a:rPr>
              <a:t>-master to compute node comms</a:t>
            </a:r>
          </a:p>
          <a:p>
            <a:pPr marL="134934">
              <a:lnSpc>
                <a:spcPct val="75000"/>
              </a:lnSpc>
            </a:pPr>
            <a:r>
              <a:rPr lang="en-US" sz="1400" dirty="0">
                <a:solidFill>
                  <a:schemeClr val="tx2"/>
                </a:solidFill>
                <a:cs typeface="Times New Roman" panose="02020603050405020304" pitchFamily="18" charset="0"/>
              </a:rPr>
              <a:t>-inter-compute node communications</a:t>
            </a:r>
          </a:p>
          <a:p>
            <a:pPr>
              <a:lnSpc>
                <a:spcPct val="75000"/>
              </a:lnSpc>
            </a:pPr>
            <a:endParaRPr lang="en-US" sz="1200" dirty="0">
              <a:solidFill>
                <a:schemeClr val="tx2"/>
              </a:solidFill>
              <a:cs typeface="Times New Roman" panose="02020603050405020304" pitchFamily="18" charset="0"/>
            </a:endParaRPr>
          </a:p>
          <a:p>
            <a:pPr>
              <a:lnSpc>
                <a:spcPct val="75000"/>
              </a:lnSpc>
            </a:pPr>
            <a:r>
              <a:rPr lang="en-US" dirty="0">
                <a:solidFill>
                  <a:schemeClr val="tx2"/>
                </a:solidFill>
                <a:cs typeface="Times New Roman" panose="02020603050405020304" pitchFamily="18" charset="0"/>
              </a:rPr>
              <a:t>Fast storage access</a:t>
            </a:r>
          </a:p>
          <a:p>
            <a:pPr marL="134934">
              <a:lnSpc>
                <a:spcPct val="75000"/>
              </a:lnSpc>
            </a:pPr>
            <a:r>
              <a:rPr lang="en-US" sz="1400" dirty="0">
                <a:solidFill>
                  <a:schemeClr val="tx2"/>
                </a:solidFill>
                <a:cs typeface="Times New Roman" panose="02020603050405020304" pitchFamily="18" charset="0"/>
              </a:rPr>
              <a:t>-high performance data network </a:t>
            </a:r>
          </a:p>
          <a:p>
            <a:pPr marL="134934">
              <a:lnSpc>
                <a:spcPct val="75000"/>
              </a:lnSpc>
            </a:pPr>
            <a:r>
              <a:rPr lang="en-US" sz="1400" dirty="0">
                <a:solidFill>
                  <a:schemeClr val="tx2"/>
                </a:solidFill>
                <a:cs typeface="Times New Roman" panose="02020603050405020304" pitchFamily="18" charset="0"/>
              </a:rPr>
              <a:t>-high performance </a:t>
            </a:r>
            <a:r>
              <a:rPr lang="en-US" b="1" dirty="0">
                <a:solidFill>
                  <a:schemeClr val="tx2"/>
                </a:solidFill>
                <a:cs typeface="Times New Roman" panose="02020603050405020304" pitchFamily="18" charset="0"/>
              </a:rPr>
              <a:t>parallel file system</a:t>
            </a:r>
          </a:p>
          <a:p>
            <a:pPr marL="134934">
              <a:lnSpc>
                <a:spcPct val="75000"/>
              </a:lnSpc>
            </a:pPr>
            <a:r>
              <a:rPr lang="en-US" sz="1400" dirty="0">
                <a:solidFill>
                  <a:schemeClr val="tx2"/>
                </a:solidFill>
                <a:cs typeface="Times New Roman" panose="02020603050405020304" pitchFamily="18" charset="0"/>
              </a:rPr>
              <a:t>-mix of HDD and SSD </a:t>
            </a:r>
            <a:r>
              <a:rPr lang="en-US" sz="800" dirty="0">
                <a:solidFill>
                  <a:schemeClr val="tx2"/>
                </a:solidFill>
                <a:cs typeface="Times New Roman" panose="02020603050405020304" pitchFamily="18" charset="0"/>
              </a:rPr>
              <a:t>(more SSDs with Big Data)</a:t>
            </a:r>
          </a:p>
          <a:p>
            <a:pPr>
              <a:lnSpc>
                <a:spcPct val="75000"/>
              </a:lnSpc>
            </a:pPr>
            <a:endParaRPr lang="en-US" sz="1600" dirty="0">
              <a:solidFill>
                <a:schemeClr val="tx2"/>
              </a:solidFill>
              <a:cs typeface="Times New Roman" panose="02020603050405020304" pitchFamily="18" charset="0"/>
            </a:endParaRPr>
          </a:p>
          <a:p>
            <a:pPr>
              <a:lnSpc>
                <a:spcPct val="75000"/>
              </a:lnSpc>
            </a:pPr>
            <a:r>
              <a:rPr lang="en-US" i="1" dirty="0">
                <a:solidFill>
                  <a:schemeClr val="tx2"/>
                </a:solidFill>
                <a:cs typeface="Times New Roman" panose="02020603050405020304" pitchFamily="18" charset="0"/>
              </a:rPr>
              <a:t>AND…easy </a:t>
            </a:r>
            <a:r>
              <a:rPr lang="en-US" sz="1400" i="1" dirty="0">
                <a:solidFill>
                  <a:schemeClr val="tx2"/>
                </a:solidFill>
                <a:cs typeface="Times New Roman" panose="02020603050405020304" pitchFamily="18" charset="0"/>
              </a:rPr>
              <a:t>to deploy, </a:t>
            </a:r>
            <a:r>
              <a:rPr lang="en-US" sz="1400" i="1" dirty="0" smtClean="0">
                <a:solidFill>
                  <a:schemeClr val="tx2"/>
                </a:solidFill>
                <a:cs typeface="Times New Roman" panose="02020603050405020304" pitchFamily="18" charset="0"/>
              </a:rPr>
              <a:t>manage</a:t>
            </a:r>
            <a:r>
              <a:rPr lang="en-US" sz="1400" i="1" dirty="0">
                <a:solidFill>
                  <a:schemeClr val="tx2"/>
                </a:solidFill>
                <a:cs typeface="Times New Roman" panose="02020603050405020304" pitchFamily="18" charset="0"/>
              </a:rPr>
              <a:t>, and use </a:t>
            </a:r>
            <a:r>
              <a:rPr lang="en-US" sz="1400" i="1" dirty="0" smtClean="0">
                <a:solidFill>
                  <a:schemeClr val="tx2"/>
                </a:solidFill>
                <a:cs typeface="Times New Roman" panose="02020603050405020304" pitchFamily="18" charset="0"/>
              </a:rPr>
              <a:t>(e.g</a:t>
            </a:r>
            <a:r>
              <a:rPr lang="en-US" sz="1400" i="1" dirty="0">
                <a:solidFill>
                  <a:schemeClr val="tx2"/>
                </a:solidFill>
                <a:cs typeface="Times New Roman" panose="02020603050405020304" pitchFamily="18" charset="0"/>
              </a:rPr>
              <a:t>. apps compatibility</a:t>
            </a:r>
            <a:r>
              <a:rPr lang="en-US" sz="1400" i="1" dirty="0" smtClean="0">
                <a:solidFill>
                  <a:schemeClr val="tx2"/>
                </a:solidFill>
                <a:cs typeface="Times New Roman" panose="02020603050405020304" pitchFamily="18" charset="0"/>
              </a:rPr>
              <a:t>)</a:t>
            </a:r>
            <a:endParaRPr lang="en-US" sz="1600" dirty="0">
              <a:solidFill>
                <a:schemeClr val="tx2"/>
              </a:solidFill>
              <a:cs typeface="Times New Roman" panose="02020603050405020304" pitchFamily="18" charset="0"/>
            </a:endParaRPr>
          </a:p>
        </p:txBody>
      </p:sp>
      <p:grpSp>
        <p:nvGrpSpPr>
          <p:cNvPr id="13" name="그룹 12"/>
          <p:cNvGrpSpPr/>
          <p:nvPr/>
        </p:nvGrpSpPr>
        <p:grpSpPr>
          <a:xfrm>
            <a:off x="5955526" y="2265977"/>
            <a:ext cx="410427" cy="3311084"/>
            <a:chOff x="5768132" y="1690123"/>
            <a:chExt cx="410427" cy="3311084"/>
          </a:xfrm>
        </p:grpSpPr>
        <p:cxnSp>
          <p:nvCxnSpPr>
            <p:cNvPr id="7" name="Straight Connector 45"/>
            <p:cNvCxnSpPr/>
            <p:nvPr/>
          </p:nvCxnSpPr>
          <p:spPr>
            <a:xfrm>
              <a:off x="5769968" y="4465700"/>
              <a:ext cx="400756" cy="1"/>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sp>
          <p:nvSpPr>
            <p:cNvPr id="8" name="Rectangle 183"/>
            <p:cNvSpPr/>
            <p:nvPr/>
          </p:nvSpPr>
          <p:spPr>
            <a:xfrm rot="5400000">
              <a:off x="5779140" y="2518014"/>
              <a:ext cx="336132" cy="317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Intel Clear Light" panose="020B0404020203020204" pitchFamily="34" charset="0"/>
              </a:endParaRPr>
            </a:p>
          </p:txBody>
        </p:sp>
        <p:sp>
          <p:nvSpPr>
            <p:cNvPr id="9" name="Rectangle 184"/>
            <p:cNvSpPr/>
            <p:nvPr/>
          </p:nvSpPr>
          <p:spPr>
            <a:xfrm rot="5400000">
              <a:off x="5773350" y="1699441"/>
              <a:ext cx="336136" cy="317500"/>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2"/>
                </a:solidFill>
                <a:latin typeface="Intel Clear Light" panose="020B0404020203020204" pitchFamily="34" charset="0"/>
              </a:endParaRPr>
            </a:p>
          </p:txBody>
        </p:sp>
        <p:sp>
          <p:nvSpPr>
            <p:cNvPr id="10" name="Flowchart: Magnetic Disk 185"/>
            <p:cNvSpPr/>
            <p:nvPr/>
          </p:nvSpPr>
          <p:spPr>
            <a:xfrm>
              <a:off x="5769968" y="4848263"/>
              <a:ext cx="408591" cy="152944"/>
            </a:xfrm>
            <a:prstGeom prst="flowChartMagneticDisk">
              <a:avLst/>
            </a:prstGeom>
            <a:solidFill>
              <a:srgbClr val="C6E8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2"/>
                </a:solidFill>
                <a:latin typeface="Intel Clear Light" panose="020B0404020203020204" pitchFamily="34" charset="0"/>
              </a:endParaRPr>
            </a:p>
          </p:txBody>
        </p:sp>
        <p:sp>
          <p:nvSpPr>
            <p:cNvPr id="11" name="Rectangle 188"/>
            <p:cNvSpPr/>
            <p:nvPr/>
          </p:nvSpPr>
          <p:spPr>
            <a:xfrm rot="5400000">
              <a:off x="5894148" y="4476616"/>
              <a:ext cx="148723" cy="400756"/>
            </a:xfrm>
            <a:prstGeom prst="rect">
              <a:avLst/>
            </a:prstGeom>
            <a:solidFill>
              <a:srgbClr val="C6E8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2"/>
                </a:solidFill>
                <a:latin typeface="Intel Clear Light" panose="020B0404020203020204" pitchFamily="34" charset="0"/>
              </a:endParaRPr>
            </a:p>
          </p:txBody>
        </p:sp>
        <p:cxnSp>
          <p:nvCxnSpPr>
            <p:cNvPr id="12" name="Straight Connector 199"/>
            <p:cNvCxnSpPr/>
            <p:nvPr/>
          </p:nvCxnSpPr>
          <p:spPr>
            <a:xfrm>
              <a:off x="5769968" y="3404623"/>
              <a:ext cx="400756" cy="1"/>
            </a:xfrm>
            <a:prstGeom prst="lin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p:cNvSpPr txBox="1"/>
          <p:nvPr/>
        </p:nvSpPr>
        <p:spPr>
          <a:xfrm>
            <a:off x="-446339" y="1293425"/>
            <a:ext cx="5773954" cy="253916"/>
          </a:xfrm>
          <a:prstGeom prst="rect">
            <a:avLst/>
          </a:prstGeom>
          <a:noFill/>
        </p:spPr>
        <p:txBody>
          <a:bodyPr wrap="square" rtlCol="0">
            <a:spAutoFit/>
          </a:bodyPr>
          <a:lstStyle/>
          <a:p>
            <a:pPr algn="ctr"/>
            <a:r>
              <a:rPr lang="ko-KR" altLang="en-US" sz="1050" smtClean="0"/>
              <a:t>추적</a:t>
            </a:r>
            <a:r>
              <a:rPr lang="en-US" altLang="ko-KR" sz="1050" dirty="0" smtClean="0"/>
              <a:t> </a:t>
            </a:r>
            <a:r>
              <a:rPr lang="ko-KR" altLang="en-US" sz="1050" dirty="0" smtClean="0"/>
              <a:t>불가</a:t>
            </a:r>
            <a:endParaRPr lang="ko-KR" altLang="en-US" sz="1050" dirty="0"/>
          </a:p>
        </p:txBody>
      </p:sp>
    </p:spTree>
    <p:extLst>
      <p:ext uri="{BB962C8B-B14F-4D97-AF65-F5344CB8AC3E}">
        <p14:creationId xmlns:p14="http://schemas.microsoft.com/office/powerpoint/2010/main" val="22887388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2660"/>
            <a:ext cx="4932040" cy="1766576"/>
          </a:xfrm>
        </p:spPr>
        <p:txBody>
          <a:bodyPr/>
          <a:lstStyle/>
          <a:p>
            <a:r>
              <a:rPr lang="en-US" altLang="ko-KR" sz="4000" dirty="0" smtClean="0">
                <a:latin typeface="Times New Roman" panose="02020603050405020304" pitchFamily="18" charset="0"/>
                <a:cs typeface="Times New Roman" panose="02020603050405020304" pitchFamily="18" charset="0"/>
              </a:rPr>
              <a:t>Computer Systems: HPC Clustering </a:t>
            </a:r>
            <a:br>
              <a:rPr lang="en-US" altLang="ko-KR" sz="4000" dirty="0" smtClean="0">
                <a:latin typeface="Times New Roman" panose="02020603050405020304" pitchFamily="18" charset="0"/>
                <a:cs typeface="Times New Roman" panose="02020603050405020304" pitchFamily="18" charset="0"/>
              </a:rPr>
            </a:br>
            <a:r>
              <a:rPr lang="en-US" altLang="ko-KR" sz="4000" dirty="0" smtClean="0">
                <a:latin typeface="Times New Roman" panose="02020603050405020304" pitchFamily="18" charset="0"/>
                <a:cs typeface="Times New Roman" panose="02020603050405020304" pitchFamily="18" charset="0"/>
              </a:rPr>
              <a:t>for Super Computer</a:t>
            </a:r>
            <a:endParaRPr lang="ko-KR" altLang="en-US" sz="1100" dirty="0"/>
          </a:p>
        </p:txBody>
      </p:sp>
      <p:pic>
        <p:nvPicPr>
          <p:cNvPr id="4122" name="Picture 26" descr="https://6lli539m39y3hpkelqsm3c2fg-wpengine.netdna-ssl.com/wp-content/uploads/2017/02/tokyotech-tsubame3-cropp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204864"/>
            <a:ext cx="3315637" cy="1508617"/>
          </a:xfrm>
          <a:prstGeom prst="rect">
            <a:avLst/>
          </a:prstGeom>
          <a:noFill/>
          <a:extLst>
            <a:ext uri="{909E8E84-426E-40DD-AFC4-6F175D3DCCD1}">
              <a14:hiddenFill xmlns:a14="http://schemas.microsoft.com/office/drawing/2010/main">
                <a:solidFill>
                  <a:srgbClr val="FFFFFF"/>
                </a:solidFill>
              </a14:hiddenFill>
            </a:ext>
          </a:extLst>
        </p:spPr>
      </p:pic>
      <p:sp>
        <p:nvSpPr>
          <p:cNvPr id="69" name="제목 2"/>
          <p:cNvSpPr txBox="1">
            <a:spLocks/>
          </p:cNvSpPr>
          <p:nvPr/>
        </p:nvSpPr>
        <p:spPr>
          <a:xfrm>
            <a:off x="157147" y="4129109"/>
            <a:ext cx="2592288" cy="1584176"/>
          </a:xfrm>
          <a:prstGeom prst="rect">
            <a:avLst/>
          </a:prstGeom>
        </p:spPr>
        <p:txBody>
          <a:bodyPr vert="horz" lIns="0" tIns="45720" rIns="0" bIns="45720" rtlCol="0" anchor="ctr">
            <a:normAutofit fontScale="90000" lnSpcReduction="10000"/>
          </a:bodyPr>
          <a:lstStyle>
            <a:lvl1pPr algn="l" defTabSz="914400" rtl="0" eaLnBrk="1" latinLnBrk="0" hangingPunct="1">
              <a:lnSpc>
                <a:spcPct val="90000"/>
              </a:lnSpc>
              <a:spcBef>
                <a:spcPct val="0"/>
              </a:spcBef>
              <a:buNone/>
              <a:defRPr sz="2800" kern="1200" baseline="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cs typeface="Times New Roman" panose="02020603050405020304" pitchFamily="18"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TSUBAME3.0</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400Gbps / Box</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ko-KR" sz="21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(with Intel Omni Path Adapter)</a:t>
            </a:r>
            <a:endParaRPr kumimoji="0" lang="en-US" altLang="ko-KR"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247" y="3415343"/>
            <a:ext cx="5975762" cy="3416697"/>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7254" y="189962"/>
            <a:ext cx="4346207" cy="2446950"/>
          </a:xfrm>
          <a:prstGeom prst="rect">
            <a:avLst/>
          </a:prstGeom>
        </p:spPr>
      </p:pic>
      <p:sp>
        <p:nvSpPr>
          <p:cNvPr id="7" name="TextBox 6"/>
          <p:cNvSpPr txBox="1"/>
          <p:nvPr/>
        </p:nvSpPr>
        <p:spPr>
          <a:xfrm>
            <a:off x="3531201" y="2536489"/>
            <a:ext cx="5773954" cy="415498"/>
          </a:xfrm>
          <a:prstGeom prst="rect">
            <a:avLst/>
          </a:prstGeom>
          <a:noFill/>
        </p:spPr>
        <p:txBody>
          <a:bodyPr wrap="square" rtlCol="0">
            <a:spAutoFit/>
          </a:bodyPr>
          <a:lstStyle/>
          <a:p>
            <a:pPr algn="ctr"/>
            <a:r>
              <a:rPr lang="en-US" altLang="ko-KR" sz="1050" dirty="0"/>
              <a:t>https://www.forbes.com/sites/marcochiappetta/2017/02/20/nvidias-accelerated-computing-platform-to-power-japans-fastest-ai-supercomputer/#112589b97708</a:t>
            </a:r>
            <a:endParaRPr lang="ko-KR" altLang="en-US" sz="1050" dirty="0"/>
          </a:p>
        </p:txBody>
      </p:sp>
      <p:sp>
        <p:nvSpPr>
          <p:cNvPr id="8" name="TextBox 7"/>
          <p:cNvSpPr txBox="1"/>
          <p:nvPr/>
        </p:nvSpPr>
        <p:spPr>
          <a:xfrm>
            <a:off x="3338055" y="3257207"/>
            <a:ext cx="5773954" cy="253916"/>
          </a:xfrm>
          <a:prstGeom prst="rect">
            <a:avLst/>
          </a:prstGeom>
          <a:noFill/>
        </p:spPr>
        <p:txBody>
          <a:bodyPr wrap="square" rtlCol="0">
            <a:spAutoFit/>
          </a:bodyPr>
          <a:lstStyle/>
          <a:p>
            <a:pPr algn="ctr"/>
            <a:r>
              <a:rPr lang="ko-KR" altLang="en-US" sz="1050" smtClean="0"/>
              <a:t>추적</a:t>
            </a:r>
            <a:r>
              <a:rPr lang="en-US" altLang="ko-KR" sz="1050" dirty="0" smtClean="0"/>
              <a:t> </a:t>
            </a:r>
            <a:r>
              <a:rPr lang="ko-KR" altLang="en-US" sz="1050" dirty="0" smtClean="0"/>
              <a:t>불가</a:t>
            </a:r>
            <a:endParaRPr lang="ko-KR" altLang="en-US" sz="1050" dirty="0"/>
          </a:p>
        </p:txBody>
      </p:sp>
    </p:spTree>
    <p:extLst>
      <p:ext uri="{BB962C8B-B14F-4D97-AF65-F5344CB8AC3E}">
        <p14:creationId xmlns:p14="http://schemas.microsoft.com/office/powerpoint/2010/main" val="33192427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4211"/>
            <a:ext cx="9144000" cy="574975"/>
          </a:xfrm>
        </p:spPr>
        <p:txBody>
          <a:bodyPr/>
          <a:lstStyle/>
          <a:p>
            <a:r>
              <a:rPr lang="en-US" altLang="ko-KR" sz="4000" dirty="0" smtClean="0"/>
              <a:t>Storage Challenges: Latency &amp; Cost</a:t>
            </a:r>
            <a:endParaRPr lang="ko-KR" altLang="en-US" sz="4000" dirty="0"/>
          </a:p>
        </p:txBody>
      </p:sp>
      <p:pic>
        <p:nvPicPr>
          <p:cNvPr id="1028" name="Picture 4" descr="https://2eof2j3oc7is20vt9q3g7tlo5xe-wpengine.netdna-ssl.com/wp-content/uploads/2018/06/HPE-StoreFabric-M-Series-slide-latency.png"/>
          <p:cNvPicPr>
            <a:picLocks noChangeAspect="1" noChangeArrowheads="1"/>
          </p:cNvPicPr>
          <p:nvPr/>
        </p:nvPicPr>
        <p:blipFill rotWithShape="1">
          <a:blip r:embed="rId2">
            <a:extLst>
              <a:ext uri="{28A0092B-C50C-407E-A947-70E740481C1C}">
                <a14:useLocalDpi xmlns:a14="http://schemas.microsoft.com/office/drawing/2010/main" val="0"/>
              </a:ext>
            </a:extLst>
          </a:blip>
          <a:srcRect t="7921"/>
          <a:stretch/>
        </p:blipFill>
        <p:spPr bwMode="auto">
          <a:xfrm>
            <a:off x="130690" y="1169076"/>
            <a:ext cx="5715284" cy="22718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754661" y="799744"/>
            <a:ext cx="2467342" cy="369332"/>
          </a:xfrm>
          <a:prstGeom prst="rect">
            <a:avLst/>
          </a:prstGeom>
          <a:noFill/>
        </p:spPr>
        <p:txBody>
          <a:bodyPr wrap="none" rtlCol="0">
            <a:spAutoFit/>
          </a:bodyPr>
          <a:lstStyle/>
          <a:p>
            <a:r>
              <a:rPr lang="en-US" altLang="ko-KR" dirty="0" smtClean="0">
                <a:solidFill>
                  <a:srgbClr val="3333FF"/>
                </a:solidFill>
                <a:cs typeface="Times New Roman" panose="02020603050405020304" pitchFamily="18" charset="0"/>
              </a:rPr>
              <a:t>Data Storage Challenges</a:t>
            </a:r>
            <a:endParaRPr lang="ko-KR" altLang="en-US" dirty="0">
              <a:solidFill>
                <a:srgbClr val="3333FF"/>
              </a:solidFill>
            </a:endParaRPr>
          </a:p>
        </p:txBody>
      </p:sp>
      <p:pic>
        <p:nvPicPr>
          <p:cNvPr id="10" name="Picture 2" descr="https://2eof2j3oc7is20vt9q3g7tlo5xe-wpengine.netdna-ssl.com/wp-content/uploads/2018/06/HPE-StoreFabric-M-Series-slides-1.png"/>
          <p:cNvPicPr>
            <a:picLocks noChangeAspect="1" noChangeArrowheads="1"/>
          </p:cNvPicPr>
          <p:nvPr/>
        </p:nvPicPr>
        <p:blipFill rotWithShape="1">
          <a:blip r:embed="rId3">
            <a:extLst>
              <a:ext uri="{28A0092B-C50C-407E-A947-70E740481C1C}">
                <a14:useLocalDpi xmlns:a14="http://schemas.microsoft.com/office/drawing/2010/main" val="0"/>
              </a:ext>
            </a:extLst>
          </a:blip>
          <a:srcRect t="18750"/>
          <a:stretch/>
        </p:blipFill>
        <p:spPr bwMode="auto">
          <a:xfrm>
            <a:off x="3131840" y="4437112"/>
            <a:ext cx="5976664" cy="23342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oftware-defined storage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2276872"/>
            <a:ext cx="2225819" cy="23227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15753" y="4067780"/>
            <a:ext cx="6204519" cy="369332"/>
          </a:xfrm>
          <a:prstGeom prst="rect">
            <a:avLst/>
          </a:prstGeom>
          <a:noFill/>
        </p:spPr>
        <p:txBody>
          <a:bodyPr wrap="none" rtlCol="0">
            <a:spAutoFit/>
          </a:bodyPr>
          <a:lstStyle/>
          <a:p>
            <a:r>
              <a:rPr lang="en-US" altLang="ko-KR" dirty="0" smtClean="0">
                <a:solidFill>
                  <a:srgbClr val="3333FF"/>
                </a:solidFill>
                <a:cs typeface="Times New Roman" panose="02020603050405020304" pitchFamily="18" charset="0"/>
              </a:rPr>
              <a:t>Data Storage Technology Evolution &amp; Software-Defined Storage</a:t>
            </a:r>
            <a:endParaRPr lang="ko-KR" altLang="en-US" dirty="0">
              <a:solidFill>
                <a:srgbClr val="3333FF"/>
              </a:solidFill>
            </a:endParaRPr>
          </a:p>
        </p:txBody>
      </p:sp>
      <p:sp>
        <p:nvSpPr>
          <p:cNvPr id="12" name="TextBox 11"/>
          <p:cNvSpPr txBox="1"/>
          <p:nvPr/>
        </p:nvSpPr>
        <p:spPr>
          <a:xfrm>
            <a:off x="4932040" y="2376980"/>
            <a:ext cx="5773954" cy="253916"/>
          </a:xfrm>
          <a:prstGeom prst="rect">
            <a:avLst/>
          </a:prstGeom>
          <a:noFill/>
        </p:spPr>
        <p:txBody>
          <a:bodyPr wrap="square" rtlCol="0">
            <a:spAutoFit/>
          </a:bodyPr>
          <a:lstStyle/>
          <a:p>
            <a:pPr algn="ctr"/>
            <a:r>
              <a:rPr lang="en-US" altLang="ko-KR" sz="1050" dirty="0"/>
              <a:t>https://it-integrator.ua/software-defined-storage-sds</a:t>
            </a:r>
            <a:endParaRPr lang="ko-KR" altLang="en-US" sz="1050" dirty="0"/>
          </a:p>
        </p:txBody>
      </p:sp>
      <p:sp>
        <p:nvSpPr>
          <p:cNvPr id="13" name="TextBox 12"/>
          <p:cNvSpPr txBox="1"/>
          <p:nvPr/>
        </p:nvSpPr>
        <p:spPr>
          <a:xfrm>
            <a:off x="0" y="1733561"/>
            <a:ext cx="5773954"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
        <p:nvSpPr>
          <p:cNvPr id="15" name="TextBox 14"/>
          <p:cNvSpPr txBox="1"/>
          <p:nvPr/>
        </p:nvSpPr>
        <p:spPr>
          <a:xfrm>
            <a:off x="2627784" y="4521885"/>
            <a:ext cx="5773954"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35621764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parallel file system에 대한 이미지 검색결과"/>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8" y="1590808"/>
            <a:ext cx="8041189" cy="46294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arallel file system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4223" y="5445224"/>
            <a:ext cx="1393570" cy="1329117"/>
          </a:xfrm>
          <a:prstGeom prst="rect">
            <a:avLst/>
          </a:prstGeom>
          <a:noFill/>
          <a:extLst>
            <a:ext uri="{909E8E84-426E-40DD-AFC4-6F175D3DCCD1}">
              <a14:hiddenFill xmlns:a14="http://schemas.microsoft.com/office/drawing/2010/main">
                <a:solidFill>
                  <a:srgbClr val="FFFFFF"/>
                </a:solidFill>
              </a14:hiddenFill>
            </a:ext>
          </a:extLst>
        </p:spPr>
      </p:pic>
      <p:sp>
        <p:nvSpPr>
          <p:cNvPr id="12" name="제목 1"/>
          <p:cNvSpPr txBox="1">
            <a:spLocks/>
          </p:cNvSpPr>
          <p:nvPr/>
        </p:nvSpPr>
        <p:spPr>
          <a:xfrm>
            <a:off x="0" y="0"/>
            <a:ext cx="6948264" cy="1196752"/>
          </a:xfrm>
          <a:prstGeom prst="rect">
            <a:avLst/>
          </a:prstGeom>
        </p:spPr>
        <p:txBody>
          <a:bodyPr vert="horz" lIns="91440" tIns="45720" rIns="91440" bIns="45720" rtlCol="0" anchor="b">
            <a:no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pPr fontAlgn="auto">
              <a:spcAft>
                <a:spcPts val="0"/>
              </a:spcAft>
            </a:pPr>
            <a:r>
              <a:rPr kumimoji="0" lang="en-US" altLang="ko-KR" sz="4000" dirty="0" smtClean="0">
                <a:latin typeface="Times New Roman" panose="02020603050405020304" pitchFamily="18" charset="0"/>
                <a:cs typeface="Times New Roman" panose="02020603050405020304" pitchFamily="18" charset="0"/>
              </a:rPr>
              <a:t>Storage Clusters</a:t>
            </a:r>
            <a:r>
              <a:rPr lang="en-US" altLang="ko-KR" sz="4000" dirty="0">
                <a:latin typeface="Times New Roman" panose="02020603050405020304" pitchFamily="18" charset="0"/>
                <a:cs typeface="Times New Roman" panose="02020603050405020304" pitchFamily="18" charset="0"/>
              </a:rPr>
              <a:t> </a:t>
            </a:r>
            <a:r>
              <a:rPr lang="en-US" altLang="ko-KR" sz="4000" dirty="0" smtClean="0">
                <a:latin typeface="Times New Roman" panose="02020603050405020304" pitchFamily="18" charset="0"/>
                <a:cs typeface="Times New Roman" panose="02020603050405020304" pitchFamily="18" charset="0"/>
              </a:rPr>
              <a:t>&amp; </a:t>
            </a:r>
          </a:p>
          <a:p>
            <a:pPr fontAlgn="auto">
              <a:spcAft>
                <a:spcPts val="0"/>
              </a:spcAft>
            </a:pPr>
            <a:r>
              <a:rPr lang="en-US" altLang="ko-KR" sz="4000" dirty="0" smtClean="0">
                <a:latin typeface="Times New Roman" panose="02020603050405020304" pitchFamily="18" charset="0"/>
                <a:cs typeface="Times New Roman" panose="02020603050405020304" pitchFamily="18" charset="0"/>
              </a:rPr>
              <a:t>Distributed/Parallel </a:t>
            </a:r>
            <a:r>
              <a:rPr kumimoji="0" lang="en-US" altLang="ko-KR" sz="4000" dirty="0" smtClean="0">
                <a:latin typeface="Times New Roman" panose="02020603050405020304" pitchFamily="18" charset="0"/>
                <a:cs typeface="Times New Roman" panose="02020603050405020304" pitchFamily="18" charset="0"/>
              </a:rPr>
              <a:t>File Systems</a:t>
            </a:r>
            <a:endParaRPr kumimoji="0" lang="ko-KR" altLang="en-US" sz="4000" dirty="0" smtClean="0">
              <a:latin typeface="Times New Roman" panose="02020603050405020304" pitchFamily="18" charset="0"/>
              <a:cs typeface="Times New Roman" panose="02020603050405020304" pitchFamily="18" charset="0"/>
            </a:endParaRPr>
          </a:p>
        </p:txBody>
      </p:sp>
      <p:grpSp>
        <p:nvGrpSpPr>
          <p:cNvPr id="2" name="그룹 1"/>
          <p:cNvGrpSpPr/>
          <p:nvPr/>
        </p:nvGrpSpPr>
        <p:grpSpPr>
          <a:xfrm>
            <a:off x="7108296" y="116632"/>
            <a:ext cx="1964247" cy="1871631"/>
            <a:chOff x="683568" y="4836501"/>
            <a:chExt cx="1964247" cy="1871631"/>
          </a:xfrm>
        </p:grpSpPr>
        <p:grpSp>
          <p:nvGrpSpPr>
            <p:cNvPr id="14" name="그룹 13"/>
            <p:cNvGrpSpPr/>
            <p:nvPr/>
          </p:nvGrpSpPr>
          <p:grpSpPr>
            <a:xfrm>
              <a:off x="683568" y="4836501"/>
              <a:ext cx="1824600" cy="1436856"/>
              <a:chOff x="6565256" y="1935529"/>
              <a:chExt cx="2448272" cy="2243670"/>
            </a:xfrm>
          </p:grpSpPr>
          <p:pic>
            <p:nvPicPr>
              <p:cNvPr id="17" name="Picture 3" descr="C:\Users\sunny\Desktop\smartx-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191" y="1935529"/>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C:\Users\sunny\Desktop\smartx-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5343" y="1996115"/>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C:\Users\sunny\Desktop\smartx-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256" y="2860211"/>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descr="C:\Users\sunny\Desktop\smartx-bo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5343" y="2871633"/>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TextBox 14"/>
            <p:cNvSpPr txBox="1"/>
            <p:nvPr/>
          </p:nvSpPr>
          <p:spPr>
            <a:xfrm>
              <a:off x="683568" y="6338800"/>
              <a:ext cx="1909497" cy="369332"/>
            </a:xfrm>
            <a:prstGeom prst="rect">
              <a:avLst/>
            </a:prstGeom>
            <a:noFill/>
          </p:spPr>
          <p:txBody>
            <a:bodyPr wrap="none" rtlCol="0">
              <a:spAutoFit/>
            </a:bodyPr>
            <a:lstStyle/>
            <a:p>
              <a:r>
                <a:rPr lang="en-US" altLang="ko-KR" dirty="0" smtClean="0">
                  <a:solidFill>
                    <a:srgbClr val="3333FF"/>
                  </a:solidFill>
                </a:rPr>
                <a:t>Storage Clustering</a:t>
              </a:r>
              <a:endParaRPr lang="ko-KR" altLang="en-US" dirty="0">
                <a:solidFill>
                  <a:srgbClr val="3333FF"/>
                </a:solidFill>
              </a:endParaRPr>
            </a:p>
          </p:txBody>
        </p:sp>
        <p:pic>
          <p:nvPicPr>
            <p:cNvPr id="26" name="Picture 43" descr="C:\Users\jongwon\Downloads\1440871704_Database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529" y="5078380"/>
              <a:ext cx="677931" cy="35462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amsung nvme ssdì ëí ì´ë¯¸ì§ ê²ìê²°ê³¼"/>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8621" b="29799"/>
            <a:stretch/>
          </p:blipFill>
          <p:spPr bwMode="auto">
            <a:xfrm>
              <a:off x="1683603" y="5811167"/>
              <a:ext cx="729488" cy="2274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nvme express에 대한 이미지 검색결과"/>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32222" b="35161"/>
            <a:stretch/>
          </p:blipFill>
          <p:spPr bwMode="auto">
            <a:xfrm>
              <a:off x="1878159" y="6010492"/>
              <a:ext cx="769656" cy="251039"/>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hdfsì ëí ì´ë¯¸ì§ ê²ìê²°ê³¼"/>
          <p:cNvPicPr>
            <a:picLocks noChangeAspect="1" noChangeArrowheads="1"/>
          </p:cNvPicPr>
          <p:nvPr/>
        </p:nvPicPr>
        <p:blipFill rotWithShape="1">
          <a:blip r:embed="rId8">
            <a:extLst>
              <a:ext uri="{28A0092B-C50C-407E-A947-70E740481C1C}">
                <a14:useLocalDpi xmlns:a14="http://schemas.microsoft.com/office/drawing/2010/main" val="0"/>
              </a:ext>
            </a:extLst>
          </a:blip>
          <a:srcRect l="17529" t="18898" r="23306" b="33502"/>
          <a:stretch/>
        </p:blipFill>
        <p:spPr bwMode="auto">
          <a:xfrm>
            <a:off x="2646040" y="4836873"/>
            <a:ext cx="1656184" cy="62567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ustre parallel file system에 대한 이미지 검색결과"/>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5467" y="5974493"/>
            <a:ext cx="1045593" cy="104559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bm gpfsì ëí ì´ë¯¸ì§ ê²ìê²°ê³¼"/>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0547" y="6064539"/>
            <a:ext cx="861757" cy="66455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08986" y="5855866"/>
            <a:ext cx="5084522" cy="253916"/>
          </a:xfrm>
          <a:prstGeom prst="rect">
            <a:avLst/>
          </a:prstGeom>
          <a:noFill/>
        </p:spPr>
        <p:txBody>
          <a:bodyPr wrap="square" rtlCol="0">
            <a:spAutoFit/>
          </a:bodyPr>
          <a:lstStyle/>
          <a:p>
            <a:pPr algn="ctr"/>
            <a:r>
              <a:rPr lang="en-US" altLang="ko-KR" sz="1050" dirty="0"/>
              <a:t>https://www.cray.com/sites/default/files/SB-Cray-Storage-Hedge-Funds.pdf</a:t>
            </a:r>
            <a:endParaRPr lang="ko-KR" altLang="en-US" sz="1050" dirty="0"/>
          </a:p>
        </p:txBody>
      </p:sp>
      <p:sp>
        <p:nvSpPr>
          <p:cNvPr id="22" name="TextBox 21"/>
          <p:cNvSpPr txBox="1"/>
          <p:nvPr/>
        </p:nvSpPr>
        <p:spPr>
          <a:xfrm>
            <a:off x="7898337" y="4936364"/>
            <a:ext cx="2211766" cy="415498"/>
          </a:xfrm>
          <a:prstGeom prst="rect">
            <a:avLst/>
          </a:prstGeom>
          <a:noFill/>
        </p:spPr>
        <p:txBody>
          <a:bodyPr wrap="square" rtlCol="0">
            <a:spAutoFit/>
          </a:bodyPr>
          <a:lstStyle/>
          <a:p>
            <a:pPr algn="ctr"/>
            <a:r>
              <a:rPr lang="en-US" altLang="ko-KR" sz="1050" dirty="0"/>
              <a:t>https://de.wikipedia.org/wiki/Datei:Beegfs-architecture-overview.png</a:t>
            </a:r>
            <a:endParaRPr lang="ko-KR" altLang="en-US" sz="1050" dirty="0"/>
          </a:p>
        </p:txBody>
      </p:sp>
    </p:spTree>
    <p:extLst>
      <p:ext uri="{BB962C8B-B14F-4D97-AF65-F5344CB8AC3E}">
        <p14:creationId xmlns:p14="http://schemas.microsoft.com/office/powerpoint/2010/main" val="17268980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15293"/>
            <a:ext cx="3851920" cy="1356061"/>
          </a:xfrm>
        </p:spPr>
        <p:txBody>
          <a:bodyPr>
            <a:normAutofit/>
          </a:bodyPr>
          <a:lstStyle/>
          <a:p>
            <a:r>
              <a:rPr lang="en-US" altLang="ko-KR" dirty="0" smtClean="0"/>
              <a:t>Open-Source </a:t>
            </a:r>
            <a:r>
              <a:rPr lang="en-US" altLang="ko-KR" dirty="0" err="1" smtClean="0"/>
              <a:t>BigData</a:t>
            </a:r>
            <a:r>
              <a:rPr lang="en-US" altLang="ko-KR" dirty="0" smtClean="0"/>
              <a:t> Platform</a:t>
            </a:r>
            <a:endParaRPr lang="ko-KR" altLang="en-US" dirty="0"/>
          </a:p>
        </p:txBody>
      </p:sp>
      <p:sp>
        <p:nvSpPr>
          <p:cNvPr id="3" name="내용 개체 틀 2"/>
          <p:cNvSpPr>
            <a:spLocks noGrp="1"/>
          </p:cNvSpPr>
          <p:nvPr>
            <p:ph idx="1"/>
          </p:nvPr>
        </p:nvSpPr>
        <p:spPr>
          <a:xfrm>
            <a:off x="4381854" y="801186"/>
            <a:ext cx="4832934" cy="469416"/>
          </a:xfrm>
        </p:spPr>
        <p:txBody>
          <a:bodyPr>
            <a:noAutofit/>
          </a:bodyPr>
          <a:lstStyle/>
          <a:p>
            <a:pPr marL="0" indent="0" algn="ctr">
              <a:buNone/>
            </a:pPr>
            <a:r>
              <a:rPr lang="en-US" altLang="ko-KR" dirty="0" smtClean="0">
                <a:solidFill>
                  <a:srgbClr val="3333FF"/>
                </a:solidFill>
              </a:rPr>
              <a:t>Hadoop</a:t>
            </a:r>
            <a:r>
              <a:rPr lang="en-US" altLang="ko-KR" sz="1800" dirty="0" smtClean="0">
                <a:solidFill>
                  <a:srgbClr val="3333FF"/>
                </a:solidFill>
              </a:rPr>
              <a:t>: Distributed Computing Framework</a:t>
            </a:r>
          </a:p>
          <a:p>
            <a:pPr marL="0" indent="0" algn="ctr">
              <a:buNone/>
            </a:pPr>
            <a:endParaRPr lang="en-US" altLang="ko-KR" sz="1800" dirty="0" smtClean="0">
              <a:solidFill>
                <a:srgbClr val="3333FF"/>
              </a:solidFill>
            </a:endParaRPr>
          </a:p>
        </p:txBody>
      </p:sp>
      <p:grpSp>
        <p:nvGrpSpPr>
          <p:cNvPr id="7" name="그룹 6"/>
          <p:cNvGrpSpPr/>
          <p:nvPr/>
        </p:nvGrpSpPr>
        <p:grpSpPr>
          <a:xfrm>
            <a:off x="251520" y="3220997"/>
            <a:ext cx="4210012" cy="2880364"/>
            <a:chOff x="107504" y="3692169"/>
            <a:chExt cx="3583220" cy="2435584"/>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692169"/>
              <a:ext cx="3583220" cy="185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68" y="5473996"/>
              <a:ext cx="1800200" cy="653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TextBox 11"/>
          <p:cNvSpPr txBox="1"/>
          <p:nvPr/>
        </p:nvSpPr>
        <p:spPr>
          <a:xfrm>
            <a:off x="4505256" y="3689436"/>
            <a:ext cx="1457489" cy="1077218"/>
          </a:xfrm>
          <a:prstGeom prst="rect">
            <a:avLst/>
          </a:prstGeom>
          <a:noFill/>
        </p:spPr>
        <p:txBody>
          <a:bodyPr wrap="square" rtlCol="0">
            <a:spAutoFit/>
          </a:bodyPr>
          <a:lstStyle/>
          <a:p>
            <a:pPr algn="ctr"/>
            <a:r>
              <a:rPr lang="en-US" altLang="ko-KR" sz="3200" dirty="0" smtClean="0">
                <a:latin typeface="Times New Roman" panose="02020603050405020304" pitchFamily="18" charset="0"/>
                <a:cs typeface="Times New Roman" panose="02020603050405020304" pitchFamily="18" charset="0"/>
              </a:rPr>
              <a:t>Map Reduce</a:t>
            </a:r>
            <a:endParaRPr lang="ko-KR" altLang="en-US" sz="3200" dirty="0">
              <a:latin typeface="Times New Roman" panose="02020603050405020304" pitchFamily="18" charset="0"/>
              <a:cs typeface="Times New Roman" panose="02020603050405020304" pitchFamily="18" charset="0"/>
            </a:endParaRPr>
          </a:p>
        </p:txBody>
      </p:sp>
      <p:pic>
        <p:nvPicPr>
          <p:cNvPr id="15"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1169"/>
          <a:stretch/>
        </p:blipFill>
        <p:spPr bwMode="auto">
          <a:xfrm>
            <a:off x="5010597" y="1475334"/>
            <a:ext cx="3972369" cy="2646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descr="ASF_logo"/>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7161" y="245260"/>
            <a:ext cx="1678868" cy="6457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ODP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916832"/>
            <a:ext cx="2138578" cy="11601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dfsì ëí ì´ë¯¸ì§ ê²ìê²°ê³¼"/>
          <p:cNvPicPr>
            <a:picLocks noChangeAspect="1" noChangeArrowheads="1"/>
          </p:cNvPicPr>
          <p:nvPr/>
        </p:nvPicPr>
        <p:blipFill rotWithShape="1">
          <a:blip r:embed="rId7">
            <a:extLst>
              <a:ext uri="{28A0092B-C50C-407E-A947-70E740481C1C}">
                <a14:useLocalDpi xmlns:a14="http://schemas.microsoft.com/office/drawing/2010/main" val="0"/>
              </a:ext>
            </a:extLst>
          </a:blip>
          <a:srcRect l="17529" t="18898" r="23306" b="33502"/>
          <a:stretch/>
        </p:blipFill>
        <p:spPr bwMode="auto">
          <a:xfrm>
            <a:off x="4182505" y="4834775"/>
            <a:ext cx="1656184" cy="6256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adoop yarnì ëí ì´ë¯¸ì§ ê²ìê²°ê³¼"/>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1160" y="5409208"/>
            <a:ext cx="1728192" cy="72814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그룹 22"/>
          <p:cNvGrpSpPr/>
          <p:nvPr/>
        </p:nvGrpSpPr>
        <p:grpSpPr>
          <a:xfrm>
            <a:off x="6142857" y="4875089"/>
            <a:ext cx="3001143" cy="1982911"/>
            <a:chOff x="323528" y="4836501"/>
            <a:chExt cx="3001143" cy="1982911"/>
          </a:xfrm>
        </p:grpSpPr>
        <p:grpSp>
          <p:nvGrpSpPr>
            <p:cNvPr id="24" name="그룹 23"/>
            <p:cNvGrpSpPr/>
            <p:nvPr/>
          </p:nvGrpSpPr>
          <p:grpSpPr>
            <a:xfrm>
              <a:off x="683568" y="4836501"/>
              <a:ext cx="1824600" cy="1436856"/>
              <a:chOff x="6565256" y="1935529"/>
              <a:chExt cx="2448272" cy="2243670"/>
            </a:xfrm>
          </p:grpSpPr>
          <p:pic>
            <p:nvPicPr>
              <p:cNvPr id="29" name="Picture 3" descr="C:\Users\sunny\Desktop\smartx-bo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8191" y="1935529"/>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descr="C:\Users\sunny\Desktop\smartx-bo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5343" y="1996115"/>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 descr="C:\Users\sunny\Desktop\smartx-bo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5256" y="2860211"/>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 descr="C:\Users\sunny\Desktop\smartx-bo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5343" y="2871633"/>
                <a:ext cx="1388185" cy="13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TextBox 24"/>
            <p:cNvSpPr txBox="1"/>
            <p:nvPr/>
          </p:nvSpPr>
          <p:spPr>
            <a:xfrm>
              <a:off x="323528" y="6450080"/>
              <a:ext cx="3001143" cy="369332"/>
            </a:xfrm>
            <a:prstGeom prst="rect">
              <a:avLst/>
            </a:prstGeom>
            <a:noFill/>
          </p:spPr>
          <p:txBody>
            <a:bodyPr wrap="none" rtlCol="0">
              <a:spAutoFit/>
            </a:bodyPr>
            <a:lstStyle/>
            <a:p>
              <a:r>
                <a:rPr lang="en-US" altLang="ko-KR" dirty="0" smtClean="0">
                  <a:solidFill>
                    <a:srgbClr val="3333FF"/>
                  </a:solidFill>
                </a:rPr>
                <a:t>Storage + Compute Clustering</a:t>
              </a:r>
              <a:endParaRPr lang="ko-KR" altLang="en-US" dirty="0">
                <a:solidFill>
                  <a:srgbClr val="3333FF"/>
                </a:solidFill>
              </a:endParaRPr>
            </a:p>
          </p:txBody>
        </p:sp>
        <p:pic>
          <p:nvPicPr>
            <p:cNvPr id="26" name="Picture 43" descr="C:\Users\jongwon\Downloads\1440871704_Database_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06362" y="5218683"/>
              <a:ext cx="569051" cy="29766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amsung nvme ssdì ëí ì´ë¯¸ì§ ê²ìê²°ê³¼"/>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28621" b="29799"/>
            <a:stretch/>
          </p:blipFill>
          <p:spPr bwMode="auto">
            <a:xfrm>
              <a:off x="1659522" y="5820270"/>
              <a:ext cx="767008" cy="2391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nvme express에 대한 이미지 검색결과"/>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t="32222" b="35161"/>
            <a:stretch/>
          </p:blipFill>
          <p:spPr bwMode="auto">
            <a:xfrm>
              <a:off x="2207973" y="6006061"/>
              <a:ext cx="769656" cy="251039"/>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8" descr="Image result for tesla gpu 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6595" y="5665377"/>
            <a:ext cx="594020" cy="43645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Image result for cpu xeon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20978" y="5017688"/>
            <a:ext cx="554022" cy="4831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4457728" y="4011314"/>
            <a:ext cx="5773954"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27740653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제목 1"/>
          <p:cNvSpPr>
            <a:spLocks noGrp="1"/>
          </p:cNvSpPr>
          <p:nvPr>
            <p:ph type="title"/>
          </p:nvPr>
        </p:nvSpPr>
        <p:spPr>
          <a:xfrm>
            <a:off x="0" y="0"/>
            <a:ext cx="4788024" cy="1143000"/>
          </a:xfrm>
        </p:spPr>
        <p:txBody>
          <a:bodyPr/>
          <a:lstStyle/>
          <a:p>
            <a:r>
              <a:rPr lang="en-US" altLang="ko-KR" sz="4000" dirty="0" err="1" smtClean="0"/>
              <a:t>BigData</a:t>
            </a:r>
            <a:r>
              <a:rPr lang="en-US" altLang="ko-KR" sz="4000" dirty="0" smtClean="0"/>
              <a:t> (HPDA) Cluster Management</a:t>
            </a:r>
            <a:endParaRPr lang="ko-KR" altLang="en-US" sz="4000" dirty="0" smtClean="0"/>
          </a:p>
        </p:txBody>
      </p:sp>
      <p:sp>
        <p:nvSpPr>
          <p:cNvPr id="112643" name="내용 개체 틀 2"/>
          <p:cNvSpPr>
            <a:spLocks noGrp="1"/>
          </p:cNvSpPr>
          <p:nvPr>
            <p:ph idx="1"/>
          </p:nvPr>
        </p:nvSpPr>
        <p:spPr>
          <a:xfrm>
            <a:off x="161131" y="4869160"/>
            <a:ext cx="3995738" cy="623887"/>
          </a:xfrm>
        </p:spPr>
        <p:txBody>
          <a:bodyPr/>
          <a:lstStyle/>
          <a:p>
            <a:pPr marL="0" indent="0" algn="ctr">
              <a:buFont typeface="Arial" charset="0"/>
              <a:buNone/>
            </a:pPr>
            <a:r>
              <a:rPr lang="en-US" altLang="ko-KR" sz="2000" dirty="0" smtClean="0">
                <a:solidFill>
                  <a:srgbClr val="3333FF"/>
                </a:solidFill>
              </a:rPr>
              <a:t>Apache Hadoop YARN</a:t>
            </a:r>
          </a:p>
        </p:txBody>
      </p:sp>
      <p:pic>
        <p:nvPicPr>
          <p:cNvPr id="11264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8029" y="3789040"/>
            <a:ext cx="4124413" cy="2763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3336" y="797627"/>
            <a:ext cx="3266438" cy="22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093" y="2775648"/>
            <a:ext cx="809625" cy="80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7" name="Picture 8" descr="YARN">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5246534"/>
            <a:ext cx="3968750"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8" name="Picture 10" descr="http://hortonworks.com/wp-content/uploads/2012/08/YARNArch.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871" y="1853739"/>
            <a:ext cx="3381375"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내용 개체 틀 2"/>
          <p:cNvSpPr txBox="1">
            <a:spLocks/>
          </p:cNvSpPr>
          <p:nvPr/>
        </p:nvSpPr>
        <p:spPr bwMode="auto">
          <a:xfrm>
            <a:off x="4958030" y="3220697"/>
            <a:ext cx="43370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buFont typeface="Arial" charset="0"/>
              <a:buNone/>
            </a:pPr>
            <a:r>
              <a:rPr lang="en-US" altLang="ko-KR" sz="2000" dirty="0">
                <a:solidFill>
                  <a:srgbClr val="3333FF"/>
                </a:solidFill>
              </a:rPr>
              <a:t>Apache </a:t>
            </a:r>
            <a:r>
              <a:rPr lang="en-US" altLang="ko-KR" sz="2000" dirty="0" err="1">
                <a:solidFill>
                  <a:srgbClr val="3333FF"/>
                </a:solidFill>
              </a:rPr>
              <a:t>Mesos</a:t>
            </a:r>
            <a:endParaRPr lang="ko-KR" altLang="en-US" sz="2000" dirty="0">
              <a:solidFill>
                <a:srgbClr val="3333FF"/>
              </a:solidFill>
            </a:endParaRPr>
          </a:p>
        </p:txBody>
      </p:sp>
      <p:pic>
        <p:nvPicPr>
          <p:cNvPr id="8194" name="Picture 2" descr="hadoop yarnì ëí ì´ë¯¸ì§ ê²ìê²°ê³¼"/>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81" y="4137653"/>
            <a:ext cx="2347739" cy="9891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0781" y="1278623"/>
            <a:ext cx="4134593" cy="369332"/>
          </a:xfrm>
          <a:prstGeom prst="rect">
            <a:avLst/>
          </a:prstGeom>
          <a:noFill/>
          <a:ln>
            <a:solidFill>
              <a:schemeClr val="accent1"/>
            </a:solidFill>
          </a:ln>
        </p:spPr>
        <p:txBody>
          <a:bodyPr wrap="none" rtlCol="0">
            <a:spAutoFit/>
          </a:bodyPr>
          <a:lstStyle/>
          <a:p>
            <a:r>
              <a:rPr lang="en-US" altLang="ko-KR" dirty="0" smtClean="0">
                <a:solidFill>
                  <a:srgbClr val="FF0000"/>
                </a:solidFill>
              </a:rPr>
              <a:t>HPDA (High Performance Data Analytics)</a:t>
            </a:r>
            <a:endParaRPr lang="ko-KR" altLang="en-US" dirty="0">
              <a:solidFill>
                <a:srgbClr val="FF0000"/>
              </a:solidFill>
            </a:endParaRPr>
          </a:p>
        </p:txBody>
      </p:sp>
      <p:sp>
        <p:nvSpPr>
          <p:cNvPr id="12" name="TextBox 11"/>
          <p:cNvSpPr txBox="1"/>
          <p:nvPr/>
        </p:nvSpPr>
        <p:spPr>
          <a:xfrm>
            <a:off x="-815925" y="1994830"/>
            <a:ext cx="5773954" cy="253916"/>
          </a:xfrm>
          <a:prstGeom prst="rect">
            <a:avLst/>
          </a:prstGeom>
          <a:noFill/>
        </p:spPr>
        <p:txBody>
          <a:bodyPr wrap="square" rtlCol="0">
            <a:spAutoFit/>
          </a:bodyPr>
          <a:lstStyle/>
          <a:p>
            <a:pPr algn="ctr"/>
            <a:r>
              <a:rPr lang="en-US" altLang="ko-KR" sz="1050" dirty="0"/>
              <a:t>http://storageconference.us/2012/Presentations/M07.Foley.pdf</a:t>
            </a:r>
            <a:endParaRPr lang="ko-KR" altLang="en-US" sz="1050" dirty="0"/>
          </a:p>
        </p:txBody>
      </p:sp>
      <p:sp>
        <p:nvSpPr>
          <p:cNvPr id="13" name="TextBox 12"/>
          <p:cNvSpPr txBox="1"/>
          <p:nvPr/>
        </p:nvSpPr>
        <p:spPr>
          <a:xfrm>
            <a:off x="4788024" y="476442"/>
            <a:ext cx="4151047" cy="415498"/>
          </a:xfrm>
          <a:prstGeom prst="rect">
            <a:avLst/>
          </a:prstGeom>
          <a:noFill/>
        </p:spPr>
        <p:txBody>
          <a:bodyPr wrap="square" rtlCol="0">
            <a:spAutoFit/>
          </a:bodyPr>
          <a:lstStyle/>
          <a:p>
            <a:pPr algn="ctr"/>
            <a:r>
              <a:rPr lang="en-US" altLang="ko-KR" sz="1050" dirty="0"/>
              <a:t>https://portlandbathrepair.com/hadoop-architecture-ppt/hadoop-architecture-ppt-fresh-10-best-software-architecture-images-on-pinterest/</a:t>
            </a:r>
            <a:endParaRPr lang="ko-KR" altLang="en-US" sz="1050" dirty="0"/>
          </a:p>
        </p:txBody>
      </p:sp>
      <p:sp>
        <p:nvSpPr>
          <p:cNvPr id="14" name="TextBox 13"/>
          <p:cNvSpPr txBox="1"/>
          <p:nvPr/>
        </p:nvSpPr>
        <p:spPr>
          <a:xfrm>
            <a:off x="4992953" y="5038785"/>
            <a:ext cx="4151047" cy="415498"/>
          </a:xfrm>
          <a:prstGeom prst="rect">
            <a:avLst/>
          </a:prstGeom>
          <a:noFill/>
        </p:spPr>
        <p:txBody>
          <a:bodyPr wrap="square" rtlCol="0">
            <a:spAutoFit/>
          </a:bodyPr>
          <a:lstStyle/>
          <a:p>
            <a:pPr algn="ctr"/>
            <a:r>
              <a:rPr lang="en-US" altLang="ko-KR" sz="1050" dirty="0"/>
              <a:t>https://www.abhishek-tiwari.com/building-distributed-systems-with-mesos//</a:t>
            </a:r>
            <a:endParaRPr lang="ko-KR" altLang="en-US" sz="1050" dirty="0"/>
          </a:p>
        </p:txBody>
      </p:sp>
      <p:sp>
        <p:nvSpPr>
          <p:cNvPr id="15" name="TextBox 14"/>
          <p:cNvSpPr txBox="1"/>
          <p:nvPr/>
        </p:nvSpPr>
        <p:spPr>
          <a:xfrm>
            <a:off x="19269" y="6310896"/>
            <a:ext cx="4151047" cy="253916"/>
          </a:xfrm>
          <a:prstGeom prst="rect">
            <a:avLst/>
          </a:prstGeom>
          <a:noFill/>
        </p:spPr>
        <p:txBody>
          <a:bodyPr wrap="square" rtlCol="0">
            <a:spAutoFit/>
          </a:bodyPr>
          <a:lstStyle/>
          <a:p>
            <a:pPr algn="ctr"/>
            <a:r>
              <a:rPr lang="en-US" altLang="ko-KR" sz="1050" dirty="0"/>
              <a:t>http://m.itboth.com/d/qQrYRz/hadoop/</a:t>
            </a:r>
            <a:endParaRPr lang="ko-KR" altLang="en-US" sz="1050" dirty="0"/>
          </a:p>
        </p:txBody>
      </p:sp>
    </p:spTree>
    <p:extLst>
      <p:ext uri="{BB962C8B-B14F-4D97-AF65-F5344CB8AC3E}">
        <p14:creationId xmlns:p14="http://schemas.microsoft.com/office/powerpoint/2010/main" val="23522741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슬라이드 번호 개체 틀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l" eaLnBrk="1" latinLnBrk="0" hangingPunct="1">
              <a:spcBef>
                <a:spcPct val="0"/>
              </a:spcBef>
              <a:buFontTx/>
              <a:buNone/>
            </a:pPr>
            <a:r>
              <a:rPr lang="en-US" altLang="ko-KR" sz="1200">
                <a:solidFill>
                  <a:srgbClr val="898989"/>
                </a:solidFill>
                <a:latin typeface="Comic Sans MS" pitchFamily="66" charset="0"/>
                <a:ea typeface="굴림" pitchFamily="50" charset="-127"/>
              </a:rPr>
              <a:t>- </a:t>
            </a:r>
            <a:fld id="{EA826ECA-9EC1-40D0-BF7B-2CC52F7C1FB0}" type="slidenum">
              <a:rPr lang="en-US" altLang="ko-KR" sz="1200">
                <a:solidFill>
                  <a:srgbClr val="898989"/>
                </a:solidFill>
                <a:latin typeface="Comic Sans MS" pitchFamily="66" charset="0"/>
                <a:ea typeface="굴림" pitchFamily="50" charset="-127"/>
              </a:rPr>
              <a:pPr algn="l" eaLnBrk="1" latinLnBrk="0" hangingPunct="1">
                <a:spcBef>
                  <a:spcPct val="0"/>
                </a:spcBef>
                <a:buFontTx/>
                <a:buNone/>
              </a:pPr>
              <a:t>87</a:t>
            </a:fld>
            <a:r>
              <a:rPr lang="en-US" altLang="ko-KR" sz="1200">
                <a:solidFill>
                  <a:srgbClr val="898989"/>
                </a:solidFill>
                <a:latin typeface="Comic Sans MS" pitchFamily="66" charset="0"/>
                <a:ea typeface="굴림" pitchFamily="50" charset="-127"/>
              </a:rPr>
              <a:t> -</a:t>
            </a:r>
          </a:p>
        </p:txBody>
      </p:sp>
      <p:pic>
        <p:nvPicPr>
          <p:cNvPr id="118787" name="Picture 3" descr="C:\Users\jongwon\AppData\Local\Microsoft\Windows\Temporary Internet Files\Content.IE5\O3TQ1H9X\MC90038419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313" y="1341438"/>
            <a:ext cx="3529012" cy="4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5223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9"/>
          <p:cNvSpPr>
            <a:spLocks noGrp="1"/>
          </p:cNvSpPr>
          <p:nvPr>
            <p:ph type="title"/>
          </p:nvPr>
        </p:nvSpPr>
        <p:spPr>
          <a:xfrm>
            <a:off x="2841" y="44624"/>
            <a:ext cx="9144000" cy="959244"/>
          </a:xfrm>
        </p:spPr>
        <p:txBody>
          <a:bodyPr>
            <a:normAutofit fontScale="90000"/>
          </a:bodyPr>
          <a:lstStyle/>
          <a:p>
            <a:pPr algn="ctr"/>
            <a:r>
              <a:rPr lang="en-US" altLang="ko-KR" dirty="0" smtClean="0">
                <a:latin typeface="Times New Roman" panose="02020603050405020304" pitchFamily="18" charset="0"/>
                <a:cs typeface="Times New Roman" panose="02020603050405020304" pitchFamily="18" charset="0"/>
              </a:rPr>
              <a:t>‘New’ Open Data Landscape:</a:t>
            </a:r>
            <a:br>
              <a:rPr lang="en-US" altLang="ko-KR" dirty="0" smtClean="0">
                <a:latin typeface="Times New Roman" panose="02020603050405020304" pitchFamily="18" charset="0"/>
                <a:cs typeface="Times New Roman" panose="02020603050405020304" pitchFamily="18" charset="0"/>
              </a:rPr>
            </a:br>
            <a:r>
              <a:rPr lang="en-US" altLang="ko-KR" sz="3600" dirty="0" smtClean="0">
                <a:latin typeface="Times New Roman" panose="02020603050405020304" pitchFamily="18" charset="0"/>
                <a:cs typeface="Times New Roman" panose="02020603050405020304" pitchFamily="18" charset="0"/>
              </a:rPr>
              <a:t>Data Fabric vs Data Lake vs Data Hub</a:t>
            </a:r>
            <a:endParaRPr lang="ko-KR" altLang="en-US" dirty="0">
              <a:latin typeface="Times New Roman" panose="02020603050405020304" pitchFamily="18" charset="0"/>
              <a:cs typeface="Times New Roman" panose="02020603050405020304" pitchFamily="18" charset="0"/>
            </a:endParaRPr>
          </a:p>
        </p:txBody>
      </p:sp>
      <p:pic>
        <p:nvPicPr>
          <p:cNvPr id="40" name="그림 39"/>
          <p:cNvPicPr>
            <a:picLocks noChangeAspect="1"/>
          </p:cNvPicPr>
          <p:nvPr/>
        </p:nvPicPr>
        <p:blipFill>
          <a:blip r:embed="rId3">
            <a:clrChange>
              <a:clrFrom>
                <a:srgbClr val="FFFFFF"/>
              </a:clrFrom>
              <a:clrTo>
                <a:srgbClr val="FFFFFF">
                  <a:alpha val="0"/>
                </a:srgbClr>
              </a:clrTo>
            </a:clrChange>
          </a:blip>
          <a:stretch>
            <a:fillRect/>
          </a:stretch>
        </p:blipFill>
        <p:spPr>
          <a:xfrm>
            <a:off x="3010438" y="854210"/>
            <a:ext cx="3101201" cy="1587111"/>
          </a:xfrm>
          <a:prstGeom prst="rect">
            <a:avLst/>
          </a:prstGeom>
        </p:spPr>
      </p:pic>
      <p:pic>
        <p:nvPicPr>
          <p:cNvPr id="41" name="그림 40"/>
          <p:cNvPicPr>
            <a:picLocks noChangeAspect="1"/>
          </p:cNvPicPr>
          <p:nvPr/>
        </p:nvPicPr>
        <p:blipFill>
          <a:blip r:embed="rId4">
            <a:clrChange>
              <a:clrFrom>
                <a:srgbClr val="FFFFFF"/>
              </a:clrFrom>
              <a:clrTo>
                <a:srgbClr val="FFFFFF">
                  <a:alpha val="0"/>
                </a:srgbClr>
              </a:clrTo>
            </a:clrChange>
          </a:blip>
          <a:stretch>
            <a:fillRect/>
          </a:stretch>
        </p:blipFill>
        <p:spPr>
          <a:xfrm>
            <a:off x="6316526" y="1321018"/>
            <a:ext cx="2480002" cy="1269198"/>
          </a:xfrm>
          <a:prstGeom prst="rect">
            <a:avLst/>
          </a:prstGeom>
        </p:spPr>
      </p:pic>
      <p:pic>
        <p:nvPicPr>
          <p:cNvPr id="6" name="그림 5"/>
          <p:cNvPicPr>
            <a:picLocks noChangeAspect="1"/>
          </p:cNvPicPr>
          <p:nvPr/>
        </p:nvPicPr>
        <p:blipFill>
          <a:blip r:embed="rId5"/>
          <a:stretch>
            <a:fillRect/>
          </a:stretch>
        </p:blipFill>
        <p:spPr>
          <a:xfrm>
            <a:off x="4703279" y="2525139"/>
            <a:ext cx="2200896" cy="1623202"/>
          </a:xfrm>
          <a:prstGeom prst="rect">
            <a:avLst/>
          </a:prstGeom>
        </p:spPr>
      </p:pic>
      <p:pic>
        <p:nvPicPr>
          <p:cNvPr id="42" name="Picture 2" descr="https://2eof2j3oc7is20vt9q3g7tlo5xe-wpengine.netdna-ssl.com/wp-content/uploads/2017/08/Changing-Data-Landscape-fig-3-1024x576.jp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4507" t="11099" r="879" b="-2736"/>
          <a:stretch/>
        </p:blipFill>
        <p:spPr bwMode="auto">
          <a:xfrm>
            <a:off x="6993585" y="2680466"/>
            <a:ext cx="2031854" cy="1101880"/>
          </a:xfrm>
          <a:prstGeom prst="rect">
            <a:avLst/>
          </a:prstGeom>
          <a:noFill/>
          <a:extLst>
            <a:ext uri="{909E8E84-426E-40DD-AFC4-6F175D3DCCD1}">
              <a14:hiddenFill xmlns:a14="http://schemas.microsoft.com/office/drawing/2010/main">
                <a:solidFill>
                  <a:srgbClr val="FFFFFF"/>
                </a:solidFill>
              </a14:hiddenFill>
            </a:ext>
          </a:extLst>
        </p:spPr>
      </p:pic>
      <p:sp>
        <p:nvSpPr>
          <p:cNvPr id="11" name="줄무늬가 있는 오른쪽 화살표 10"/>
          <p:cNvSpPr/>
          <p:nvPr/>
        </p:nvSpPr>
        <p:spPr>
          <a:xfrm rot="1858314">
            <a:off x="6172041" y="1502871"/>
            <a:ext cx="288970" cy="309535"/>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줄무늬가 있는 오른쪽 화살표 42"/>
          <p:cNvSpPr/>
          <p:nvPr/>
        </p:nvSpPr>
        <p:spPr>
          <a:xfrm rot="3890006">
            <a:off x="7575773" y="2355031"/>
            <a:ext cx="262910" cy="340216"/>
          </a:xfrm>
          <a:prstGeom prst="striped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p:cNvPicPr>
            <a:picLocks noChangeAspect="1"/>
          </p:cNvPicPr>
          <p:nvPr/>
        </p:nvPicPr>
        <p:blipFill rotWithShape="1">
          <a:blip r:embed="rId7"/>
          <a:srcRect t="15782" b="8046"/>
          <a:stretch/>
        </p:blipFill>
        <p:spPr>
          <a:xfrm>
            <a:off x="1274712" y="3254950"/>
            <a:ext cx="1857127" cy="1478169"/>
          </a:xfrm>
          <a:prstGeom prst="rect">
            <a:avLst/>
          </a:prstGeom>
        </p:spPr>
      </p:pic>
      <p:pic>
        <p:nvPicPr>
          <p:cNvPr id="15" name="그림 14"/>
          <p:cNvPicPr>
            <a:picLocks noChangeAspect="1"/>
          </p:cNvPicPr>
          <p:nvPr/>
        </p:nvPicPr>
        <p:blipFill>
          <a:blip r:embed="rId8">
            <a:clrChange>
              <a:clrFrom>
                <a:srgbClr val="FFFFFF"/>
              </a:clrFrom>
              <a:clrTo>
                <a:srgbClr val="FFFFFF">
                  <a:alpha val="0"/>
                </a:srgbClr>
              </a:clrTo>
            </a:clrChange>
          </a:blip>
          <a:stretch>
            <a:fillRect/>
          </a:stretch>
        </p:blipFill>
        <p:spPr>
          <a:xfrm>
            <a:off x="220717" y="2060848"/>
            <a:ext cx="2200962" cy="1258071"/>
          </a:xfrm>
          <a:prstGeom prst="rect">
            <a:avLst/>
          </a:prstGeom>
        </p:spPr>
      </p:pic>
      <p:pic>
        <p:nvPicPr>
          <p:cNvPr id="16" name="그림 15"/>
          <p:cNvPicPr>
            <a:picLocks noChangeAspect="1"/>
          </p:cNvPicPr>
          <p:nvPr/>
        </p:nvPicPr>
        <p:blipFill rotWithShape="1">
          <a:blip r:embed="rId9"/>
          <a:srcRect t="32258"/>
          <a:stretch/>
        </p:blipFill>
        <p:spPr>
          <a:xfrm>
            <a:off x="80475" y="5593825"/>
            <a:ext cx="4379151" cy="1198017"/>
          </a:xfrm>
          <a:prstGeom prst="rect">
            <a:avLst/>
          </a:prstGeom>
        </p:spPr>
      </p:pic>
      <p:sp>
        <p:nvSpPr>
          <p:cNvPr id="17" name="TextBox 16"/>
          <p:cNvSpPr txBox="1"/>
          <p:nvPr/>
        </p:nvSpPr>
        <p:spPr>
          <a:xfrm>
            <a:off x="374268" y="5023505"/>
            <a:ext cx="1848583" cy="523220"/>
          </a:xfrm>
          <a:prstGeom prst="rect">
            <a:avLst/>
          </a:prstGeom>
          <a:noFill/>
        </p:spPr>
        <p:txBody>
          <a:bodyPr wrap="none" rtlCol="0">
            <a:spAutoFit/>
          </a:bodyPr>
          <a:lstStyle/>
          <a:p>
            <a:r>
              <a:rPr lang="en-US" altLang="ko-KR" sz="2800" dirty="0" smtClean="0"/>
              <a:t>(Raw) Data</a:t>
            </a:r>
            <a:endParaRPr lang="ko-KR" altLang="en-US" sz="2800" dirty="0"/>
          </a:p>
        </p:txBody>
      </p:sp>
      <p:pic>
        <p:nvPicPr>
          <p:cNvPr id="18" name="Picture 4" descr="knowled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8737" y="5010824"/>
            <a:ext cx="2056706" cy="137113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0849" y="4470428"/>
            <a:ext cx="9005992" cy="461665"/>
          </a:xfrm>
          <a:prstGeom prst="rect">
            <a:avLst/>
          </a:prstGeom>
          <a:noFill/>
        </p:spPr>
        <p:txBody>
          <a:bodyPr wrap="none" rtlCol="0">
            <a:spAutoFit/>
          </a:bodyPr>
          <a:lstStyle/>
          <a:p>
            <a:r>
              <a:rPr lang="en-US" altLang="ko-KR" sz="2400" dirty="0" smtClean="0">
                <a:solidFill>
                  <a:srgbClr val="3333FF"/>
                </a:solidFill>
                <a:sym typeface="Wingdings" panose="05000000000000000000" pitchFamily="2" charset="2"/>
              </a:rPr>
              <a:t>                                                 </a:t>
            </a:r>
            <a:r>
              <a:rPr lang="en-US" altLang="ko-KR" sz="2400" dirty="0">
                <a:solidFill>
                  <a:srgbClr val="3333FF"/>
                </a:solidFill>
                <a:sym typeface="Wingdings" panose="05000000000000000000" pitchFamily="2" charset="2"/>
              </a:rPr>
              <a:t>Intelligence </a:t>
            </a:r>
            <a:r>
              <a:rPr lang="en-US" altLang="ko-KR" sz="2400" dirty="0" smtClean="0">
                <a:solidFill>
                  <a:srgbClr val="3333FF"/>
                </a:solidFill>
                <a:sym typeface="Wingdings" panose="05000000000000000000" pitchFamily="2" charset="2"/>
              </a:rPr>
              <a:t>(Learning &amp; Inference)</a:t>
            </a:r>
            <a:endParaRPr lang="ko-KR" altLang="en-US" sz="2400" dirty="0">
              <a:solidFill>
                <a:srgbClr val="3333FF"/>
              </a:solidFill>
            </a:endParaRPr>
          </a:p>
        </p:txBody>
      </p:sp>
      <p:pic>
        <p:nvPicPr>
          <p:cNvPr id="19" name="Picture 6" descr="scientific bigdata에 대한 이미지 검색결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55976" y="5652865"/>
            <a:ext cx="2057243" cy="100082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113908" y="5047055"/>
            <a:ext cx="4589718" cy="523220"/>
          </a:xfrm>
          <a:prstGeom prst="rect">
            <a:avLst/>
          </a:prstGeom>
          <a:noFill/>
        </p:spPr>
        <p:txBody>
          <a:bodyPr wrap="none" rtlCol="0">
            <a:spAutoFit/>
          </a:bodyPr>
          <a:lstStyle/>
          <a:p>
            <a:r>
              <a:rPr lang="en-US" altLang="ko-KR" sz="2800" dirty="0" smtClean="0">
                <a:sym typeface="Wingdings" panose="05000000000000000000" pitchFamily="2" charset="2"/>
              </a:rPr>
              <a:t> Information  Knowledge</a:t>
            </a:r>
            <a:endParaRPr lang="ko-KR" altLang="en-US" sz="2800" dirty="0"/>
          </a:p>
        </p:txBody>
      </p:sp>
      <p:sp>
        <p:nvSpPr>
          <p:cNvPr id="22" name="TextBox 21"/>
          <p:cNvSpPr txBox="1"/>
          <p:nvPr/>
        </p:nvSpPr>
        <p:spPr>
          <a:xfrm>
            <a:off x="-900608" y="3007123"/>
            <a:ext cx="5773954" cy="253916"/>
          </a:xfrm>
          <a:prstGeom prst="rect">
            <a:avLst/>
          </a:prstGeom>
          <a:noFill/>
        </p:spPr>
        <p:txBody>
          <a:bodyPr wrap="square" rtlCol="0">
            <a:spAutoFit/>
          </a:bodyPr>
          <a:lstStyle/>
          <a:p>
            <a:pPr algn="ctr"/>
            <a:r>
              <a:rPr lang="en-US" altLang="ko-KR" sz="1050" dirty="0"/>
              <a:t>https://www.datanami.com/2017/06/19/carts-horses-need-focus-data-first/</a:t>
            </a:r>
            <a:endParaRPr lang="ko-KR" altLang="en-US" sz="1050" dirty="0"/>
          </a:p>
        </p:txBody>
      </p:sp>
      <p:sp>
        <p:nvSpPr>
          <p:cNvPr id="23" name="TextBox 22"/>
          <p:cNvSpPr txBox="1"/>
          <p:nvPr/>
        </p:nvSpPr>
        <p:spPr>
          <a:xfrm>
            <a:off x="-616927" y="6053871"/>
            <a:ext cx="5773954" cy="253916"/>
          </a:xfrm>
          <a:prstGeom prst="rect">
            <a:avLst/>
          </a:prstGeom>
          <a:noFill/>
        </p:spPr>
        <p:txBody>
          <a:bodyPr wrap="square" rtlCol="0">
            <a:spAutoFit/>
          </a:bodyPr>
          <a:lstStyle/>
          <a:p>
            <a:pPr algn="ctr"/>
            <a:r>
              <a:rPr lang="ko-KR" altLang="en-US" sz="1050" smtClean="0"/>
              <a:t>추적 불가</a:t>
            </a:r>
            <a:r>
              <a:rPr lang="en-US" altLang="ko-KR" sz="1050" dirty="0" smtClean="0"/>
              <a:t>/</a:t>
            </a:r>
            <a:endParaRPr lang="ko-KR" altLang="en-US" sz="1050" dirty="0"/>
          </a:p>
        </p:txBody>
      </p:sp>
      <p:sp>
        <p:nvSpPr>
          <p:cNvPr id="24" name="TextBox 23"/>
          <p:cNvSpPr txBox="1"/>
          <p:nvPr/>
        </p:nvSpPr>
        <p:spPr>
          <a:xfrm>
            <a:off x="6793801" y="4881863"/>
            <a:ext cx="2350199" cy="577081"/>
          </a:xfrm>
          <a:prstGeom prst="rect">
            <a:avLst/>
          </a:prstGeom>
          <a:noFill/>
        </p:spPr>
        <p:txBody>
          <a:bodyPr wrap="square" rtlCol="0">
            <a:spAutoFit/>
          </a:bodyPr>
          <a:lstStyle/>
          <a:p>
            <a:pPr algn="ctr"/>
            <a:r>
              <a:rPr lang="en-US" altLang="ko-KR" sz="1050" dirty="0"/>
              <a:t>https://www.quora.com/What-is-the-difference-between-knowledge-and-intelligence</a:t>
            </a:r>
            <a:endParaRPr lang="ko-KR" altLang="en-US" sz="1050" dirty="0"/>
          </a:p>
        </p:txBody>
      </p:sp>
      <p:sp>
        <p:nvSpPr>
          <p:cNvPr id="25" name="TextBox 24"/>
          <p:cNvSpPr txBox="1"/>
          <p:nvPr/>
        </p:nvSpPr>
        <p:spPr>
          <a:xfrm>
            <a:off x="4245045" y="5403821"/>
            <a:ext cx="2350199" cy="415498"/>
          </a:xfrm>
          <a:prstGeom prst="rect">
            <a:avLst/>
          </a:prstGeom>
          <a:noFill/>
        </p:spPr>
        <p:txBody>
          <a:bodyPr wrap="square" rtlCol="0">
            <a:spAutoFit/>
          </a:bodyPr>
          <a:lstStyle/>
          <a:p>
            <a:pPr algn="ctr"/>
            <a:r>
              <a:rPr lang="en-US" altLang="ko-KR" sz="1050" dirty="0"/>
              <a:t>https://activerain.com/blogsview/4931027/unforgettable--that-s-what-we-are---</a:t>
            </a:r>
            <a:endParaRPr lang="ko-KR" altLang="en-US" sz="1050" dirty="0"/>
          </a:p>
        </p:txBody>
      </p:sp>
    </p:spTree>
    <p:extLst>
      <p:ext uri="{BB962C8B-B14F-4D97-AF65-F5344CB8AC3E}">
        <p14:creationId xmlns:p14="http://schemas.microsoft.com/office/powerpoint/2010/main" val="4090700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
          </p:nvPr>
        </p:nvSpPr>
        <p:spPr>
          <a:xfrm>
            <a:off x="8676456" y="6609382"/>
            <a:ext cx="467544" cy="276002"/>
          </a:xfrm>
          <a:prstGeom prst="rect">
            <a:avLst/>
          </a:prstGeom>
        </p:spPr>
        <p:txBody>
          <a:bodyPr/>
          <a:lstStyle/>
          <a:p>
            <a:pPr>
              <a:defRPr/>
            </a:pPr>
            <a:fld id="{3A54F9FD-99C7-49C9-90D2-943B9F53534B}" type="slidenum">
              <a:rPr lang="ko-KR" altLang="en-US" smtClean="0"/>
              <a:pPr>
                <a:defRPr/>
              </a:pPr>
              <a:t>89</a:t>
            </a:fld>
            <a:endParaRPr lang="ko-KR" altLang="en-US" dirty="0"/>
          </a:p>
        </p:txBody>
      </p:sp>
      <p:sp>
        <p:nvSpPr>
          <p:cNvPr id="5" name="제목 1"/>
          <p:cNvSpPr>
            <a:spLocks noGrp="1"/>
          </p:cNvSpPr>
          <p:nvPr>
            <p:ph type="title"/>
          </p:nvPr>
        </p:nvSpPr>
        <p:spPr>
          <a:xfrm>
            <a:off x="0" y="44624"/>
            <a:ext cx="9144000" cy="1080119"/>
          </a:xfrm>
          <a:noFill/>
          <a:ln>
            <a:noFill/>
          </a:ln>
        </p:spPr>
        <p:txBody>
          <a:bodyPr>
            <a:noAutofit/>
          </a:bodyPr>
          <a:lstStyle/>
          <a:p>
            <a:pPr algn="ctr">
              <a:lnSpc>
                <a:spcPts val="4000"/>
              </a:lnSpc>
            </a:pPr>
            <a:r>
              <a:rPr lang="en-US" altLang="ko-KR" sz="4000" dirty="0" smtClean="0">
                <a:latin typeface="Times New Roman" panose="02020603050405020304" pitchFamily="18" charset="0"/>
                <a:cs typeface="Times New Roman" panose="02020603050405020304" pitchFamily="18" charset="0"/>
              </a:rPr>
              <a:t>Configurable Clustering </a:t>
            </a:r>
            <a:br>
              <a:rPr lang="en-US" altLang="ko-KR" sz="4000" dirty="0" smtClean="0">
                <a:latin typeface="Times New Roman" panose="02020603050405020304" pitchFamily="18" charset="0"/>
                <a:cs typeface="Times New Roman" panose="02020603050405020304" pitchFamily="18" charset="0"/>
              </a:rPr>
            </a:br>
            <a:r>
              <a:rPr lang="en-US" altLang="ko-KR" sz="4000" dirty="0" smtClean="0">
                <a:latin typeface="Times New Roman" panose="02020603050405020304" pitchFamily="18" charset="0"/>
                <a:cs typeface="Times New Roman" panose="02020603050405020304" pitchFamily="18" charset="0"/>
              </a:rPr>
              <a:t>for AI-inspired HPC/</a:t>
            </a:r>
            <a:r>
              <a:rPr lang="en-US" altLang="ko-KR" sz="4000" dirty="0" err="1" smtClean="0">
                <a:latin typeface="Times New Roman" panose="02020603050405020304" pitchFamily="18" charset="0"/>
                <a:cs typeface="Times New Roman" panose="02020603050405020304" pitchFamily="18" charset="0"/>
              </a:rPr>
              <a:t>BigData</a:t>
            </a:r>
            <a:r>
              <a:rPr lang="en-US" altLang="ko-KR" sz="4000" dirty="0" smtClean="0">
                <a:latin typeface="Times New Roman" panose="02020603050405020304" pitchFamily="18" charset="0"/>
                <a:cs typeface="Times New Roman" panose="02020603050405020304" pitchFamily="18" charset="0"/>
              </a:rPr>
              <a:t> (HPDA)</a:t>
            </a:r>
            <a:endParaRPr lang="ko-KR" altLang="en-US" sz="3200" dirty="0">
              <a:latin typeface="Times New Roman" panose="02020603050405020304" pitchFamily="18" charset="0"/>
              <a:cs typeface="Times New Roman" panose="02020603050405020304" pitchFamily="18" charset="0"/>
            </a:endParaRPr>
          </a:p>
        </p:txBody>
      </p:sp>
      <p:grpSp>
        <p:nvGrpSpPr>
          <p:cNvPr id="6" name="그룹 5"/>
          <p:cNvGrpSpPr/>
          <p:nvPr/>
        </p:nvGrpSpPr>
        <p:grpSpPr>
          <a:xfrm>
            <a:off x="1043608" y="3090174"/>
            <a:ext cx="7056784" cy="3678423"/>
            <a:chOff x="4120462" y="3976909"/>
            <a:chExt cx="4999231" cy="2821832"/>
          </a:xfrm>
        </p:grpSpPr>
        <p:pic>
          <p:nvPicPr>
            <p:cNvPr id="11" name="그림 10"/>
            <p:cNvPicPr>
              <a:picLocks noChangeAspect="1"/>
            </p:cNvPicPr>
            <p:nvPr/>
          </p:nvPicPr>
          <p:blipFill>
            <a:blip r:embed="rId3"/>
            <a:stretch>
              <a:fillRect/>
            </a:stretch>
          </p:blipFill>
          <p:spPr>
            <a:xfrm>
              <a:off x="4120462" y="3976909"/>
              <a:ext cx="4825974" cy="2821832"/>
            </a:xfrm>
            <a:prstGeom prst="rect">
              <a:avLst/>
            </a:prstGeom>
          </p:spPr>
        </p:pic>
        <p:pic>
          <p:nvPicPr>
            <p:cNvPr id="12" name="Picture 3"/>
            <p:cNvPicPr>
              <a:picLocks noChangeAspect="1" noChangeArrowheads="1"/>
            </p:cNvPicPr>
            <p:nvPr/>
          </p:nvPicPr>
          <p:blipFill>
            <a:blip r:embed="rId4"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8657382" y="5046785"/>
              <a:ext cx="462311" cy="419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 name="그림 13"/>
          <p:cNvPicPr>
            <a:picLocks noChangeAspect="1"/>
          </p:cNvPicPr>
          <p:nvPr/>
        </p:nvPicPr>
        <p:blipFill>
          <a:blip r:embed="rId5"/>
          <a:stretch>
            <a:fillRect/>
          </a:stretch>
        </p:blipFill>
        <p:spPr>
          <a:xfrm>
            <a:off x="2555776" y="1432259"/>
            <a:ext cx="2200896" cy="1623202"/>
          </a:xfrm>
          <a:prstGeom prst="rect">
            <a:avLst/>
          </a:prstGeom>
        </p:spPr>
      </p:pic>
      <p:pic>
        <p:nvPicPr>
          <p:cNvPr id="15" name="그림 14"/>
          <p:cNvPicPr>
            <a:picLocks noChangeAspect="1"/>
          </p:cNvPicPr>
          <p:nvPr/>
        </p:nvPicPr>
        <p:blipFill>
          <a:blip r:embed="rId5"/>
          <a:stretch>
            <a:fillRect/>
          </a:stretch>
        </p:blipFill>
        <p:spPr>
          <a:xfrm>
            <a:off x="2555776" y="3140968"/>
            <a:ext cx="2200895" cy="1570245"/>
          </a:xfrm>
          <a:prstGeom prst="rect">
            <a:avLst/>
          </a:prstGeom>
          <a:solidFill>
            <a:schemeClr val="bg1"/>
          </a:solidFill>
        </p:spPr>
      </p:pic>
    </p:spTree>
    <p:extLst>
      <p:ext uri="{BB962C8B-B14F-4D97-AF65-F5344CB8AC3E}">
        <p14:creationId xmlns:p14="http://schemas.microsoft.com/office/powerpoint/2010/main" val="297944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제목 1"/>
          <p:cNvSpPr>
            <a:spLocks noGrp="1"/>
          </p:cNvSpPr>
          <p:nvPr>
            <p:ph type="title"/>
          </p:nvPr>
        </p:nvSpPr>
        <p:spPr>
          <a:xfrm>
            <a:off x="7810" y="0"/>
            <a:ext cx="9097401" cy="553483"/>
          </a:xfrm>
        </p:spPr>
        <p:txBody>
          <a:bodyPr/>
          <a:lstStyle/>
          <a:p>
            <a:r>
              <a:rPr lang="en-US" altLang="ko-KR" sz="4000" dirty="0" smtClean="0"/>
              <a:t>Evolution of  Computer  System (Chip)</a:t>
            </a:r>
            <a:endParaRPr lang="ko-KR" altLang="en-US" sz="4000" dirty="0" smtClean="0"/>
          </a:p>
        </p:txBody>
      </p:sp>
      <p:pic>
        <p:nvPicPr>
          <p:cNvPr id="409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0" y="3795450"/>
            <a:ext cx="3841942" cy="3008114"/>
          </a:xfrm>
          <a:prstGeom prst="rect">
            <a:avLst/>
          </a:prstGeom>
          <a:noFill/>
          <a:ln w="57150">
            <a:noFill/>
            <a:miter lim="800000"/>
            <a:headEnd/>
            <a:tailEnd/>
          </a:ln>
          <a:extLst>
            <a:ext uri="{909E8E84-426E-40DD-AFC4-6F175D3DCCD1}">
              <a14:hiddenFill xmlns:a14="http://schemas.microsoft.com/office/drawing/2010/main">
                <a:solidFill>
                  <a:schemeClr val="accent1"/>
                </a:solidFill>
              </a14:hiddenFill>
            </a:ext>
          </a:extLst>
        </p:spPr>
      </p:pic>
      <p:grpSp>
        <p:nvGrpSpPr>
          <p:cNvPr id="3" name="그룹 2"/>
          <p:cNvGrpSpPr/>
          <p:nvPr/>
        </p:nvGrpSpPr>
        <p:grpSpPr>
          <a:xfrm>
            <a:off x="4408774" y="1230416"/>
            <a:ext cx="4735226" cy="5627584"/>
            <a:chOff x="4408774" y="1230416"/>
            <a:chExt cx="4735226" cy="5627584"/>
          </a:xfrm>
        </p:grpSpPr>
        <p:pic>
          <p:nvPicPr>
            <p:cNvPr id="5124" name="Picture 4" descr="image0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774" y="3429000"/>
              <a:ext cx="4688627" cy="264660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p:cNvGrpSpPr/>
            <p:nvPr/>
          </p:nvGrpSpPr>
          <p:grpSpPr>
            <a:xfrm>
              <a:off x="4408774" y="6084510"/>
              <a:ext cx="4735226" cy="773490"/>
              <a:chOff x="5001712" y="6084510"/>
              <a:chExt cx="4142288" cy="773490"/>
            </a:xfrm>
          </p:grpSpPr>
          <p:sp>
            <p:nvSpPr>
              <p:cNvPr id="40967" name="TextBox 7"/>
              <p:cNvSpPr txBox="1">
                <a:spLocks noChangeArrowheads="1"/>
              </p:cNvSpPr>
              <p:nvPr/>
            </p:nvSpPr>
            <p:spPr bwMode="auto">
              <a:xfrm>
                <a:off x="5235483" y="6084510"/>
                <a:ext cx="36747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1800" dirty="0" smtClean="0">
                    <a:ea typeface="굴림" pitchFamily="50" charset="-127"/>
                  </a:rPr>
                  <a:t>SOC Chip (ARM Cortex + </a:t>
                </a:r>
                <a:r>
                  <a:rPr lang="en-US" altLang="ko-KR" sz="1800" dirty="0" err="1" smtClean="0">
                    <a:ea typeface="굴림" pitchFamily="50" charset="-127"/>
                  </a:rPr>
                  <a:t>Corelink</a:t>
                </a:r>
                <a:r>
                  <a:rPr lang="en-US" altLang="ko-KR" sz="1800" dirty="0" smtClean="0">
                    <a:ea typeface="굴림" pitchFamily="50" charset="-127"/>
                  </a:rPr>
                  <a:t>)</a:t>
                </a:r>
                <a:endParaRPr lang="ko-KR" altLang="en-US" sz="1800" dirty="0">
                  <a:ea typeface="굴림" pitchFamily="50" charset="-127"/>
                </a:endParaRPr>
              </a:p>
            </p:txBody>
          </p:sp>
          <p:sp>
            <p:nvSpPr>
              <p:cNvPr id="4" name="TextBox 3"/>
              <p:cNvSpPr txBox="1"/>
              <p:nvPr/>
            </p:nvSpPr>
            <p:spPr>
              <a:xfrm>
                <a:off x="5001712" y="6396335"/>
                <a:ext cx="4142288" cy="461665"/>
              </a:xfrm>
              <a:prstGeom prst="rect">
                <a:avLst/>
              </a:prstGeom>
              <a:noFill/>
            </p:spPr>
            <p:txBody>
              <a:bodyPr wrap="square" rtlCol="0">
                <a:spAutoFit/>
              </a:bodyPr>
              <a:lstStyle/>
              <a:p>
                <a:pPr algn="ctr"/>
                <a:r>
                  <a:rPr lang="en-US" altLang="ko-KR" sz="1200" dirty="0"/>
                  <a:t>https://community.arm.com/processors/b/blog/posts/coherent-interconnect-technology-supports-exponential-data-flow-growth</a:t>
                </a:r>
                <a:endParaRPr lang="ko-KR" altLang="en-US" sz="1200" dirty="0"/>
              </a:p>
            </p:txBody>
          </p:sp>
        </p:grpSp>
        <p:pic>
          <p:nvPicPr>
            <p:cNvPr id="5126" name="Picture 6" descr="enter image description here"/>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10236" b="9611"/>
            <a:stretch/>
          </p:blipFill>
          <p:spPr bwMode="auto">
            <a:xfrm>
              <a:off x="6240233" y="1230416"/>
              <a:ext cx="2903767" cy="2327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그룹 4"/>
          <p:cNvGrpSpPr/>
          <p:nvPr/>
        </p:nvGrpSpPr>
        <p:grpSpPr>
          <a:xfrm>
            <a:off x="899740" y="587596"/>
            <a:ext cx="3462435" cy="3036938"/>
            <a:chOff x="1094075" y="743485"/>
            <a:chExt cx="3462435" cy="3036938"/>
          </a:xfrm>
        </p:grpSpPr>
        <p:pic>
          <p:nvPicPr>
            <p:cNvPr id="4096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075" y="743485"/>
              <a:ext cx="2919308" cy="3036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6"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0359" y="1218774"/>
              <a:ext cx="1983171" cy="242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9" name="Picture 4"/>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6524" y="2843181"/>
              <a:ext cx="958735" cy="93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70" name="Picture 3"/>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4306" y="1230416"/>
              <a:ext cx="1052204" cy="102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71" name="Picture 5"/>
            <p:cNvPicPr>
              <a:picLocks noChangeAspect="1" noChangeArrowheads="1"/>
            </p:cNvPicPr>
            <p:nvPr/>
          </p:nvPicPr>
          <p:blipFill>
            <a:blip r:embed="rId9">
              <a:clrChange>
                <a:clrFrom>
                  <a:srgbClr val="F7F5F6"/>
                </a:clrFrom>
                <a:clrTo>
                  <a:srgbClr val="F7F5F6">
                    <a:alpha val="0"/>
                  </a:srgbClr>
                </a:clrTo>
              </a:clrChange>
              <a:extLst>
                <a:ext uri="{28A0092B-C50C-407E-A947-70E740481C1C}">
                  <a14:useLocalDpi xmlns:a14="http://schemas.microsoft.com/office/drawing/2010/main" val="0"/>
                </a:ext>
              </a:extLst>
            </a:blip>
            <a:srcRect/>
            <a:stretch>
              <a:fillRect/>
            </a:stretch>
          </p:blipFill>
          <p:spPr bwMode="auto">
            <a:xfrm>
              <a:off x="3454098" y="2452811"/>
              <a:ext cx="969883" cy="713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TextBox 16"/>
          <p:cNvSpPr txBox="1"/>
          <p:nvPr/>
        </p:nvSpPr>
        <p:spPr>
          <a:xfrm>
            <a:off x="-59218" y="3514401"/>
            <a:ext cx="4735226" cy="461665"/>
          </a:xfrm>
          <a:prstGeom prst="rect">
            <a:avLst/>
          </a:prstGeom>
          <a:noFill/>
        </p:spPr>
        <p:txBody>
          <a:bodyPr wrap="square" rtlCol="0">
            <a:spAutoFit/>
          </a:bodyPr>
          <a:lstStyle/>
          <a:p>
            <a:pPr algn="ctr"/>
            <a:r>
              <a:rPr lang="en-US" altLang="ko-KR" sz="1200" dirty="0"/>
              <a:t>https://</a:t>
            </a:r>
            <a:r>
              <a:rPr lang="en-US" altLang="ko-KR" sz="1200" dirty="0" smtClean="0"/>
              <a:t>medium.com/computing-technology-with-it-fundamentals/system-hardware-component-processor-fd1e58d6dfb2</a:t>
            </a:r>
            <a:endParaRPr lang="ko-KR" altLang="en-US" sz="1200" dirty="0"/>
          </a:p>
        </p:txBody>
      </p:sp>
    </p:spTree>
    <p:extLst>
      <p:ext uri="{BB962C8B-B14F-4D97-AF65-F5344CB8AC3E}">
        <p14:creationId xmlns:p14="http://schemas.microsoft.com/office/powerpoint/2010/main" val="399371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3095"/>
            <a:ext cx="5542676" cy="594984"/>
          </a:xfrm>
        </p:spPr>
        <p:txBody>
          <a:bodyPr>
            <a:noAutofit/>
          </a:bodyPr>
          <a:lstStyle/>
          <a:p>
            <a:pPr algn="ctr"/>
            <a:r>
              <a:rPr lang="en-US" altLang="ko-KR" sz="4000" dirty="0" smtClean="0">
                <a:latin typeface="Times New Roman" panose="02020603050405020304" pitchFamily="18" charset="0"/>
                <a:cs typeface="Times New Roman" panose="02020603050405020304" pitchFamily="18" charset="0"/>
              </a:rPr>
              <a:t>Cluster for AI Computing</a:t>
            </a:r>
            <a:endParaRPr lang="ko-KR" altLang="en-US" sz="4000" dirty="0">
              <a:latin typeface="Times New Roman" panose="02020603050405020304" pitchFamily="18" charset="0"/>
              <a:cs typeface="Times New Roman" panose="02020603050405020304" pitchFamily="18" charset="0"/>
            </a:endParaRPr>
          </a:p>
        </p:txBody>
      </p:sp>
      <p:grpSp>
        <p:nvGrpSpPr>
          <p:cNvPr id="3" name="그룹 2"/>
          <p:cNvGrpSpPr/>
          <p:nvPr/>
        </p:nvGrpSpPr>
        <p:grpSpPr>
          <a:xfrm>
            <a:off x="107504" y="2474863"/>
            <a:ext cx="7757856" cy="4250422"/>
            <a:chOff x="126512" y="1363975"/>
            <a:chExt cx="8890976" cy="5307336"/>
          </a:xfrm>
        </p:grpSpPr>
        <p:grpSp>
          <p:nvGrpSpPr>
            <p:cNvPr id="155" name="그룹 154"/>
            <p:cNvGrpSpPr/>
            <p:nvPr/>
          </p:nvGrpSpPr>
          <p:grpSpPr>
            <a:xfrm>
              <a:off x="979235" y="1363975"/>
              <a:ext cx="3100998" cy="1657949"/>
              <a:chOff x="3034815" y="1038334"/>
              <a:chExt cx="3100998" cy="1657949"/>
            </a:xfrm>
          </p:grpSpPr>
          <p:sp>
            <p:nvSpPr>
              <p:cNvPr id="156" name="모서리가 둥근 직사각형 155"/>
              <p:cNvSpPr/>
              <p:nvPr/>
            </p:nvSpPr>
            <p:spPr>
              <a:xfrm>
                <a:off x="3518683" y="1455559"/>
                <a:ext cx="2617130" cy="1240724"/>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157" name="Picture 4" descr="C:\Users\sunny\Desktop\제목 없음.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1477" y="1507705"/>
                <a:ext cx="833095" cy="78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6" descr="Image result for mellanox smartnic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930749" y="1956752"/>
                <a:ext cx="474853" cy="412097"/>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94"/>
              <p:cNvSpPr txBox="1"/>
              <p:nvPr/>
            </p:nvSpPr>
            <p:spPr>
              <a:xfrm>
                <a:off x="3748527" y="1091473"/>
                <a:ext cx="2347507" cy="4375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smtClean="0">
                    <a:latin typeface="Times New Roman" panose="02020603050405020304" pitchFamily="18" charset="0"/>
                    <a:cs typeface="Times New Roman" panose="02020603050405020304" pitchFamily="18" charset="0"/>
                  </a:rPr>
                  <a:t>Intelligence Center</a:t>
                </a:r>
              </a:p>
            </p:txBody>
          </p:sp>
          <p:pic>
            <p:nvPicPr>
              <p:cNvPr id="160" name="Picture 4" descr="https://upload.wikimedia.org/wikipedia/commons/thumb/8/80/The_OpenStack_logo.svg/2000px-The_OpenStack_logo.svg.png"/>
              <p:cNvPicPr>
                <a:picLocks noChangeAspect="1" noChangeArrowheads="1"/>
              </p:cNvPicPr>
              <p:nvPr/>
            </p:nvPicPr>
            <p:blipFill rotWithShape="1">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8566" t="7926" r="14090" b="9205"/>
              <a:stretch/>
            </p:blipFill>
            <p:spPr bwMode="auto">
              <a:xfrm>
                <a:off x="4465963" y="2257792"/>
                <a:ext cx="367338" cy="350700"/>
              </a:xfrm>
              <a:prstGeom prst="rect">
                <a:avLst/>
              </a:prstGeom>
              <a:noFill/>
              <a:extLst>
                <a:ext uri="{909E8E84-426E-40DD-AFC4-6F175D3DCCD1}">
                  <a14:hiddenFill xmlns:a14="http://schemas.microsoft.com/office/drawing/2010/main">
                    <a:solidFill>
                      <a:srgbClr val="FFFFFF"/>
                    </a:solidFill>
                  </a14:hiddenFill>
                </a:ext>
              </a:extLst>
            </p:spPr>
          </p:pic>
          <p:pic>
            <p:nvPicPr>
              <p:cNvPr id="161" name="그림 160"/>
              <p:cNvPicPr>
                <a:picLocks noChangeAspect="1"/>
              </p:cNvPicPr>
              <p:nvPr/>
            </p:nvPicPr>
            <p:blipFill>
              <a:blip r:embed="rId5"/>
              <a:stretch>
                <a:fillRect/>
              </a:stretch>
            </p:blipFill>
            <p:spPr>
              <a:xfrm>
                <a:off x="3034815" y="1038334"/>
                <a:ext cx="947280" cy="932410"/>
              </a:xfrm>
              <a:prstGeom prst="rect">
                <a:avLst/>
              </a:prstGeom>
            </p:spPr>
          </p:pic>
          <p:pic>
            <p:nvPicPr>
              <p:cNvPr id="162" name="Picture 14" descr="Image result for kubernete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1" r="71922" b="4409"/>
              <a:stretch/>
            </p:blipFill>
            <p:spPr bwMode="auto">
              <a:xfrm>
                <a:off x="3915241" y="1921881"/>
                <a:ext cx="298058" cy="227512"/>
              </a:xfrm>
              <a:prstGeom prst="rect">
                <a:avLst/>
              </a:prstGeom>
              <a:noFill/>
              <a:extLst>
                <a:ext uri="{909E8E84-426E-40DD-AFC4-6F175D3DCCD1}">
                  <a14:hiddenFill xmlns:a14="http://schemas.microsoft.com/office/drawing/2010/main">
                    <a:solidFill>
                      <a:srgbClr val="FFFFFF"/>
                    </a:solidFill>
                  </a14:hiddenFill>
                </a:ext>
              </a:extLst>
            </p:spPr>
          </p:pic>
          <p:pic>
            <p:nvPicPr>
              <p:cNvPr id="163" name="그림 1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7426" y="2129760"/>
                <a:ext cx="202595" cy="206210"/>
              </a:xfrm>
              <a:prstGeom prst="rect">
                <a:avLst/>
              </a:prstGeom>
            </p:spPr>
          </p:pic>
          <p:pic>
            <p:nvPicPr>
              <p:cNvPr id="16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3802" y="1847472"/>
                <a:ext cx="574617" cy="32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4" name="육각형 183"/>
            <p:cNvSpPr/>
            <p:nvPr/>
          </p:nvSpPr>
          <p:spPr>
            <a:xfrm>
              <a:off x="2760336" y="3594523"/>
              <a:ext cx="3595215" cy="3076788"/>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85" name="TextBox 184"/>
            <p:cNvSpPr txBox="1"/>
            <p:nvPr/>
          </p:nvSpPr>
          <p:spPr>
            <a:xfrm>
              <a:off x="4036023" y="2549127"/>
              <a:ext cx="4000964" cy="75579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Multi-node AI Computing Cluster with Optimized DL Tools</a:t>
              </a:r>
            </a:p>
          </p:txBody>
        </p:sp>
        <p:pic>
          <p:nvPicPr>
            <p:cNvPr id="18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989853">
              <a:off x="3990610" y="5064499"/>
              <a:ext cx="970234" cy="1234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0234" y="5681789"/>
              <a:ext cx="569309" cy="587160"/>
            </a:xfrm>
            <a:prstGeom prst="rect">
              <a:avLst/>
            </a:prstGeom>
            <a:noFill/>
            <a:extLst/>
          </p:spPr>
        </p:pic>
        <p:pic>
          <p:nvPicPr>
            <p:cNvPr id="18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3211" y="5665722"/>
              <a:ext cx="569309" cy="587160"/>
            </a:xfrm>
            <a:prstGeom prst="rect">
              <a:avLst/>
            </a:prstGeom>
            <a:noFill/>
            <a:extLst/>
          </p:spPr>
        </p:pic>
        <p:pic>
          <p:nvPicPr>
            <p:cNvPr id="18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59830" y="5087674"/>
              <a:ext cx="569309" cy="587160"/>
            </a:xfrm>
            <a:prstGeom prst="rect">
              <a:avLst/>
            </a:prstGeom>
            <a:noFill/>
            <a:extLst/>
          </p:spPr>
        </p:pic>
        <p:pic>
          <p:nvPicPr>
            <p:cNvPr id="190"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12381" y="5061839"/>
              <a:ext cx="569309" cy="587160"/>
            </a:xfrm>
            <a:prstGeom prst="rect">
              <a:avLst/>
            </a:prstGeom>
            <a:noFill/>
            <a:extLst/>
          </p:spPr>
        </p:pic>
        <p:pic>
          <p:nvPicPr>
            <p:cNvPr id="191" name="Picture 4" descr="C:\Users\sunny\Desktop\제목 없음.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7311" y="4697211"/>
              <a:ext cx="1965978" cy="185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 name="그룹 191"/>
            <p:cNvGrpSpPr/>
            <p:nvPr/>
          </p:nvGrpSpPr>
          <p:grpSpPr>
            <a:xfrm>
              <a:off x="6671356" y="3480317"/>
              <a:ext cx="2090317" cy="1998472"/>
              <a:chOff x="643271" y="2204418"/>
              <a:chExt cx="2484806" cy="2099734"/>
            </a:xfrm>
          </p:grpSpPr>
          <p:sp>
            <p:nvSpPr>
              <p:cNvPr id="193" name="육각형 192"/>
              <p:cNvSpPr/>
              <p:nvPr/>
            </p:nvSpPr>
            <p:spPr>
              <a:xfrm>
                <a:off x="643734" y="2324410"/>
                <a:ext cx="2341467" cy="1601353"/>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194"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6849" y="2204418"/>
                <a:ext cx="1529682" cy="702490"/>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643271" y="3928004"/>
                <a:ext cx="2484806" cy="376148"/>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Cloud Storage Cluster</a:t>
                </a:r>
              </a:p>
            </p:txBody>
          </p:sp>
          <p:grpSp>
            <p:nvGrpSpPr>
              <p:cNvPr id="196" name="그룹 195"/>
              <p:cNvGrpSpPr/>
              <p:nvPr/>
            </p:nvGrpSpPr>
            <p:grpSpPr>
              <a:xfrm>
                <a:off x="1127847" y="2783102"/>
                <a:ext cx="1260461" cy="1089811"/>
                <a:chOff x="1143986" y="2905005"/>
                <a:chExt cx="1260461" cy="1089811"/>
              </a:xfrm>
            </p:grpSpPr>
            <p:pic>
              <p:nvPicPr>
                <p:cNvPr id="19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8989853">
                  <a:off x="1433895" y="3045806"/>
                  <a:ext cx="721997" cy="81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9076" y="3382865"/>
                  <a:ext cx="423650" cy="386190"/>
                </a:xfrm>
                <a:prstGeom prst="rect">
                  <a:avLst/>
                </a:prstGeom>
                <a:noFill/>
                <a:extLst/>
              </p:spPr>
            </p:pic>
            <p:pic>
              <p:nvPicPr>
                <p:cNvPr id="19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7260" y="3212104"/>
                  <a:ext cx="423650" cy="386190"/>
                </a:xfrm>
                <a:prstGeom prst="rect">
                  <a:avLst/>
                </a:prstGeom>
                <a:noFill/>
                <a:extLst/>
              </p:spPr>
            </p:pic>
            <p:pic>
              <p:nvPicPr>
                <p:cNvPr id="200" name="Picture 4" descr="C:\Users\sunny\Desktop\제목 없음.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3986" y="2905005"/>
                  <a:ext cx="1260461" cy="108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1" name="그룹 200"/>
            <p:cNvGrpSpPr/>
            <p:nvPr/>
          </p:nvGrpSpPr>
          <p:grpSpPr>
            <a:xfrm>
              <a:off x="126512" y="3208797"/>
              <a:ext cx="2487492" cy="1184164"/>
              <a:chOff x="7747541" y="1746002"/>
              <a:chExt cx="2956936" cy="1244165"/>
            </a:xfrm>
          </p:grpSpPr>
          <p:sp>
            <p:nvSpPr>
              <p:cNvPr id="202" name="모서리가 둥근 직사각형 201"/>
              <p:cNvSpPr/>
              <p:nvPr/>
            </p:nvSpPr>
            <p:spPr>
              <a:xfrm>
                <a:off x="7932332" y="1746002"/>
                <a:ext cx="2527264" cy="123990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203" name="Picture 8" descr="Image result for tesla gpu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47392" y="2267454"/>
                <a:ext cx="643172" cy="468941"/>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descr="Image result for nvidi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42552" y="2218862"/>
                <a:ext cx="643172" cy="499529"/>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747541" y="1764228"/>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GPU Acceleration</a:t>
                </a:r>
              </a:p>
            </p:txBody>
          </p:sp>
          <p:pic>
            <p:nvPicPr>
              <p:cNvPr id="206" name="Picture 8" descr="Image result for tesla gpu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08409" y="2089047"/>
                <a:ext cx="457207" cy="333353"/>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8258375" y="2645364"/>
                <a:ext cx="1206534"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GPU Cards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08" name="그룹 207"/>
            <p:cNvGrpSpPr/>
            <p:nvPr/>
          </p:nvGrpSpPr>
          <p:grpSpPr>
            <a:xfrm>
              <a:off x="160983" y="5473196"/>
              <a:ext cx="2487492" cy="1180112"/>
              <a:chOff x="8070457" y="3310217"/>
              <a:chExt cx="2956936" cy="1239908"/>
            </a:xfrm>
          </p:grpSpPr>
          <p:sp>
            <p:nvSpPr>
              <p:cNvPr id="209" name="모서리가 둥근 직사각형 208"/>
              <p:cNvSpPr/>
              <p:nvPr/>
            </p:nvSpPr>
            <p:spPr>
              <a:xfrm>
                <a:off x="8215706" y="3310217"/>
                <a:ext cx="2527264" cy="123990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0" name="TextBox 209"/>
              <p:cNvSpPr txBox="1"/>
              <p:nvPr/>
            </p:nvSpPr>
            <p:spPr>
              <a:xfrm>
                <a:off x="8070457" y="3339324"/>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Parallel File System</a:t>
                </a:r>
              </a:p>
            </p:txBody>
          </p:sp>
          <p:pic>
            <p:nvPicPr>
              <p:cNvPr id="211" name="Picture 10" descr="Image result for bee gf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9979" y="3700805"/>
                <a:ext cx="853704" cy="620667"/>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Image result for nvme ssd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45854" y="3695007"/>
                <a:ext cx="912336" cy="547582"/>
              </a:xfrm>
              <a:prstGeom prst="rect">
                <a:avLst/>
              </a:prstGeom>
              <a:noFill/>
              <a:extLst>
                <a:ext uri="{909E8E84-426E-40DD-AFC4-6F175D3DCCD1}">
                  <a14:hiddenFill xmlns:a14="http://schemas.microsoft.com/office/drawing/2010/main">
                    <a:solidFill>
                      <a:srgbClr val="FFFFFF"/>
                    </a:solidFill>
                  </a14:hiddenFill>
                </a:ext>
              </a:extLst>
            </p:spPr>
          </p:pic>
          <p:sp>
            <p:nvSpPr>
              <p:cNvPr id="213" name="TextBox 212"/>
              <p:cNvSpPr txBox="1"/>
              <p:nvPr/>
            </p:nvSpPr>
            <p:spPr>
              <a:xfrm>
                <a:off x="8470510" y="4169599"/>
                <a:ext cx="1343751"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NVMe SSDs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14" name="그룹 213"/>
            <p:cNvGrpSpPr/>
            <p:nvPr/>
          </p:nvGrpSpPr>
          <p:grpSpPr>
            <a:xfrm>
              <a:off x="6529996" y="5491199"/>
              <a:ext cx="2487492" cy="1180112"/>
              <a:chOff x="7788517" y="5152082"/>
              <a:chExt cx="2956936" cy="1239908"/>
            </a:xfrm>
          </p:grpSpPr>
          <p:sp>
            <p:nvSpPr>
              <p:cNvPr id="215" name="모서리가 둥근 직사각형 214"/>
              <p:cNvSpPr/>
              <p:nvPr/>
            </p:nvSpPr>
            <p:spPr>
              <a:xfrm>
                <a:off x="7973308" y="5152082"/>
                <a:ext cx="2527264" cy="1239908"/>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6" name="TextBox 215"/>
              <p:cNvSpPr txBox="1"/>
              <p:nvPr/>
            </p:nvSpPr>
            <p:spPr>
              <a:xfrm>
                <a:off x="7788517" y="5176302"/>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Cloud Storage</a:t>
                </a:r>
              </a:p>
            </p:txBody>
          </p:sp>
          <p:pic>
            <p:nvPicPr>
              <p:cNvPr id="217"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66986" y="5537782"/>
                <a:ext cx="1253016" cy="575434"/>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6" descr="Image result for mellanox smartnic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93492" y="5360479"/>
                <a:ext cx="1073493" cy="825397"/>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p:cNvSpPr txBox="1"/>
              <p:nvPr/>
            </p:nvSpPr>
            <p:spPr>
              <a:xfrm>
                <a:off x="8294912" y="6016746"/>
                <a:ext cx="1237830"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Smart NICs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226" name="Picture 8" descr="Image result for cpu xeon 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93551" y="5236187"/>
              <a:ext cx="1093449" cy="953473"/>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그룹 226"/>
            <p:cNvGrpSpPr/>
            <p:nvPr/>
          </p:nvGrpSpPr>
          <p:grpSpPr>
            <a:xfrm>
              <a:off x="3165293" y="5435160"/>
              <a:ext cx="705301" cy="641510"/>
              <a:chOff x="1035180" y="5456006"/>
              <a:chExt cx="461936" cy="410466"/>
            </a:xfrm>
          </p:grpSpPr>
          <p:pic>
            <p:nvPicPr>
              <p:cNvPr id="228" name="Picture 8" descr="Image result for tesla gpu 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62898" y="5549881"/>
                <a:ext cx="434218" cy="316591"/>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8" descr="Image result for tesla gpu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5180" y="5456006"/>
                <a:ext cx="308669" cy="225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p:cNvGrpSpPr/>
            <p:nvPr/>
          </p:nvGrpSpPr>
          <p:grpSpPr>
            <a:xfrm>
              <a:off x="2778894" y="3347296"/>
              <a:ext cx="3421820" cy="1935650"/>
              <a:chOff x="500143" y="3418672"/>
              <a:chExt cx="3421820" cy="1935650"/>
            </a:xfrm>
          </p:grpSpPr>
          <p:grpSp>
            <p:nvGrpSpPr>
              <p:cNvPr id="230" name="그룹 229"/>
              <p:cNvGrpSpPr/>
              <p:nvPr/>
            </p:nvGrpSpPr>
            <p:grpSpPr>
              <a:xfrm>
                <a:off x="1098367" y="3418672"/>
                <a:ext cx="2303985" cy="645188"/>
                <a:chOff x="3079013" y="2986117"/>
                <a:chExt cx="2977878" cy="786322"/>
              </a:xfrm>
            </p:grpSpPr>
            <p:sp>
              <p:nvSpPr>
                <p:cNvPr id="231" name="모서리가 둥근 직사각형 230"/>
                <p:cNvSpPr/>
                <p:nvPr/>
              </p:nvSpPr>
              <p:spPr>
                <a:xfrm>
                  <a:off x="3079013" y="2986117"/>
                  <a:ext cx="2977878" cy="786322"/>
                </a:xfrm>
                <a:prstGeom prst="round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 Orchestration</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232" name="Picture 14" descr="Image result for kubernetes"/>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18684" y="3317255"/>
                  <a:ext cx="1425229" cy="349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3" name="그룹 232"/>
              <p:cNvGrpSpPr/>
              <p:nvPr/>
            </p:nvGrpSpPr>
            <p:grpSpPr>
              <a:xfrm>
                <a:off x="2803205" y="4685789"/>
                <a:ext cx="871605" cy="668533"/>
                <a:chOff x="1036712" y="2690487"/>
                <a:chExt cx="1018534" cy="814773"/>
              </a:xfrm>
            </p:grpSpPr>
            <p:grpSp>
              <p:nvGrpSpPr>
                <p:cNvPr id="234" name="그룹 233"/>
                <p:cNvGrpSpPr/>
                <p:nvPr/>
              </p:nvGrpSpPr>
              <p:grpSpPr>
                <a:xfrm>
                  <a:off x="1036712" y="2690487"/>
                  <a:ext cx="854190" cy="536549"/>
                  <a:chOff x="4873340" y="3620923"/>
                  <a:chExt cx="854190" cy="536549"/>
                </a:xfrm>
              </p:grpSpPr>
              <p:pic>
                <p:nvPicPr>
                  <p:cNvPr id="236"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35" name="Picture 2" descr="http://insidehpc.com/wp-content/uploads/2015/11/IMG_0019-300x248.jpg"/>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1766" y="3114935"/>
                  <a:ext cx="533480" cy="390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그룹 237"/>
              <p:cNvGrpSpPr/>
              <p:nvPr/>
            </p:nvGrpSpPr>
            <p:grpSpPr>
              <a:xfrm>
                <a:off x="500143" y="4601005"/>
                <a:ext cx="920239" cy="561999"/>
                <a:chOff x="2959533" y="3604373"/>
                <a:chExt cx="1075366" cy="684936"/>
              </a:xfrm>
            </p:grpSpPr>
            <p:pic>
              <p:nvPicPr>
                <p:cNvPr id="239"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59533" y="360437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mage result for docker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60817" y="3731506"/>
                  <a:ext cx="674082" cy="557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그룹 240"/>
              <p:cNvGrpSpPr/>
              <p:nvPr/>
            </p:nvGrpSpPr>
            <p:grpSpPr>
              <a:xfrm>
                <a:off x="3136422" y="4271177"/>
                <a:ext cx="785541" cy="528108"/>
                <a:chOff x="4873340" y="3620923"/>
                <a:chExt cx="917962" cy="643631"/>
              </a:xfrm>
            </p:grpSpPr>
            <p:pic>
              <p:nvPicPr>
                <p:cNvPr id="242"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6" descr="Image result for singularity containe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29715" y="3803458"/>
                  <a:ext cx="461587" cy="461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4" name="그룹 243"/>
              <p:cNvGrpSpPr/>
              <p:nvPr/>
            </p:nvGrpSpPr>
            <p:grpSpPr>
              <a:xfrm>
                <a:off x="910318" y="4153952"/>
                <a:ext cx="1050695" cy="533993"/>
                <a:chOff x="3417533" y="3405894"/>
                <a:chExt cx="1227814" cy="650803"/>
              </a:xfrm>
            </p:grpSpPr>
            <p:grpSp>
              <p:nvGrpSpPr>
                <p:cNvPr id="245" name="그룹 244"/>
                <p:cNvGrpSpPr/>
                <p:nvPr/>
              </p:nvGrpSpPr>
              <p:grpSpPr>
                <a:xfrm>
                  <a:off x="3417533" y="3405894"/>
                  <a:ext cx="854190" cy="536549"/>
                  <a:chOff x="4873340" y="3620923"/>
                  <a:chExt cx="854190" cy="536549"/>
                </a:xfrm>
              </p:grpSpPr>
              <p:pic>
                <p:nvPicPr>
                  <p:cNvPr id="24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46" name="Picture 2" descr="spark에 대한 이미지 검색결과"/>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58867" y="3711767"/>
                  <a:ext cx="686480" cy="344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9" name="그룹 248"/>
              <p:cNvGrpSpPr/>
              <p:nvPr/>
            </p:nvGrpSpPr>
            <p:grpSpPr>
              <a:xfrm>
                <a:off x="2066292" y="4146813"/>
                <a:ext cx="802757" cy="562434"/>
                <a:chOff x="4333070" y="3331975"/>
                <a:chExt cx="938080" cy="685466"/>
              </a:xfrm>
            </p:grpSpPr>
            <p:pic>
              <p:nvPicPr>
                <p:cNvPr id="250"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33070" y="3331975"/>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tensorflow에 대한 이미지 검색결과"/>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6694" y="3657124"/>
                  <a:ext cx="564456" cy="36031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88" name="TextBox 87"/>
          <p:cNvSpPr txBox="1"/>
          <p:nvPr/>
        </p:nvSpPr>
        <p:spPr>
          <a:xfrm>
            <a:off x="353945" y="1005381"/>
            <a:ext cx="3983892" cy="954107"/>
          </a:xfrm>
          <a:prstGeom prst="rect">
            <a:avLst/>
          </a:prstGeom>
          <a:noFill/>
          <a:ln>
            <a:solidFill>
              <a:schemeClr val="accent1"/>
            </a:solidFill>
          </a:ln>
        </p:spPr>
        <p:txBody>
          <a:bodyPr wrap="square" rtlCol="0">
            <a:spAutoFit/>
          </a:bodyPr>
          <a:lstStyle/>
          <a:p>
            <a:pPr algn="ctr"/>
            <a:r>
              <a:rPr lang="en-US" altLang="ko-KR" sz="2400" dirty="0" smtClean="0"/>
              <a:t>HPC + HPDA (</a:t>
            </a:r>
            <a:r>
              <a:rPr lang="en-US" altLang="ko-KR" sz="2400" dirty="0" err="1" smtClean="0"/>
              <a:t>BigData</a:t>
            </a:r>
            <a:r>
              <a:rPr lang="en-US" altLang="ko-KR" sz="2400" dirty="0" smtClean="0"/>
              <a:t>) </a:t>
            </a:r>
          </a:p>
          <a:p>
            <a:pPr algn="ctr"/>
            <a:r>
              <a:rPr lang="en-US" altLang="ko-KR" sz="2400" dirty="0" smtClean="0">
                <a:sym typeface="Wingdings" panose="05000000000000000000" pitchFamily="2" charset="2"/>
              </a:rPr>
              <a:t> </a:t>
            </a:r>
            <a:r>
              <a:rPr lang="en-US" altLang="ko-KR" sz="3200" dirty="0" smtClean="0">
                <a:solidFill>
                  <a:srgbClr val="3333FF"/>
                </a:solidFill>
                <a:sym typeface="Wingdings" panose="05000000000000000000" pitchFamily="2" charset="2"/>
              </a:rPr>
              <a:t>AI (ML/DL)</a:t>
            </a:r>
            <a:endParaRPr lang="ko-KR" altLang="en-US" sz="3200" dirty="0">
              <a:solidFill>
                <a:srgbClr val="3333FF"/>
              </a:solidFill>
            </a:endParaRPr>
          </a:p>
        </p:txBody>
      </p:sp>
      <p:pic>
        <p:nvPicPr>
          <p:cNvPr id="10244" name="Picture 4" descr="dgx-2ì ëí ì´ë¯¸ì§ ê²ìê²°ê³¼"/>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0532" y="17780"/>
            <a:ext cx="4187258" cy="2547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44542" y="1960943"/>
            <a:ext cx="1563248" cy="369332"/>
          </a:xfrm>
          <a:prstGeom prst="rect">
            <a:avLst/>
          </a:prstGeom>
          <a:noFill/>
        </p:spPr>
        <p:txBody>
          <a:bodyPr wrap="none" rtlCol="0">
            <a:spAutoFit/>
          </a:bodyPr>
          <a:lstStyle/>
          <a:p>
            <a:r>
              <a:rPr lang="en-US" altLang="ko-KR" dirty="0" err="1" smtClean="0"/>
              <a:t>Nvidia</a:t>
            </a:r>
            <a:r>
              <a:rPr lang="en-US" altLang="ko-KR" dirty="0" smtClean="0"/>
              <a:t> DGX-2</a:t>
            </a:r>
            <a:endParaRPr lang="ko-KR" altLang="en-US" dirty="0"/>
          </a:p>
        </p:txBody>
      </p:sp>
      <p:sp>
        <p:nvSpPr>
          <p:cNvPr id="80" name="TextBox 79"/>
          <p:cNvSpPr txBox="1"/>
          <p:nvPr/>
        </p:nvSpPr>
        <p:spPr>
          <a:xfrm>
            <a:off x="3518763" y="2410245"/>
            <a:ext cx="5773954" cy="253916"/>
          </a:xfrm>
          <a:prstGeom prst="rect">
            <a:avLst/>
          </a:prstGeom>
          <a:noFill/>
        </p:spPr>
        <p:txBody>
          <a:bodyPr wrap="square" rtlCol="0">
            <a:spAutoFit/>
          </a:bodyPr>
          <a:lstStyle/>
          <a:p>
            <a:pPr algn="ctr"/>
            <a:r>
              <a:rPr lang="en-US" altLang="ko-KR" sz="1050" dirty="0"/>
              <a:t>https://www.anandtech.com/show/12587/nvidias-dgx2-sixteen-v100-gpus-30-tb-of-nvme-only-400k</a:t>
            </a:r>
            <a:endParaRPr lang="ko-KR" altLang="en-US" sz="1050" dirty="0"/>
          </a:p>
        </p:txBody>
      </p:sp>
    </p:spTree>
    <p:extLst>
      <p:ext uri="{BB962C8B-B14F-4D97-AF65-F5344CB8AC3E}">
        <p14:creationId xmlns:p14="http://schemas.microsoft.com/office/powerpoint/2010/main" val="3900290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슬라이드 번호 개체 틀 2"/>
          <p:cNvSpPr>
            <a:spLocks noGrp="1"/>
          </p:cNvSpPr>
          <p:nvPr>
            <p:ph type="sldNum" sz="quarter" idx="4"/>
          </p:nvPr>
        </p:nvSpPr>
        <p:spPr bwMode="auto">
          <a:xfrm>
            <a:off x="7010400" y="6643688"/>
            <a:ext cx="2133600" cy="214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latinLnBrk="1">
              <a:spcBef>
                <a:spcPct val="20000"/>
              </a:spcBef>
              <a:buFont typeface="Arial" pitchFamily="34"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pitchFamily="34"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pitchFamily="34"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pitchFamily="34"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pitchFamily="34"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Times New Roman" pitchFamily="18" charset="0"/>
                <a:ea typeface="맑은 고딕" pitchFamily="50" charset="-127"/>
                <a:cs typeface="Times New Roman" pitchFamily="18" charset="0"/>
              </a:defRPr>
            </a:lvl9pPr>
          </a:lstStyle>
          <a:p>
            <a:pPr algn="l" eaLnBrk="1" latinLnBrk="0" hangingPunct="1">
              <a:spcBef>
                <a:spcPct val="0"/>
              </a:spcBef>
              <a:buFontTx/>
              <a:buNone/>
            </a:pPr>
            <a:r>
              <a:rPr lang="en-US" altLang="ko-KR" sz="1200" smtClean="0">
                <a:solidFill>
                  <a:srgbClr val="898989"/>
                </a:solidFill>
                <a:latin typeface="Comic Sans MS" pitchFamily="66" charset="0"/>
                <a:ea typeface="굴림" pitchFamily="50" charset="-127"/>
              </a:rPr>
              <a:t>- </a:t>
            </a:r>
            <a:fld id="{8C92FF58-9742-4423-8BC8-1E1FFBB63DAD}" type="slidenum">
              <a:rPr lang="en-US" altLang="ko-KR" sz="1200" smtClean="0">
                <a:solidFill>
                  <a:srgbClr val="898989"/>
                </a:solidFill>
                <a:latin typeface="Comic Sans MS" pitchFamily="66" charset="0"/>
                <a:ea typeface="굴림" pitchFamily="50" charset="-127"/>
              </a:rPr>
              <a:pPr algn="l" eaLnBrk="1" latinLnBrk="0" hangingPunct="1">
                <a:spcBef>
                  <a:spcPct val="0"/>
                </a:spcBef>
                <a:buFontTx/>
                <a:buNone/>
              </a:pPr>
              <a:t>91</a:t>
            </a:fld>
            <a:r>
              <a:rPr lang="en-US" altLang="ko-KR" sz="1200" smtClean="0">
                <a:solidFill>
                  <a:srgbClr val="898989"/>
                </a:solidFill>
                <a:latin typeface="Comic Sans MS" pitchFamily="66" charset="0"/>
                <a:ea typeface="굴림" pitchFamily="50" charset="-127"/>
              </a:rPr>
              <a:t> -</a:t>
            </a:r>
          </a:p>
        </p:txBody>
      </p:sp>
      <p:sp>
        <p:nvSpPr>
          <p:cNvPr id="13" name="제목 3"/>
          <p:cNvSpPr txBox="1">
            <a:spLocks/>
          </p:cNvSpPr>
          <p:nvPr/>
        </p:nvSpPr>
        <p:spPr bwMode="auto">
          <a:xfrm>
            <a:off x="0" y="-1"/>
            <a:ext cx="6897061" cy="1338831"/>
          </a:xfrm>
          <a:prstGeom prst="rect">
            <a:avLst/>
          </a:prstGeom>
          <a:solidFill>
            <a:schemeClr val="bg2"/>
          </a:solidFill>
          <a:ln>
            <a:noFill/>
          </a:ln>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r>
              <a:rPr lang="en-US" altLang="ko-KR" sz="4000" dirty="0" smtClean="0">
                <a:latin typeface="Times New Roman" panose="02020603050405020304" pitchFamily="18" charset="0"/>
                <a:cs typeface="Times New Roman" panose="02020603050405020304" pitchFamily="18" charset="0"/>
              </a:rPr>
              <a:t>Computer System: </a:t>
            </a:r>
            <a:r>
              <a:rPr kumimoji="0" lang="en-US" altLang="ko-KR" sz="4000" dirty="0" smtClean="0">
                <a:latin typeface="Times New Roman" panose="02020603050405020304" pitchFamily="18" charset="0"/>
                <a:cs typeface="Times New Roman" panose="02020603050405020304" pitchFamily="18" charset="0"/>
              </a:rPr>
              <a:t>Resource Scaling/Pooling with Clustering</a:t>
            </a:r>
            <a:endParaRPr kumimoji="0" lang="ko-KR" altLang="en-US" sz="4000" dirty="0" smtClean="0">
              <a:latin typeface="Times New Roman" panose="02020603050405020304" pitchFamily="18" charset="0"/>
              <a:cs typeface="Times New Roman" panose="02020603050405020304" pitchFamily="18" charset="0"/>
            </a:endParaRPr>
          </a:p>
        </p:txBody>
      </p:sp>
      <p:grpSp>
        <p:nvGrpSpPr>
          <p:cNvPr id="5" name="그룹 4"/>
          <p:cNvGrpSpPr/>
          <p:nvPr/>
        </p:nvGrpSpPr>
        <p:grpSpPr>
          <a:xfrm>
            <a:off x="92174" y="2878905"/>
            <a:ext cx="6493128" cy="3765591"/>
            <a:chOff x="27540" y="1461476"/>
            <a:chExt cx="8957812" cy="5445083"/>
          </a:xfrm>
        </p:grpSpPr>
        <p:pic>
          <p:nvPicPr>
            <p:cNvPr id="140293"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046" y="1461476"/>
              <a:ext cx="1240777" cy="1240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그룹 2"/>
            <p:cNvGrpSpPr/>
            <p:nvPr/>
          </p:nvGrpSpPr>
          <p:grpSpPr>
            <a:xfrm>
              <a:off x="27540" y="2005133"/>
              <a:ext cx="8957812" cy="4901426"/>
              <a:chOff x="27540" y="2005133"/>
              <a:chExt cx="8957812" cy="4901426"/>
            </a:xfrm>
          </p:grpSpPr>
          <p:pic>
            <p:nvPicPr>
              <p:cNvPr id="2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764" y="5069330"/>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161" y="2791833"/>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9" name="Picture 4" descr="http://www.siliconloons.com/wp-content/uploads/2012/11/openstack-logo5.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804" y="5567676"/>
                <a:ext cx="1109472" cy="13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129" y="3905441"/>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7" name="꺾인 연결선 146"/>
              <p:cNvCxnSpPr>
                <a:stCxn id="189" idx="1"/>
                <a:endCxn id="164" idx="3"/>
              </p:cNvCxnSpPr>
              <p:nvPr/>
            </p:nvCxnSpPr>
            <p:spPr>
              <a:xfrm rot="10800000" flipV="1">
                <a:off x="5538644" y="3289934"/>
                <a:ext cx="552316" cy="1178905"/>
              </a:xfrm>
              <a:prstGeom prst="bentConnector3">
                <a:avLst>
                  <a:gd name="adj1" fmla="val 47700"/>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845731" y="4391883"/>
                <a:ext cx="1909908" cy="2196069"/>
                <a:chOff x="-19402" y="1124744"/>
                <a:chExt cx="4365023" cy="4727970"/>
              </a:xfrm>
            </p:grpSpPr>
            <p:pic>
              <p:nvPicPr>
                <p:cNvPr id="2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31"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43" name="그룹 42"/>
              <p:cNvGrpSpPr/>
              <p:nvPr/>
            </p:nvGrpSpPr>
            <p:grpSpPr>
              <a:xfrm>
                <a:off x="2864236" y="4327971"/>
                <a:ext cx="1909908" cy="2196069"/>
                <a:chOff x="-19402" y="1124744"/>
                <a:chExt cx="4365023" cy="4727970"/>
              </a:xfrm>
            </p:grpSpPr>
            <p:pic>
              <p:nvPicPr>
                <p:cNvPr id="4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4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4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4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4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4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5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5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52"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164" name="순서도: 준비 163"/>
              <p:cNvSpPr/>
              <p:nvPr/>
            </p:nvSpPr>
            <p:spPr>
              <a:xfrm>
                <a:off x="27540" y="2196313"/>
                <a:ext cx="5511104" cy="4545053"/>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5" name="그룹 164"/>
              <p:cNvGrpSpPr/>
              <p:nvPr/>
            </p:nvGrpSpPr>
            <p:grpSpPr>
              <a:xfrm>
                <a:off x="845731" y="2517571"/>
                <a:ext cx="1909908" cy="2196069"/>
                <a:chOff x="-19402" y="1124744"/>
                <a:chExt cx="4365023" cy="4727970"/>
              </a:xfrm>
            </p:grpSpPr>
            <p:pic>
              <p:nvPicPr>
                <p:cNvPr id="16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6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6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6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7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7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7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7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7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75" name="그룹 174"/>
              <p:cNvGrpSpPr/>
              <p:nvPr/>
            </p:nvGrpSpPr>
            <p:grpSpPr>
              <a:xfrm>
                <a:off x="2854413" y="2471213"/>
                <a:ext cx="1909908" cy="2196069"/>
                <a:chOff x="-19402" y="1124744"/>
                <a:chExt cx="4365023" cy="4727970"/>
              </a:xfrm>
            </p:grpSpPr>
            <p:pic>
              <p:nvPicPr>
                <p:cNvPr id="17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7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7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7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8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8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8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8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8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pic>
            <p:nvPicPr>
              <p:cNvPr id="21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3644759"/>
                <a:ext cx="248628" cy="260682"/>
              </a:xfrm>
              <a:prstGeom prst="rect">
                <a:avLst/>
              </a:prstGeom>
              <a:noFill/>
              <a:extLst/>
            </p:spPr>
          </p:pic>
          <p:pic>
            <p:nvPicPr>
              <p:cNvPr id="22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646880"/>
                <a:ext cx="248628" cy="260682"/>
              </a:xfrm>
              <a:prstGeom prst="rect">
                <a:avLst/>
              </a:prstGeom>
              <a:noFill/>
              <a:extLst/>
            </p:spPr>
          </p:pic>
          <p:pic>
            <p:nvPicPr>
              <p:cNvPr id="22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3844277"/>
                <a:ext cx="248628" cy="260682"/>
              </a:xfrm>
              <a:prstGeom prst="rect">
                <a:avLst/>
              </a:prstGeom>
              <a:noFill/>
              <a:extLst/>
            </p:spPr>
          </p:pic>
          <p:pic>
            <p:nvPicPr>
              <p:cNvPr id="22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844277"/>
                <a:ext cx="248628" cy="260682"/>
              </a:xfrm>
              <a:prstGeom prst="rect">
                <a:avLst/>
              </a:prstGeom>
              <a:noFill/>
              <a:extLst/>
            </p:spPr>
          </p:pic>
          <p:pic>
            <p:nvPicPr>
              <p:cNvPr id="22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3646880"/>
                <a:ext cx="248628" cy="260682"/>
              </a:xfrm>
              <a:prstGeom prst="rect">
                <a:avLst/>
              </a:prstGeom>
              <a:noFill/>
              <a:extLst/>
            </p:spPr>
          </p:pic>
          <p:pic>
            <p:nvPicPr>
              <p:cNvPr id="22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3844277"/>
                <a:ext cx="248628" cy="260682"/>
              </a:xfrm>
              <a:prstGeom prst="rect">
                <a:avLst/>
              </a:prstGeom>
              <a:noFill/>
              <a:extLst/>
            </p:spPr>
          </p:pic>
          <p:pic>
            <p:nvPicPr>
              <p:cNvPr id="22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3433033"/>
                <a:ext cx="248628" cy="260682"/>
              </a:xfrm>
              <a:prstGeom prst="rect">
                <a:avLst/>
              </a:prstGeom>
              <a:noFill/>
              <a:extLst/>
            </p:spPr>
          </p:pic>
          <p:pic>
            <p:nvPicPr>
              <p:cNvPr id="22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3435547"/>
                <a:ext cx="248628" cy="260682"/>
              </a:xfrm>
              <a:prstGeom prst="rect">
                <a:avLst/>
              </a:prstGeom>
              <a:noFill/>
              <a:extLst/>
            </p:spPr>
          </p:pic>
          <p:pic>
            <p:nvPicPr>
              <p:cNvPr id="227"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3252085"/>
                <a:ext cx="1003070" cy="1080076"/>
              </a:xfrm>
              <a:prstGeom prst="rect">
                <a:avLst/>
              </a:prstGeom>
              <a:noFill/>
              <a:extLst/>
            </p:spPr>
          </p:pic>
          <p:pic>
            <p:nvPicPr>
              <p:cNvPr id="21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5704" y="3613326"/>
                <a:ext cx="248628" cy="260682"/>
              </a:xfrm>
              <a:prstGeom prst="rect">
                <a:avLst/>
              </a:prstGeom>
              <a:noFill/>
              <a:extLst/>
            </p:spPr>
          </p:pic>
          <p:pic>
            <p:nvPicPr>
              <p:cNvPr id="21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615447"/>
                <a:ext cx="248628" cy="260682"/>
              </a:xfrm>
              <a:prstGeom prst="rect">
                <a:avLst/>
              </a:prstGeom>
              <a:noFill/>
              <a:extLst/>
            </p:spPr>
          </p:pic>
          <p:pic>
            <p:nvPicPr>
              <p:cNvPr id="21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6124" y="3812844"/>
                <a:ext cx="248628" cy="260682"/>
              </a:xfrm>
              <a:prstGeom prst="rect">
                <a:avLst/>
              </a:prstGeom>
              <a:noFill/>
              <a:extLst/>
            </p:spPr>
          </p:pic>
          <p:pic>
            <p:nvPicPr>
              <p:cNvPr id="21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812844"/>
                <a:ext cx="248628" cy="260682"/>
              </a:xfrm>
              <a:prstGeom prst="rect">
                <a:avLst/>
              </a:prstGeom>
              <a:noFill/>
              <a:extLst/>
            </p:spPr>
          </p:pic>
          <p:pic>
            <p:nvPicPr>
              <p:cNvPr id="21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215" y="3615447"/>
                <a:ext cx="248628" cy="260682"/>
              </a:xfrm>
              <a:prstGeom prst="rect">
                <a:avLst/>
              </a:prstGeom>
              <a:noFill/>
              <a:extLst/>
            </p:spPr>
          </p:pic>
          <p:pic>
            <p:nvPicPr>
              <p:cNvPr id="21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635" y="3812844"/>
                <a:ext cx="248628" cy="260682"/>
              </a:xfrm>
              <a:prstGeom prst="rect">
                <a:avLst/>
              </a:prstGeom>
              <a:noFill/>
              <a:extLst/>
            </p:spPr>
          </p:pic>
          <p:pic>
            <p:nvPicPr>
              <p:cNvPr id="21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8501" y="3401600"/>
                <a:ext cx="248628" cy="260682"/>
              </a:xfrm>
              <a:prstGeom prst="rect">
                <a:avLst/>
              </a:prstGeom>
              <a:noFill/>
              <a:extLst/>
            </p:spPr>
          </p:pic>
          <p:pic>
            <p:nvPicPr>
              <p:cNvPr id="21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837" y="3404114"/>
                <a:ext cx="248628" cy="260682"/>
              </a:xfrm>
              <a:prstGeom prst="rect">
                <a:avLst/>
              </a:prstGeom>
              <a:noFill/>
              <a:extLst/>
            </p:spPr>
          </p:pic>
          <p:pic>
            <p:nvPicPr>
              <p:cNvPr id="218"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0772" y="3220652"/>
                <a:ext cx="1003070" cy="1080076"/>
              </a:xfrm>
              <a:prstGeom prst="rect">
                <a:avLst/>
              </a:prstGeom>
              <a:noFill/>
              <a:extLst/>
            </p:spPr>
          </p:pic>
          <p:sp>
            <p:nvSpPr>
              <p:cNvPr id="189" name="순서도: 준비 188"/>
              <p:cNvSpPr/>
              <p:nvPr/>
            </p:nvSpPr>
            <p:spPr>
              <a:xfrm>
                <a:off x="6090960" y="2172255"/>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pic>
            <p:nvPicPr>
              <p:cNvPr id="20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2722931"/>
                <a:ext cx="248628" cy="260682"/>
              </a:xfrm>
              <a:prstGeom prst="rect">
                <a:avLst/>
              </a:prstGeom>
              <a:noFill/>
              <a:extLst/>
            </p:spPr>
          </p:pic>
          <p:pic>
            <p:nvPicPr>
              <p:cNvPr id="20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725052"/>
                <a:ext cx="248628" cy="260682"/>
              </a:xfrm>
              <a:prstGeom prst="rect">
                <a:avLst/>
              </a:prstGeom>
              <a:noFill/>
              <a:extLst/>
            </p:spPr>
          </p:pic>
          <p:pic>
            <p:nvPicPr>
              <p:cNvPr id="20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2922449"/>
                <a:ext cx="248628" cy="260682"/>
              </a:xfrm>
              <a:prstGeom prst="rect">
                <a:avLst/>
              </a:prstGeom>
              <a:noFill/>
              <a:extLst/>
            </p:spPr>
          </p:pic>
          <p:pic>
            <p:nvPicPr>
              <p:cNvPr id="20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922449"/>
                <a:ext cx="248628" cy="260682"/>
              </a:xfrm>
              <a:prstGeom prst="rect">
                <a:avLst/>
              </a:prstGeom>
              <a:noFill/>
              <a:extLst/>
            </p:spPr>
          </p:pic>
          <p:pic>
            <p:nvPicPr>
              <p:cNvPr id="20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2725052"/>
                <a:ext cx="248628" cy="260682"/>
              </a:xfrm>
              <a:prstGeom prst="rect">
                <a:avLst/>
              </a:prstGeom>
              <a:noFill/>
              <a:extLst/>
            </p:spPr>
          </p:pic>
          <p:pic>
            <p:nvPicPr>
              <p:cNvPr id="20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2922449"/>
                <a:ext cx="248628" cy="260682"/>
              </a:xfrm>
              <a:prstGeom prst="rect">
                <a:avLst/>
              </a:prstGeom>
              <a:noFill/>
              <a:extLst/>
            </p:spPr>
          </p:pic>
          <p:pic>
            <p:nvPicPr>
              <p:cNvPr id="20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2511205"/>
                <a:ext cx="248628" cy="260682"/>
              </a:xfrm>
              <a:prstGeom prst="rect">
                <a:avLst/>
              </a:prstGeom>
              <a:noFill/>
              <a:extLst/>
            </p:spPr>
          </p:pic>
          <p:pic>
            <p:nvPicPr>
              <p:cNvPr id="20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2513719"/>
                <a:ext cx="248628" cy="260682"/>
              </a:xfrm>
              <a:prstGeom prst="rect">
                <a:avLst/>
              </a:prstGeom>
              <a:noFill/>
              <a:extLst/>
            </p:spPr>
          </p:pic>
          <p:pic>
            <p:nvPicPr>
              <p:cNvPr id="20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2330257"/>
                <a:ext cx="1003070" cy="1080076"/>
              </a:xfrm>
              <a:prstGeom prst="rect">
                <a:avLst/>
              </a:prstGeom>
              <a:noFill/>
              <a:extLst/>
            </p:spPr>
          </p:pic>
          <p:pic>
            <p:nvPicPr>
              <p:cNvPr id="19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545" y="2700131"/>
                <a:ext cx="248628" cy="260682"/>
              </a:xfrm>
              <a:prstGeom prst="rect">
                <a:avLst/>
              </a:prstGeom>
              <a:noFill/>
              <a:extLst/>
            </p:spPr>
          </p:pic>
          <p:pic>
            <p:nvPicPr>
              <p:cNvPr id="19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702252"/>
                <a:ext cx="248628" cy="260682"/>
              </a:xfrm>
              <a:prstGeom prst="rect">
                <a:avLst/>
              </a:prstGeom>
              <a:noFill/>
              <a:extLst/>
            </p:spPr>
          </p:pic>
          <p:pic>
            <p:nvPicPr>
              <p:cNvPr id="19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965" y="2899649"/>
                <a:ext cx="248628" cy="260682"/>
              </a:xfrm>
              <a:prstGeom prst="rect">
                <a:avLst/>
              </a:prstGeom>
              <a:noFill/>
              <a:extLst/>
            </p:spPr>
          </p:pic>
          <p:pic>
            <p:nvPicPr>
              <p:cNvPr id="19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899649"/>
                <a:ext cx="248628" cy="260682"/>
              </a:xfrm>
              <a:prstGeom prst="rect">
                <a:avLst/>
              </a:prstGeom>
              <a:noFill/>
              <a:extLst/>
            </p:spPr>
          </p:pic>
          <p:pic>
            <p:nvPicPr>
              <p:cNvPr id="19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056" y="2702252"/>
                <a:ext cx="248628" cy="260682"/>
              </a:xfrm>
              <a:prstGeom prst="rect">
                <a:avLst/>
              </a:prstGeom>
              <a:noFill/>
              <a:extLst/>
            </p:spPr>
          </p:pic>
          <p:pic>
            <p:nvPicPr>
              <p:cNvPr id="19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476" y="2899649"/>
                <a:ext cx="248628" cy="260682"/>
              </a:xfrm>
              <a:prstGeom prst="rect">
                <a:avLst/>
              </a:prstGeom>
              <a:noFill/>
              <a:extLst/>
            </p:spPr>
          </p:pic>
          <p:pic>
            <p:nvPicPr>
              <p:cNvPr id="19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342" y="2488405"/>
                <a:ext cx="248628" cy="260682"/>
              </a:xfrm>
              <a:prstGeom prst="rect">
                <a:avLst/>
              </a:prstGeom>
              <a:noFill/>
              <a:extLst/>
            </p:spPr>
          </p:pic>
          <p:pic>
            <p:nvPicPr>
              <p:cNvPr id="19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678" y="2490919"/>
                <a:ext cx="248628" cy="260682"/>
              </a:xfrm>
              <a:prstGeom prst="rect">
                <a:avLst/>
              </a:prstGeom>
              <a:noFill/>
              <a:extLst/>
            </p:spPr>
          </p:pic>
          <p:pic>
            <p:nvPicPr>
              <p:cNvPr id="20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5613" y="2307457"/>
                <a:ext cx="1003070" cy="1080076"/>
              </a:xfrm>
              <a:prstGeom prst="rect">
                <a:avLst/>
              </a:prstGeom>
              <a:noFill/>
              <a:extLst/>
            </p:spPr>
          </p:pic>
          <p:grpSp>
            <p:nvGrpSpPr>
              <p:cNvPr id="229" name="그룹 228"/>
              <p:cNvGrpSpPr/>
              <p:nvPr/>
            </p:nvGrpSpPr>
            <p:grpSpPr>
              <a:xfrm>
                <a:off x="6499804" y="5583762"/>
                <a:ext cx="1003070" cy="1080076"/>
                <a:chOff x="-19402" y="1124744"/>
                <a:chExt cx="4365023" cy="4727970"/>
              </a:xfrm>
            </p:grpSpPr>
            <p:pic>
              <p:nvPicPr>
                <p:cNvPr id="26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6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6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6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6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6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6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0" name="그룹 229"/>
              <p:cNvGrpSpPr/>
              <p:nvPr/>
            </p:nvGrpSpPr>
            <p:grpSpPr>
              <a:xfrm>
                <a:off x="7559908" y="5552329"/>
                <a:ext cx="1003070" cy="1080076"/>
                <a:chOff x="-19402" y="1124744"/>
                <a:chExt cx="4365023" cy="4727970"/>
              </a:xfrm>
            </p:grpSpPr>
            <p:pic>
              <p:nvPicPr>
                <p:cNvPr id="25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5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5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5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5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5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231" name="순서도: 준비 230"/>
              <p:cNvSpPr/>
              <p:nvPr/>
            </p:nvSpPr>
            <p:spPr>
              <a:xfrm>
                <a:off x="6070096" y="4503932"/>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232" name="그룹 231"/>
              <p:cNvGrpSpPr/>
              <p:nvPr/>
            </p:nvGrpSpPr>
            <p:grpSpPr>
              <a:xfrm>
                <a:off x="6499804" y="4661934"/>
                <a:ext cx="1003070" cy="1080076"/>
                <a:chOff x="-19402" y="1124744"/>
                <a:chExt cx="4365023" cy="4727970"/>
              </a:xfrm>
            </p:grpSpPr>
            <p:pic>
              <p:nvPicPr>
                <p:cNvPr id="24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4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4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4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4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51"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3" name="그룹 232"/>
              <p:cNvGrpSpPr/>
              <p:nvPr/>
            </p:nvGrpSpPr>
            <p:grpSpPr>
              <a:xfrm>
                <a:off x="7554749" y="4639134"/>
                <a:ext cx="1003070" cy="1080076"/>
                <a:chOff x="-19402" y="1124744"/>
                <a:chExt cx="4365023" cy="4727970"/>
              </a:xfrm>
            </p:grpSpPr>
            <p:pic>
              <p:nvPicPr>
                <p:cNvPr id="23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3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3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3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3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3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4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42"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cxnSp>
            <p:nvCxnSpPr>
              <p:cNvPr id="272" name="꺾인 연결선 271"/>
              <p:cNvCxnSpPr>
                <a:stCxn id="164" idx="3"/>
                <a:endCxn id="231" idx="1"/>
              </p:cNvCxnSpPr>
              <p:nvPr/>
            </p:nvCxnSpPr>
            <p:spPr>
              <a:xfrm>
                <a:off x="5538644" y="4468840"/>
                <a:ext cx="531452" cy="1152772"/>
              </a:xfrm>
              <a:prstGeom prst="bentConnector3">
                <a:avLst>
                  <a:gd name="adj1" fmla="val 54779"/>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87" name="Picture 2" descr="https://encrypted-tbn2.gstatic.com/images?q=tbn:ANd9GcTpJMc-H-yuu_pnn8CMdf1j7IGtJsNPo4noZxtP_-uz-5DJ8l4G">
                <a:hlinkClick r:id="rId10"/>
              </p:cNvPr>
              <p:cNvPicPr>
                <a:picLocks noChangeAspect="1" noChangeArrowheads="1"/>
              </p:cNvPicPr>
              <p:nvPr/>
            </p:nvPicPr>
            <p:blipFill>
              <a:blip r:embed="rId11"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5027379" y="2005133"/>
                <a:ext cx="1084465" cy="9818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그룹 1"/>
          <p:cNvGrpSpPr/>
          <p:nvPr/>
        </p:nvGrpSpPr>
        <p:grpSpPr>
          <a:xfrm>
            <a:off x="4152630" y="1500950"/>
            <a:ext cx="2573954" cy="1469435"/>
            <a:chOff x="6055416" y="64374"/>
            <a:chExt cx="3039206" cy="1729083"/>
          </a:xfrm>
        </p:grpSpPr>
        <p:grpSp>
          <p:nvGrpSpPr>
            <p:cNvPr id="145" name="그룹 144"/>
            <p:cNvGrpSpPr/>
            <p:nvPr/>
          </p:nvGrpSpPr>
          <p:grpSpPr>
            <a:xfrm>
              <a:off x="6055416" y="73966"/>
              <a:ext cx="1440160" cy="1719491"/>
              <a:chOff x="7164288" y="2167320"/>
              <a:chExt cx="1849239" cy="2011878"/>
            </a:xfrm>
          </p:grpSpPr>
          <p:pic>
            <p:nvPicPr>
              <p:cNvPr id="146"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4381" y="264989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2691193"/>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2282" y="328016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3287952"/>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
              <p:cNvSpPr txBox="1">
                <a:spLocks noChangeArrowheads="1"/>
              </p:cNvSpPr>
              <p:nvPr/>
            </p:nvSpPr>
            <p:spPr bwMode="auto">
              <a:xfrm>
                <a:off x="7164288" y="2167320"/>
                <a:ext cx="1849239" cy="5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Out</a:t>
                </a:r>
                <a:endParaRPr lang="ko-KR" altLang="en-US" sz="1100" dirty="0">
                  <a:solidFill>
                    <a:srgbClr val="FF0000"/>
                  </a:solidFill>
                  <a:ea typeface="굴림" pitchFamily="50" charset="-127"/>
                </a:endParaRPr>
              </a:p>
            </p:txBody>
          </p:sp>
        </p:grpSp>
        <p:grpSp>
          <p:nvGrpSpPr>
            <p:cNvPr id="152" name="그룹 151"/>
            <p:cNvGrpSpPr/>
            <p:nvPr/>
          </p:nvGrpSpPr>
          <p:grpSpPr>
            <a:xfrm>
              <a:off x="7655260" y="64374"/>
              <a:ext cx="1439362" cy="1688692"/>
              <a:chOff x="7251496" y="4616095"/>
              <a:chExt cx="1712991" cy="2119208"/>
            </a:xfrm>
          </p:grpSpPr>
          <p:sp>
            <p:nvSpPr>
              <p:cNvPr id="153" name="TextBox 1"/>
              <p:cNvSpPr txBox="1">
                <a:spLocks noChangeArrowheads="1"/>
              </p:cNvSpPr>
              <p:nvPr/>
            </p:nvSpPr>
            <p:spPr bwMode="auto">
              <a:xfrm>
                <a:off x="7251496" y="4616095"/>
                <a:ext cx="1640978" cy="5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Up</a:t>
                </a:r>
                <a:endParaRPr lang="ko-KR" altLang="en-US" sz="1100" dirty="0">
                  <a:solidFill>
                    <a:srgbClr val="FF0000"/>
                  </a:solidFill>
                  <a:ea typeface="굴림" pitchFamily="50" charset="-127"/>
                </a:endParaRPr>
              </a:p>
            </p:txBody>
          </p:sp>
          <p:pic>
            <p:nvPicPr>
              <p:cNvPr id="154" name="Picture 3" descr="C:\Users\sunny\Desktop\smartx-box.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9076" y="5157192"/>
                <a:ext cx="1675411" cy="157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5" name="그룹 154"/>
          <p:cNvGrpSpPr/>
          <p:nvPr/>
        </p:nvGrpSpPr>
        <p:grpSpPr>
          <a:xfrm>
            <a:off x="7010400" y="165827"/>
            <a:ext cx="1900679" cy="1703218"/>
            <a:chOff x="544198" y="598485"/>
            <a:chExt cx="1900679" cy="1703218"/>
          </a:xfrm>
        </p:grpSpPr>
        <p:grpSp>
          <p:nvGrpSpPr>
            <p:cNvPr id="156" name="그룹 155"/>
            <p:cNvGrpSpPr/>
            <p:nvPr/>
          </p:nvGrpSpPr>
          <p:grpSpPr>
            <a:xfrm>
              <a:off x="969183" y="854321"/>
              <a:ext cx="1475694" cy="1447382"/>
              <a:chOff x="3185979" y="2656221"/>
              <a:chExt cx="1475694" cy="1447382"/>
            </a:xfrm>
          </p:grpSpPr>
          <p:grpSp>
            <p:nvGrpSpPr>
              <p:cNvPr id="159" name="그룹 158"/>
              <p:cNvGrpSpPr/>
              <p:nvPr/>
            </p:nvGrpSpPr>
            <p:grpSpPr>
              <a:xfrm>
                <a:off x="3185979" y="2656221"/>
                <a:ext cx="1475694" cy="1447382"/>
                <a:chOff x="5477748" y="3510139"/>
                <a:chExt cx="679262" cy="666230"/>
              </a:xfrm>
            </p:grpSpPr>
            <p:pic>
              <p:nvPicPr>
                <p:cNvPr id="163" name="Picture 4" descr="C:\Users\sunny\Desktop\제목 없음.png"/>
                <p:cNvPicPr>
                  <a:picLocks noChangeAspect="1" noChangeArrowheads="1"/>
                </p:cNvPicPr>
                <p:nvPr/>
              </p:nvPicPr>
              <p:blipFill>
                <a:blip r:embed="rId14" cstate="print">
                  <a:lum bright="70000" contrast="-70000"/>
                  <a:extLst>
                    <a:ext uri="{28A0092B-C50C-407E-A947-70E740481C1C}">
                      <a14:useLocalDpi xmlns:a14="http://schemas.microsoft.com/office/drawing/2010/main" val="0"/>
                    </a:ext>
                  </a:extLst>
                </a:blip>
                <a:srcRect/>
                <a:stretch>
                  <a:fillRect/>
                </a:stretch>
              </p:blipFill>
              <p:spPr bwMode="auto">
                <a:xfrm>
                  <a:off x="5477748" y="3510139"/>
                  <a:ext cx="679262" cy="66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그림 184"/>
                <p:cNvPicPr>
                  <a:picLocks noChangeAspect="1"/>
                </p:cNvPicPr>
                <p:nvPr/>
              </p:nvPicPr>
              <p:blipFill>
                <a:blip r:embed="rId15">
                  <a:duotone>
                    <a:prstClr val="black"/>
                    <a:schemeClr val="tx2">
                      <a:tint val="45000"/>
                      <a:satMod val="400000"/>
                    </a:schemeClr>
                  </a:duotone>
                </a:blip>
                <a:stretch>
                  <a:fillRect/>
                </a:stretch>
              </p:blipFill>
              <p:spPr>
                <a:xfrm>
                  <a:off x="5521495" y="3826661"/>
                  <a:ext cx="282305" cy="241497"/>
                </a:xfrm>
                <a:prstGeom prst="rect">
                  <a:avLst/>
                </a:prstGeom>
              </p:spPr>
            </p:pic>
            <p:pic>
              <p:nvPicPr>
                <p:cNvPr id="186" name="그림 185"/>
                <p:cNvPicPr>
                  <a:picLocks noChangeAspect="1"/>
                </p:cNvPicPr>
                <p:nvPr/>
              </p:nvPicPr>
              <p:blipFill>
                <a:blip r:embed="rId16">
                  <a:duotone>
                    <a:prstClr val="black"/>
                    <a:schemeClr val="tx2">
                      <a:tint val="45000"/>
                      <a:satMod val="400000"/>
                    </a:schemeClr>
                  </a:duotone>
                </a:blip>
                <a:stretch>
                  <a:fillRect/>
                </a:stretch>
              </p:blipFill>
              <p:spPr>
                <a:xfrm>
                  <a:off x="5847546" y="3832136"/>
                  <a:ext cx="269503" cy="230546"/>
                </a:xfrm>
                <a:prstGeom prst="rect">
                  <a:avLst/>
                </a:prstGeom>
              </p:spPr>
            </p:pic>
            <p:pic>
              <p:nvPicPr>
                <p:cNvPr id="270" name="그림 269"/>
                <p:cNvPicPr>
                  <a:picLocks noChangeAspect="1"/>
                </p:cNvPicPr>
                <p:nvPr/>
              </p:nvPicPr>
              <p:blipFill>
                <a:blip r:embed="rId17">
                  <a:duotone>
                    <a:prstClr val="black"/>
                    <a:schemeClr val="tx2">
                      <a:tint val="45000"/>
                      <a:satMod val="400000"/>
                    </a:schemeClr>
                  </a:duotone>
                </a:blip>
                <a:stretch>
                  <a:fillRect/>
                </a:stretch>
              </p:blipFill>
              <p:spPr>
                <a:xfrm>
                  <a:off x="5688773" y="3552166"/>
                  <a:ext cx="273799" cy="212956"/>
                </a:xfrm>
                <a:prstGeom prst="rect">
                  <a:avLst/>
                </a:prstGeom>
              </p:spPr>
            </p:pic>
          </p:grpSp>
          <p:sp>
            <p:nvSpPr>
              <p:cNvPr id="160" name="직사각형 159"/>
              <p:cNvSpPr/>
              <p:nvPr/>
            </p:nvSpPr>
            <p:spPr>
              <a:xfrm>
                <a:off x="4119942" y="3497508"/>
                <a:ext cx="399918" cy="272259"/>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Smart NIC</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1" name="직사각형 160"/>
              <p:cNvSpPr/>
              <p:nvPr/>
            </p:nvSpPr>
            <p:spPr>
              <a:xfrm>
                <a:off x="3722555" y="2835699"/>
                <a:ext cx="449059" cy="256926"/>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NVMe Flash</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2" name="직사각형 161"/>
              <p:cNvSpPr/>
              <p:nvPr/>
            </p:nvSpPr>
            <p:spPr>
              <a:xfrm>
                <a:off x="3386651" y="3504230"/>
                <a:ext cx="394336" cy="141043"/>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HBM</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grpSp>
        <p:pic>
          <p:nvPicPr>
            <p:cNvPr id="157" name="Picture 8" descr="Image result for tesla gpu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198" y="1195051"/>
              <a:ext cx="798970" cy="58704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8" descr="Image result for cpu xeon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4244" y="598485"/>
              <a:ext cx="662454" cy="5776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702019" y="4193200"/>
            <a:ext cx="2370363" cy="1569660"/>
          </a:xfrm>
          <a:prstGeom prst="rect">
            <a:avLst/>
          </a:prstGeom>
          <a:noFill/>
        </p:spPr>
        <p:txBody>
          <a:bodyPr wrap="square" rtlCol="0">
            <a:spAutoFit/>
          </a:bodyPr>
          <a:lstStyle/>
          <a:p>
            <a:pPr algn="ctr"/>
            <a:r>
              <a:rPr lang="en-US" altLang="ko-KR" sz="2400" dirty="0" smtClean="0"/>
              <a:t>HPC + </a:t>
            </a:r>
          </a:p>
          <a:p>
            <a:pPr algn="ctr"/>
            <a:r>
              <a:rPr lang="en-US" altLang="ko-KR" sz="2400" dirty="0" smtClean="0"/>
              <a:t>HPDA (</a:t>
            </a:r>
            <a:r>
              <a:rPr lang="en-US" altLang="ko-KR" sz="2400" dirty="0" err="1" smtClean="0"/>
              <a:t>BigData</a:t>
            </a:r>
            <a:r>
              <a:rPr lang="en-US" altLang="ko-KR" sz="2400" dirty="0" smtClean="0"/>
              <a:t>) </a:t>
            </a:r>
          </a:p>
          <a:p>
            <a:pPr algn="ctr"/>
            <a:endParaRPr lang="en-US" altLang="ko-KR" sz="2400" dirty="0" smtClean="0">
              <a:sym typeface="Wingdings" panose="05000000000000000000" pitchFamily="2" charset="2"/>
            </a:endParaRPr>
          </a:p>
          <a:p>
            <a:pPr algn="ctr"/>
            <a:r>
              <a:rPr lang="en-US" altLang="ko-KR" sz="2400" dirty="0" smtClean="0">
                <a:sym typeface="Wingdings" panose="05000000000000000000" pitchFamily="2" charset="2"/>
              </a:rPr>
              <a:t> AI (ML/DL)</a:t>
            </a:r>
            <a:endParaRPr lang="ko-KR" altLang="en-US" sz="2400" dirty="0"/>
          </a:p>
        </p:txBody>
      </p:sp>
    </p:spTree>
    <p:extLst>
      <p:ext uri="{BB962C8B-B14F-4D97-AF65-F5344CB8AC3E}">
        <p14:creationId xmlns:p14="http://schemas.microsoft.com/office/powerpoint/2010/main" val="26085034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ctrTitle" idx="4294967295"/>
          </p:nvPr>
        </p:nvSpPr>
        <p:spPr>
          <a:xfrm>
            <a:off x="685800" y="2819400"/>
            <a:ext cx="7772400" cy="1066800"/>
          </a:xfrm>
        </p:spPr>
        <p:txBody>
          <a:bodyPr/>
          <a:lstStyle/>
          <a:p>
            <a:pPr eaLnBrk="1" hangingPunct="1"/>
            <a:r>
              <a:rPr lang="en-US" altLang="ko-KR" sz="8000" smtClean="0"/>
              <a:t>Thank you!</a:t>
            </a:r>
          </a:p>
        </p:txBody>
      </p:sp>
      <p:sp>
        <p:nvSpPr>
          <p:cNvPr id="158723" name="Rectangle 3"/>
          <p:cNvSpPr>
            <a:spLocks noGrp="1" noChangeArrowheads="1"/>
          </p:cNvSpPr>
          <p:nvPr>
            <p:ph type="subTitle" idx="4294967295"/>
          </p:nvPr>
        </p:nvSpPr>
        <p:spPr>
          <a:xfrm>
            <a:off x="1219200" y="4267200"/>
            <a:ext cx="6858000" cy="1371600"/>
          </a:xfrm>
        </p:spPr>
        <p:txBody>
          <a:bodyPr/>
          <a:lstStyle/>
          <a:p>
            <a:pPr marL="0" indent="0" algn="ctr" eaLnBrk="1" hangingPunct="1">
              <a:buFont typeface="Wingdings" pitchFamily="2" charset="2"/>
              <a:buNone/>
            </a:pPr>
            <a:r>
              <a:rPr lang="en-US" altLang="ko-KR" smtClean="0"/>
              <a:t>Send Inquiry to </a:t>
            </a:r>
            <a:r>
              <a:rPr lang="en-US" altLang="ko-KR" smtClean="0">
                <a:hlinkClick r:id="rId2"/>
              </a:rPr>
              <a:t>jongwon@gist.ac.kr</a:t>
            </a:r>
            <a:endParaRPr lang="en-US" altLang="ko-KR" smtClean="0"/>
          </a:p>
          <a:p>
            <a:pPr marL="0" indent="0" algn="ctr" eaLnBrk="1" hangingPunct="1">
              <a:buFont typeface="Wingdings" pitchFamily="2" charset="2"/>
              <a:buNone/>
            </a:pPr>
            <a:endParaRPr lang="en-US" altLang="ko-KR" smtClean="0"/>
          </a:p>
          <a:p>
            <a:pPr marL="0" indent="0" algn="ctr" eaLnBrk="1" hangingPunct="1">
              <a:buFont typeface="Wingdings" pitchFamily="2" charset="2"/>
              <a:buNone/>
            </a:pPr>
            <a:r>
              <a:rPr lang="en-US" altLang="ko-KR" smtClean="0"/>
              <a:t>http://nm.gist.ac.kr</a:t>
            </a:r>
          </a:p>
        </p:txBody>
      </p:sp>
      <p:pic>
        <p:nvPicPr>
          <p:cNvPr id="158724" name="Picture 4" descr="EMB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066800"/>
            <a:ext cx="129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descr="EMB4df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1044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Rectangle 6"/>
          <p:cNvSpPr>
            <a:spLocks noChangeArrowheads="1"/>
          </p:cNvSpPr>
          <p:nvPr/>
        </p:nvSpPr>
        <p:spPr bwMode="auto">
          <a:xfrm>
            <a:off x="2362200" y="1219200"/>
            <a:ext cx="4495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73025" tIns="36512" rIns="73025" bIns="36512">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a:solidFill>
                  <a:srgbClr val="000000"/>
                </a:solidFill>
                <a:ea typeface="휴먼명조" pitchFamily="2" charset="-127"/>
              </a:rPr>
              <a:t>Gwangju Institute of Science &amp; Technology</a:t>
            </a:r>
            <a:endParaRPr lang="en-US" altLang="ko-KR" sz="5400">
              <a:ea typeface="굴림" pitchFamily="50" charset="-127"/>
            </a:endParaRPr>
          </a:p>
        </p:txBody>
      </p:sp>
    </p:spTree>
    <p:extLst>
      <p:ext uri="{BB962C8B-B14F-4D97-AF65-F5344CB8AC3E}">
        <p14:creationId xmlns:p14="http://schemas.microsoft.com/office/powerpoint/2010/main" val="17464392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243" name="슬라이드 번호 개체 틀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9C6DB37C-C85B-44F7-A03B-67DBF69F782C}" type="slidenum">
              <a:rPr lang="en-US" altLang="ko-KR" sz="1200">
                <a:solidFill>
                  <a:srgbClr val="898989"/>
                </a:solidFill>
                <a:ea typeface="굴림" pitchFamily="50" charset="-127"/>
              </a:rPr>
              <a:pPr latinLnBrk="0">
                <a:spcBef>
                  <a:spcPct val="0"/>
                </a:spcBef>
                <a:buFontTx/>
                <a:buNone/>
              </a:pPr>
              <a:t>93</a:t>
            </a:fld>
            <a:r>
              <a:rPr lang="en-US" altLang="ko-KR" sz="1200">
                <a:solidFill>
                  <a:srgbClr val="898989"/>
                </a:solidFill>
                <a:ea typeface="굴림" pitchFamily="50" charset="-127"/>
              </a:rPr>
              <a:t> -</a:t>
            </a:r>
          </a:p>
        </p:txBody>
      </p:sp>
      <p:sp>
        <p:nvSpPr>
          <p:cNvPr id="10" name="제목 5"/>
          <p:cNvSpPr txBox="1">
            <a:spLocks/>
          </p:cNvSpPr>
          <p:nvPr/>
        </p:nvSpPr>
        <p:spPr bwMode="auto">
          <a:xfrm>
            <a:off x="0" y="548680"/>
            <a:ext cx="91440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pPr latinLnBrk="0"/>
            <a:r>
              <a:rPr lang="en-US" altLang="ko-KR" sz="7200" dirty="0" smtClean="0"/>
              <a:t>Chapter 6: </a:t>
            </a:r>
            <a:br>
              <a:rPr lang="en-US" altLang="ko-KR" sz="7200" dirty="0" smtClean="0"/>
            </a:br>
            <a:r>
              <a:rPr lang="en-US" altLang="ko-KR" sz="7200" dirty="0" smtClean="0"/>
              <a:t>Computer Systems </a:t>
            </a:r>
          </a:p>
          <a:p>
            <a:pPr latinLnBrk="0"/>
            <a:r>
              <a:rPr lang="en-US" altLang="ko-KR" sz="5400" dirty="0" smtClean="0"/>
              <a:t>for Cloud Data Center and SDI</a:t>
            </a:r>
            <a:endParaRPr lang="ko-KR" altLang="en-US" sz="2800" dirty="0" smtClean="0"/>
          </a:p>
        </p:txBody>
      </p:sp>
      <p:grpSp>
        <p:nvGrpSpPr>
          <p:cNvPr id="11" name="그룹 10"/>
          <p:cNvGrpSpPr/>
          <p:nvPr/>
        </p:nvGrpSpPr>
        <p:grpSpPr>
          <a:xfrm>
            <a:off x="3779912" y="3284984"/>
            <a:ext cx="4932040" cy="2028055"/>
            <a:chOff x="3179748" y="4324821"/>
            <a:chExt cx="5964252" cy="2423906"/>
          </a:xfrm>
        </p:grpSpPr>
        <p:pic>
          <p:nvPicPr>
            <p:cNvPr id="12" name="Picture 109" descr="BlueCloud.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9748" y="4324821"/>
              <a:ext cx="5964252" cy="242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google-oregon-data-center-88.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0475" y="4808805"/>
              <a:ext cx="2379339" cy="162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google-oregon-data-center-88.jp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4203" y="5090770"/>
              <a:ext cx="864096" cy="58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google-oregon-data-center-88.jpg"/>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32240" y="5681026"/>
              <a:ext cx="1080120" cy="7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google-oregon-data-center-88.jpg"/>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22631" y="4465258"/>
              <a:ext cx="1080120" cy="7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그림 16"/>
          <p:cNvPicPr>
            <a:picLocks noChangeAspect="1"/>
          </p:cNvPicPr>
          <p:nvPr/>
        </p:nvPicPr>
        <p:blipFill>
          <a:blip r:embed="rId6"/>
          <a:stretch>
            <a:fillRect/>
          </a:stretch>
        </p:blipFill>
        <p:spPr>
          <a:xfrm>
            <a:off x="395536" y="4306123"/>
            <a:ext cx="4680520" cy="2013831"/>
          </a:xfrm>
          <a:prstGeom prst="rect">
            <a:avLst/>
          </a:prstGeom>
        </p:spPr>
      </p:pic>
      <p:sp>
        <p:nvSpPr>
          <p:cNvPr id="3" name="TextBox 2"/>
          <p:cNvSpPr txBox="1"/>
          <p:nvPr/>
        </p:nvSpPr>
        <p:spPr>
          <a:xfrm>
            <a:off x="1115616" y="6292661"/>
            <a:ext cx="3736920" cy="369332"/>
          </a:xfrm>
          <a:prstGeom prst="rect">
            <a:avLst/>
          </a:prstGeom>
          <a:noFill/>
        </p:spPr>
        <p:txBody>
          <a:bodyPr wrap="none" rtlCol="0">
            <a:spAutoFit/>
          </a:bodyPr>
          <a:lstStyle/>
          <a:p>
            <a:r>
              <a:rPr lang="en-US" altLang="ko-KR" dirty="0"/>
              <a:t>SDI (Software-Defined Infrastructure)</a:t>
            </a:r>
          </a:p>
        </p:txBody>
      </p:sp>
    </p:spTree>
    <p:extLst>
      <p:ext uri="{BB962C8B-B14F-4D97-AF65-F5344CB8AC3E}">
        <p14:creationId xmlns:p14="http://schemas.microsoft.com/office/powerpoint/2010/main" val="27646848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84"/>
            <a:ext cx="8229600" cy="648072"/>
          </a:xfrm>
        </p:spPr>
        <p:txBody>
          <a:bodyPr/>
          <a:lstStyle/>
          <a:p>
            <a:r>
              <a:rPr lang="en-US" altLang="ko-KR" dirty="0" smtClean="0"/>
              <a:t>Chapter Keywords</a:t>
            </a:r>
            <a:endParaRPr lang="ko-KR" altLang="en-US" dirty="0"/>
          </a:p>
        </p:txBody>
      </p:sp>
      <p:sp>
        <p:nvSpPr>
          <p:cNvPr id="3" name="슬라이드 번호 개체 틀 2"/>
          <p:cNvSpPr>
            <a:spLocks noGrp="1"/>
          </p:cNvSpPr>
          <p:nvPr>
            <p:ph type="sldNum" sz="quarter" idx="11"/>
          </p:nvPr>
        </p:nvSpPr>
        <p:spPr/>
        <p:txBody>
          <a:bodyPr/>
          <a:lstStyle/>
          <a:p>
            <a:pPr>
              <a:defRPr/>
            </a:pPr>
            <a:r>
              <a:rPr lang="en-US" altLang="ko-KR" smtClean="0"/>
              <a:t>- </a:t>
            </a:r>
            <a:fld id="{8BAB93DA-C287-41DC-B128-67427A2EAFF2}" type="slidenum">
              <a:rPr lang="en-US" altLang="ko-KR" smtClean="0"/>
              <a:pPr>
                <a:defRPr/>
              </a:pPr>
              <a:t>94</a:t>
            </a:fld>
            <a:r>
              <a:rPr lang="en-US" altLang="ko-KR" smtClean="0"/>
              <a:t> -</a:t>
            </a:r>
            <a:endParaRPr lang="en-US" altLang="ko-KR"/>
          </a:p>
        </p:txBody>
      </p:sp>
      <p:sp>
        <p:nvSpPr>
          <p:cNvPr id="6" name="TextBox 5"/>
          <p:cNvSpPr txBox="1"/>
          <p:nvPr/>
        </p:nvSpPr>
        <p:spPr>
          <a:xfrm>
            <a:off x="2589077" y="1335677"/>
            <a:ext cx="6232796" cy="830997"/>
          </a:xfrm>
          <a:prstGeom prst="rect">
            <a:avLst/>
          </a:prstGeom>
          <a:noFill/>
        </p:spPr>
        <p:txBody>
          <a:bodyPr wrap="none" rtlCol="0">
            <a:spAutoFit/>
          </a:bodyPr>
          <a:lstStyle/>
          <a:p>
            <a:r>
              <a:rPr lang="en-US" altLang="ko-KR" sz="4800" dirty="0" smtClean="0"/>
              <a:t>Data Center Networking</a:t>
            </a:r>
            <a:endParaRPr lang="ko-KR" altLang="en-US" sz="4800" dirty="0"/>
          </a:p>
        </p:txBody>
      </p:sp>
      <p:sp>
        <p:nvSpPr>
          <p:cNvPr id="7" name="TextBox 6"/>
          <p:cNvSpPr txBox="1"/>
          <p:nvPr/>
        </p:nvSpPr>
        <p:spPr>
          <a:xfrm>
            <a:off x="3591465" y="4326195"/>
            <a:ext cx="4615366" cy="830997"/>
          </a:xfrm>
          <a:prstGeom prst="rect">
            <a:avLst/>
          </a:prstGeom>
          <a:noFill/>
        </p:spPr>
        <p:txBody>
          <a:bodyPr wrap="none" rtlCol="0">
            <a:spAutoFit/>
          </a:bodyPr>
          <a:lstStyle/>
          <a:p>
            <a:r>
              <a:rPr lang="en-US" altLang="ko-KR" sz="4800" dirty="0" smtClean="0"/>
              <a:t>Cloud Computing</a:t>
            </a:r>
            <a:endParaRPr lang="ko-KR" altLang="en-US" sz="4800" dirty="0"/>
          </a:p>
        </p:txBody>
      </p:sp>
      <p:sp>
        <p:nvSpPr>
          <p:cNvPr id="9" name="TextBox 8"/>
          <p:cNvSpPr txBox="1"/>
          <p:nvPr/>
        </p:nvSpPr>
        <p:spPr>
          <a:xfrm>
            <a:off x="608046" y="5534141"/>
            <a:ext cx="8095486" cy="830997"/>
          </a:xfrm>
          <a:prstGeom prst="rect">
            <a:avLst/>
          </a:prstGeom>
          <a:noFill/>
        </p:spPr>
        <p:txBody>
          <a:bodyPr wrap="none" rtlCol="0">
            <a:spAutoFit/>
          </a:bodyPr>
          <a:lstStyle/>
          <a:p>
            <a:r>
              <a:rPr lang="en-US" altLang="ko-KR" sz="4800" dirty="0" smtClean="0"/>
              <a:t>Software-Defined Infrastructure</a:t>
            </a:r>
            <a:endParaRPr lang="ko-KR" altLang="en-US" sz="4800" dirty="0"/>
          </a:p>
        </p:txBody>
      </p:sp>
      <p:sp>
        <p:nvSpPr>
          <p:cNvPr id="11" name="TextBox 10"/>
          <p:cNvSpPr txBox="1"/>
          <p:nvPr/>
        </p:nvSpPr>
        <p:spPr>
          <a:xfrm>
            <a:off x="251520" y="2690407"/>
            <a:ext cx="7890302" cy="830997"/>
          </a:xfrm>
          <a:prstGeom prst="rect">
            <a:avLst/>
          </a:prstGeom>
          <a:noFill/>
        </p:spPr>
        <p:txBody>
          <a:bodyPr wrap="none" rtlCol="0">
            <a:spAutoFit/>
          </a:bodyPr>
          <a:lstStyle/>
          <a:p>
            <a:r>
              <a:rPr lang="en-US" altLang="ko-KR" sz="4800" dirty="0" smtClean="0"/>
              <a:t>Data Center as a Big Computer</a:t>
            </a:r>
            <a:endParaRPr lang="ko-KR" altLang="en-US" sz="4800" dirty="0"/>
          </a:p>
        </p:txBody>
      </p:sp>
    </p:spTree>
    <p:extLst>
      <p:ext uri="{BB962C8B-B14F-4D97-AF65-F5344CB8AC3E}">
        <p14:creationId xmlns:p14="http://schemas.microsoft.com/office/powerpoint/2010/main" val="2667390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제목 1"/>
          <p:cNvSpPr>
            <a:spLocks noGrp="1"/>
          </p:cNvSpPr>
          <p:nvPr>
            <p:ph type="title"/>
          </p:nvPr>
        </p:nvSpPr>
        <p:spPr>
          <a:xfrm>
            <a:off x="0" y="44450"/>
            <a:ext cx="9144000" cy="1143000"/>
          </a:xfrm>
        </p:spPr>
        <p:txBody>
          <a:bodyPr/>
          <a:lstStyle/>
          <a:p>
            <a:r>
              <a:rPr lang="en-US" altLang="ko-KR" sz="4000" dirty="0" smtClean="0"/>
              <a:t>Data Center: Separated Operation </a:t>
            </a:r>
            <a:br>
              <a:rPr lang="en-US" altLang="ko-KR" sz="4000" dirty="0" smtClean="0"/>
            </a:br>
            <a:r>
              <a:rPr lang="en-US" altLang="ko-KR" sz="4000" dirty="0" smtClean="0"/>
              <a:t>for Compute (Servers) and Networking </a:t>
            </a:r>
            <a:endParaRPr lang="ko-KR" altLang="en-US" sz="4000" dirty="0" smtClean="0"/>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28775"/>
            <a:ext cx="4313237" cy="331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1620838"/>
            <a:ext cx="4464050" cy="332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46" name="TextBox 5"/>
          <p:cNvSpPr txBox="1">
            <a:spLocks noChangeArrowheads="1"/>
          </p:cNvSpPr>
          <p:nvPr/>
        </p:nvSpPr>
        <p:spPr bwMode="auto">
          <a:xfrm>
            <a:off x="7775575" y="6545263"/>
            <a:ext cx="1368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eaLnBrk="1" latinLnBrk="0" hangingPunct="1">
              <a:spcBef>
                <a:spcPct val="0"/>
              </a:spcBef>
              <a:buFontTx/>
              <a:buNone/>
            </a:pPr>
            <a:r>
              <a:rPr kumimoji="1" lang="en-US" altLang="ko-KR" sz="1600">
                <a:ea typeface="굴림" pitchFamily="50" charset="-127"/>
              </a:rPr>
              <a:t>Ethereal Mind</a:t>
            </a:r>
            <a:endParaRPr kumimoji="1" lang="ko-KR" altLang="en-US" sz="1600">
              <a:ea typeface="굴림" pitchFamily="50" charset="-127"/>
            </a:endParaRPr>
          </a:p>
        </p:txBody>
      </p:sp>
      <p:pic>
        <p:nvPicPr>
          <p:cNvPr id="6144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3588" y="5022850"/>
            <a:ext cx="5778500"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685023" y="3243109"/>
            <a:ext cx="5773954" cy="415498"/>
          </a:xfrm>
          <a:prstGeom prst="rect">
            <a:avLst/>
          </a:prstGeom>
          <a:noFill/>
        </p:spPr>
        <p:txBody>
          <a:bodyPr wrap="square" rtlCol="0">
            <a:spAutoFit/>
          </a:bodyPr>
          <a:lstStyle/>
          <a:p>
            <a:pPr algn="ctr"/>
            <a:r>
              <a:rPr lang="en-US" altLang="ko-KR" sz="1050" dirty="0"/>
              <a:t>https://wanderingwith.us/30-data-center-network-architecture-diagram-rq1u/data-center-network-architecture-diagram-the-difference-between-network-and-server-engineers-pictorial/</a:t>
            </a:r>
            <a:endParaRPr lang="ko-KR" altLang="en-US" sz="1050" dirty="0"/>
          </a:p>
        </p:txBody>
      </p:sp>
      <p:sp>
        <p:nvSpPr>
          <p:cNvPr id="8" name="TextBox 7"/>
          <p:cNvSpPr txBox="1"/>
          <p:nvPr/>
        </p:nvSpPr>
        <p:spPr>
          <a:xfrm>
            <a:off x="2267744" y="5054062"/>
            <a:ext cx="5773954" cy="253916"/>
          </a:xfrm>
          <a:prstGeom prst="rect">
            <a:avLst/>
          </a:prstGeom>
          <a:noFill/>
        </p:spPr>
        <p:txBody>
          <a:bodyPr wrap="square" rtlCol="0">
            <a:spAutoFit/>
          </a:bodyPr>
          <a:lstStyle/>
          <a:p>
            <a:pPr algn="ctr"/>
            <a:r>
              <a:rPr lang="ko-KR" altLang="en-US" sz="1050" smtClean="0"/>
              <a:t>추적 불가</a:t>
            </a:r>
            <a:r>
              <a:rPr lang="en-US" altLang="ko-KR" sz="1050" dirty="0" smtClean="0"/>
              <a:t>/</a:t>
            </a:r>
            <a:endParaRPr lang="ko-KR" altLang="en-US" sz="1050" dirty="0"/>
          </a:p>
        </p:txBody>
      </p:sp>
    </p:spTree>
    <p:extLst>
      <p:ext uri="{BB962C8B-B14F-4D97-AF65-F5344CB8AC3E}">
        <p14:creationId xmlns:p14="http://schemas.microsoft.com/office/powerpoint/2010/main" val="173011810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제목 1"/>
          <p:cNvSpPr>
            <a:spLocks noGrp="1"/>
          </p:cNvSpPr>
          <p:nvPr>
            <p:ph type="title"/>
          </p:nvPr>
        </p:nvSpPr>
        <p:spPr>
          <a:xfrm>
            <a:off x="-1" y="-20638"/>
            <a:ext cx="4067945" cy="2873574"/>
          </a:xfrm>
        </p:spPr>
        <p:txBody>
          <a:bodyPr/>
          <a:lstStyle/>
          <a:p>
            <a:pPr latinLnBrk="0"/>
            <a:r>
              <a:rPr lang="en-US" altLang="ko-KR" dirty="0" smtClean="0"/>
              <a:t>Data </a:t>
            </a:r>
            <a:r>
              <a:rPr lang="en-US" altLang="ko-KR" dirty="0"/>
              <a:t>Center 3-Tier Application </a:t>
            </a:r>
            <a:r>
              <a:rPr lang="en-US" altLang="ko-KR" dirty="0" smtClean="0"/>
              <a:t>Pattern &amp; Networking</a:t>
            </a:r>
            <a:endParaRPr lang="ko-KR" altLang="en-US" dirty="0" smtClean="0"/>
          </a:p>
        </p:txBody>
      </p:sp>
      <p:pic>
        <p:nvPicPr>
          <p:cNvPr id="63492" name="Picture 2" descr="3-tier Application Patter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23513"/>
            <a:ext cx="4288438" cy="137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descr="data center 3 tier architecture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1884389"/>
            <a:ext cx="5004048" cy="29363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92080" y="1417928"/>
            <a:ext cx="2531527" cy="369332"/>
          </a:xfrm>
          <a:prstGeom prst="rect">
            <a:avLst/>
          </a:prstGeom>
          <a:noFill/>
        </p:spPr>
        <p:txBody>
          <a:bodyPr wrap="none" rtlCol="0">
            <a:spAutoFit/>
          </a:bodyPr>
          <a:lstStyle/>
          <a:p>
            <a:r>
              <a:rPr lang="en-US" altLang="ko-KR" dirty="0" smtClean="0">
                <a:solidFill>
                  <a:srgbClr val="3333FF"/>
                </a:solidFill>
              </a:rPr>
              <a:t>3-tier Application Pattern</a:t>
            </a:r>
            <a:endParaRPr lang="ko-KR" altLang="en-US" dirty="0">
              <a:solidFill>
                <a:srgbClr val="3333FF"/>
              </a:solidFill>
            </a:endParaRPr>
          </a:p>
        </p:txBody>
      </p:sp>
      <p:pic>
        <p:nvPicPr>
          <p:cNvPr id="11270" name="Picture 6" descr="data center closì ëí ì´ë¯¸ì§ ê²ìê²°ê³¼"/>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32" y="3852165"/>
            <a:ext cx="5112568" cy="29908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7504" y="3760568"/>
            <a:ext cx="4538422" cy="369332"/>
          </a:xfrm>
          <a:prstGeom prst="rect">
            <a:avLst/>
          </a:prstGeom>
          <a:noFill/>
        </p:spPr>
        <p:txBody>
          <a:bodyPr wrap="none" rtlCol="0">
            <a:spAutoFit/>
          </a:bodyPr>
          <a:lstStyle/>
          <a:p>
            <a:r>
              <a:rPr lang="en-US" altLang="ko-KR" dirty="0" smtClean="0">
                <a:solidFill>
                  <a:srgbClr val="3333FF"/>
                </a:solidFill>
              </a:rPr>
              <a:t>Multiple options for Data Center Networking</a:t>
            </a:r>
            <a:endParaRPr lang="ko-KR" altLang="en-US" dirty="0">
              <a:solidFill>
                <a:srgbClr val="3333FF"/>
              </a:solidFill>
            </a:endParaRPr>
          </a:p>
        </p:txBody>
      </p:sp>
      <p:pic>
        <p:nvPicPr>
          <p:cNvPr id="3" name="그림 2"/>
          <p:cNvPicPr>
            <a:picLocks noChangeAspect="1"/>
          </p:cNvPicPr>
          <p:nvPr/>
        </p:nvPicPr>
        <p:blipFill>
          <a:blip r:embed="rId6"/>
          <a:stretch>
            <a:fillRect/>
          </a:stretch>
        </p:blipFill>
        <p:spPr>
          <a:xfrm>
            <a:off x="6372200" y="5138859"/>
            <a:ext cx="1238066" cy="1590791"/>
          </a:xfrm>
          <a:prstGeom prst="rect">
            <a:avLst/>
          </a:prstGeom>
        </p:spPr>
      </p:pic>
      <p:sp>
        <p:nvSpPr>
          <p:cNvPr id="9" name="TextBox 8"/>
          <p:cNvSpPr txBox="1"/>
          <p:nvPr/>
        </p:nvSpPr>
        <p:spPr>
          <a:xfrm>
            <a:off x="3420959" y="3014056"/>
            <a:ext cx="5773954" cy="253916"/>
          </a:xfrm>
          <a:prstGeom prst="rect">
            <a:avLst/>
          </a:prstGeom>
          <a:noFill/>
        </p:spPr>
        <p:txBody>
          <a:bodyPr wrap="square" rtlCol="0">
            <a:spAutoFit/>
          </a:bodyPr>
          <a:lstStyle/>
          <a:p>
            <a:pPr algn="ctr"/>
            <a:r>
              <a:rPr lang="en-US" altLang="ko-KR" sz="1050" dirty="0"/>
              <a:t>http://vtmsz.hu/fileadmin/vtmsz/CMC_informaciok/CMC_eloadasok/2018_CMC_ea_FiletothPeter.pdf/</a:t>
            </a:r>
            <a:endParaRPr lang="ko-KR" altLang="en-US" sz="1050" dirty="0"/>
          </a:p>
        </p:txBody>
      </p:sp>
      <p:sp>
        <p:nvSpPr>
          <p:cNvPr id="10" name="TextBox 9"/>
          <p:cNvSpPr txBox="1"/>
          <p:nvPr/>
        </p:nvSpPr>
        <p:spPr>
          <a:xfrm>
            <a:off x="3370046" y="537440"/>
            <a:ext cx="5773954" cy="253916"/>
          </a:xfrm>
          <a:prstGeom prst="rect">
            <a:avLst/>
          </a:prstGeom>
          <a:noFill/>
        </p:spPr>
        <p:txBody>
          <a:bodyPr wrap="square" rtlCol="0">
            <a:spAutoFit/>
          </a:bodyPr>
          <a:lstStyle/>
          <a:p>
            <a:pPr algn="ctr"/>
            <a:r>
              <a:rPr lang="ko-KR" altLang="en-US" sz="1050" dirty="0" smtClean="0"/>
              <a:t>추적</a:t>
            </a:r>
            <a:r>
              <a:rPr lang="en-US" altLang="ko-KR" sz="1050" dirty="0" smtClean="0"/>
              <a:t> </a:t>
            </a:r>
            <a:r>
              <a:rPr lang="ko-KR" altLang="en-US" sz="1050" dirty="0" smtClean="0"/>
              <a:t>불가</a:t>
            </a:r>
            <a:endParaRPr lang="ko-KR" altLang="en-US" sz="1050" dirty="0"/>
          </a:p>
        </p:txBody>
      </p:sp>
      <p:sp>
        <p:nvSpPr>
          <p:cNvPr id="13" name="TextBox 12"/>
          <p:cNvSpPr txBox="1"/>
          <p:nvPr/>
        </p:nvSpPr>
        <p:spPr>
          <a:xfrm>
            <a:off x="-510262" y="5450990"/>
            <a:ext cx="5773954" cy="253916"/>
          </a:xfrm>
          <a:prstGeom prst="rect">
            <a:avLst/>
          </a:prstGeom>
          <a:noFill/>
        </p:spPr>
        <p:txBody>
          <a:bodyPr wrap="square" rtlCol="0">
            <a:spAutoFit/>
          </a:bodyPr>
          <a:lstStyle/>
          <a:p>
            <a:pPr algn="ctr"/>
            <a:r>
              <a:rPr lang="en-US" altLang="ko-KR" sz="1050" dirty="0"/>
              <a:t>http://wccclab.cs.nchu.edu.tw/www/images/107-1_cloud_computing/sdn.pdf</a:t>
            </a:r>
            <a:endParaRPr lang="ko-KR" altLang="en-US" sz="1050" dirty="0"/>
          </a:p>
        </p:txBody>
      </p:sp>
    </p:spTree>
    <p:extLst>
      <p:ext uri="{BB962C8B-B14F-4D97-AF65-F5344CB8AC3E}">
        <p14:creationId xmlns:p14="http://schemas.microsoft.com/office/powerpoint/2010/main" val="68622722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제목 1"/>
          <p:cNvSpPr>
            <a:spLocks noGrp="1"/>
          </p:cNvSpPr>
          <p:nvPr>
            <p:ph type="title"/>
          </p:nvPr>
        </p:nvSpPr>
        <p:spPr>
          <a:xfrm>
            <a:off x="-4763" y="0"/>
            <a:ext cx="2767013" cy="2492375"/>
          </a:xfrm>
        </p:spPr>
        <p:txBody>
          <a:bodyPr/>
          <a:lstStyle/>
          <a:p>
            <a:r>
              <a:rPr lang="en-US" altLang="ko-KR" sz="4000" dirty="0" smtClean="0"/>
              <a:t>Data Center Networking: Facebook Fabric</a:t>
            </a:r>
            <a:endParaRPr lang="ko-KR" altLang="en-US" sz="4000" dirty="0" smtClean="0"/>
          </a:p>
        </p:txBody>
      </p:sp>
      <p:sp>
        <p:nvSpPr>
          <p:cNvPr id="58371" name="슬라이드 번호 개체 틀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200">
                <a:solidFill>
                  <a:srgbClr val="898989"/>
                </a:solidFill>
                <a:ea typeface="굴림" pitchFamily="50" charset="-127"/>
              </a:rPr>
              <a:t>- </a:t>
            </a:r>
            <a:fld id="{0DE5EBA4-6E0C-4B99-8A77-E9E0D94C22B2}" type="slidenum">
              <a:rPr lang="en-US" altLang="ko-KR" sz="1200">
                <a:solidFill>
                  <a:srgbClr val="898989"/>
                </a:solidFill>
                <a:ea typeface="굴림" pitchFamily="50" charset="-127"/>
              </a:rPr>
              <a:pPr latinLnBrk="0">
                <a:spcBef>
                  <a:spcPct val="0"/>
                </a:spcBef>
                <a:buFontTx/>
                <a:buNone/>
              </a:pPr>
              <a:t>97</a:t>
            </a:fld>
            <a:r>
              <a:rPr lang="en-US" altLang="ko-KR" sz="1200">
                <a:solidFill>
                  <a:srgbClr val="898989"/>
                </a:solidFill>
                <a:ea typeface="굴림" pitchFamily="50" charset="-127"/>
              </a:rPr>
              <a:t> -</a:t>
            </a:r>
          </a:p>
        </p:txBody>
      </p:sp>
      <p:pic>
        <p:nvPicPr>
          <p:cNvPr id="583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0"/>
            <a:ext cx="5940425" cy="3360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9975"/>
            <a:ext cx="501332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4652963"/>
            <a:ext cx="3897312" cy="220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375" name="TextBox 3"/>
          <p:cNvSpPr txBox="1">
            <a:spLocks noChangeArrowheads="1"/>
          </p:cNvSpPr>
          <p:nvPr/>
        </p:nvSpPr>
        <p:spPr bwMode="auto">
          <a:xfrm>
            <a:off x="4067175" y="3440113"/>
            <a:ext cx="5076825"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latinLnBrk="0">
              <a:spcBef>
                <a:spcPct val="0"/>
              </a:spcBef>
              <a:buFontTx/>
              <a:buNone/>
            </a:pPr>
            <a:r>
              <a:rPr lang="en-US" altLang="ko-KR" sz="1800">
                <a:solidFill>
                  <a:srgbClr val="FF0000"/>
                </a:solidFill>
                <a:ea typeface="굴림" pitchFamily="50" charset="-127"/>
                <a:hlinkClick r:id="rId5"/>
              </a:rPr>
              <a:t>http://www.youtube.com/watch?v=mLEawo6OzFM</a:t>
            </a:r>
            <a:endParaRPr lang="ko-KR" altLang="en-US" sz="1800">
              <a:solidFill>
                <a:srgbClr val="FF0000"/>
              </a:solidFill>
              <a:ea typeface="굴림" pitchFamily="50" charset="-127"/>
            </a:endParaRPr>
          </a:p>
        </p:txBody>
      </p:sp>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568" y="2593363"/>
            <a:ext cx="1733625" cy="81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11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998546"/>
            <a:ext cx="5642248" cy="285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196" y="0"/>
            <a:ext cx="3914056" cy="184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100" y="33144"/>
            <a:ext cx="5305400" cy="2299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100" y="2628882"/>
            <a:ext cx="4081264" cy="2739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2160" y="1988840"/>
            <a:ext cx="2652700" cy="1820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제목 1"/>
          <p:cNvSpPr txBox="1">
            <a:spLocks/>
          </p:cNvSpPr>
          <p:nvPr/>
        </p:nvSpPr>
        <p:spPr>
          <a:xfrm>
            <a:off x="119100" y="5491685"/>
            <a:ext cx="3554849" cy="2492375"/>
          </a:xfrm>
          <a:prstGeom prst="rect">
            <a:avLst/>
          </a:prstGeom>
        </p:spPr>
        <p:txBody>
          <a:bodyPr/>
          <a:lstStyle>
            <a:lvl1pPr algn="ctr" rtl="0" eaLnBrk="0" fontAlgn="base" latinLnBrk="1"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2pPr>
            <a:lvl3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3pPr>
            <a:lvl4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4pPr>
            <a:lvl5pPr algn="ctr" rtl="0" eaLnBrk="0" fontAlgn="base" latinLnBrk="1" hangingPunct="0">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5pPr>
            <a:lvl6pPr marL="4572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6pPr>
            <a:lvl7pPr marL="9144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7pPr>
            <a:lvl8pPr marL="13716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8pPr>
            <a:lvl9pPr marL="1828800" algn="ctr" rtl="0" fontAlgn="base" latinLnBrk="1">
              <a:spcBef>
                <a:spcPct val="0"/>
              </a:spcBef>
              <a:spcAft>
                <a:spcPct val="0"/>
              </a:spcAft>
              <a:defRPr sz="4400">
                <a:solidFill>
                  <a:schemeClr val="tx1"/>
                </a:solidFill>
                <a:latin typeface="Times New Roman" pitchFamily="18" charset="0"/>
                <a:ea typeface="맑은 고딕" pitchFamily="50" charset="-127"/>
                <a:cs typeface="Times New Roman" pitchFamily="18" charset="0"/>
              </a:defRPr>
            </a:lvl9pPr>
          </a:lstStyle>
          <a:p>
            <a:r>
              <a:rPr lang="en-US" altLang="ko-KR" sz="2800" dirty="0" smtClean="0"/>
              <a:t>Data Center Networking: Facebook (Cont.)</a:t>
            </a:r>
            <a:endParaRPr lang="ko-KR" altLang="en-US" sz="2800" dirty="0" smtClean="0"/>
          </a:p>
        </p:txBody>
      </p:sp>
      <p:pic>
        <p:nvPicPr>
          <p:cNvPr id="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3928" y="2708920"/>
            <a:ext cx="1912897" cy="902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949848" y="6483956"/>
            <a:ext cx="5773954" cy="253916"/>
          </a:xfrm>
          <a:prstGeom prst="rect">
            <a:avLst/>
          </a:prstGeom>
          <a:noFill/>
        </p:spPr>
        <p:txBody>
          <a:bodyPr wrap="square" rtlCol="0">
            <a:spAutoFit/>
          </a:bodyPr>
          <a:lstStyle/>
          <a:p>
            <a:pPr algn="ctr"/>
            <a:r>
              <a:rPr lang="en-US" altLang="ko-KR" sz="1050" dirty="0"/>
              <a:t>https://code.fb.com/data-center-engineering/opening-designs-for-6-pack-and-wedge-100/</a:t>
            </a:r>
            <a:endParaRPr lang="ko-KR" altLang="en-US" sz="1050" dirty="0"/>
          </a:p>
        </p:txBody>
      </p:sp>
    </p:spTree>
    <p:extLst>
      <p:ext uri="{BB962C8B-B14F-4D97-AF65-F5344CB8AC3E}">
        <p14:creationId xmlns:p14="http://schemas.microsoft.com/office/powerpoint/2010/main" val="7053611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063" y="2636912"/>
            <a:ext cx="503872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5476" name="제목 1"/>
          <p:cNvSpPr>
            <a:spLocks noGrp="1"/>
          </p:cNvSpPr>
          <p:nvPr>
            <p:ph type="title"/>
          </p:nvPr>
        </p:nvSpPr>
        <p:spPr>
          <a:xfrm>
            <a:off x="119063" y="63500"/>
            <a:ext cx="5196324" cy="2222042"/>
          </a:xfrm>
        </p:spPr>
        <p:txBody>
          <a:bodyPr/>
          <a:lstStyle/>
          <a:p>
            <a:r>
              <a:rPr lang="en-US" altLang="ko-KR" sz="4000" dirty="0" smtClean="0"/>
              <a:t>Software-Defined Data Centers</a:t>
            </a:r>
            <a:r>
              <a:rPr lang="en-US" altLang="ko-KR" sz="4800" dirty="0" smtClean="0"/>
              <a:t/>
            </a:r>
            <a:br>
              <a:rPr lang="en-US" altLang="ko-KR" sz="4800" dirty="0" smtClean="0"/>
            </a:br>
            <a:r>
              <a:rPr lang="en-US" altLang="ko-KR" sz="3200" dirty="0" smtClean="0"/>
              <a:t>Unified, Programmable &amp; Virtualized Resources</a:t>
            </a:r>
            <a:endParaRPr lang="ko-KR" altLang="en-US" sz="3200" dirty="0" smtClean="0"/>
          </a:p>
        </p:txBody>
      </p:sp>
      <p:pic>
        <p:nvPicPr>
          <p:cNvPr id="105478"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8204" y="4365104"/>
            <a:ext cx="3826994" cy="237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grpSp>
        <p:nvGrpSpPr>
          <p:cNvPr id="2" name="그룹 1"/>
          <p:cNvGrpSpPr/>
          <p:nvPr/>
        </p:nvGrpSpPr>
        <p:grpSpPr>
          <a:xfrm>
            <a:off x="6156176" y="0"/>
            <a:ext cx="2140991" cy="2748666"/>
            <a:chOff x="5203177" y="2529507"/>
            <a:chExt cx="2140991" cy="2748666"/>
          </a:xfrm>
        </p:grpSpPr>
        <p:grpSp>
          <p:nvGrpSpPr>
            <p:cNvPr id="12" name="그룹 11"/>
            <p:cNvGrpSpPr/>
            <p:nvPr/>
          </p:nvGrpSpPr>
          <p:grpSpPr>
            <a:xfrm>
              <a:off x="5203177" y="3212976"/>
              <a:ext cx="2140991" cy="2065197"/>
              <a:chOff x="6012160" y="2708913"/>
              <a:chExt cx="2758929" cy="3106367"/>
            </a:xfrm>
          </p:grpSpPr>
          <p:grpSp>
            <p:nvGrpSpPr>
              <p:cNvPr id="15" name="그룹 14"/>
              <p:cNvGrpSpPr/>
              <p:nvPr/>
            </p:nvGrpSpPr>
            <p:grpSpPr>
              <a:xfrm>
                <a:off x="6357513" y="3321167"/>
                <a:ext cx="2063174" cy="2024705"/>
                <a:chOff x="6357513" y="3321167"/>
                <a:chExt cx="2063174" cy="2024705"/>
              </a:xfrm>
            </p:grpSpPr>
            <p:grpSp>
              <p:nvGrpSpPr>
                <p:cNvPr id="17" name="그룹 16"/>
                <p:cNvGrpSpPr/>
                <p:nvPr/>
              </p:nvGrpSpPr>
              <p:grpSpPr>
                <a:xfrm>
                  <a:off x="6357513" y="4265796"/>
                  <a:ext cx="1003070" cy="1080076"/>
                  <a:chOff x="-19402" y="1124744"/>
                  <a:chExt cx="4365023" cy="4727970"/>
                </a:xfrm>
              </p:grpSpPr>
              <p:pic>
                <p:nvPicPr>
                  <p:cNvPr id="50"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51"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52"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53"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54"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55"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56"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57"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58" name="Picture 4" descr="C:\Users\sunny\Desktop\제목 없음.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8" name="그룹 17"/>
                <p:cNvGrpSpPr/>
                <p:nvPr/>
              </p:nvGrpSpPr>
              <p:grpSpPr>
                <a:xfrm>
                  <a:off x="7417617" y="4234362"/>
                  <a:ext cx="1003070" cy="1080076"/>
                  <a:chOff x="-19402" y="1124744"/>
                  <a:chExt cx="4365023" cy="4727970"/>
                </a:xfrm>
              </p:grpSpPr>
              <p:pic>
                <p:nvPicPr>
                  <p:cNvPr id="41"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42"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43"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44"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45"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46"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47"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48"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49" name="Picture 4" descr="C:\Users\sunny\Desktop\제목 없음.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9" name="그룹 18"/>
                <p:cNvGrpSpPr/>
                <p:nvPr/>
              </p:nvGrpSpPr>
              <p:grpSpPr>
                <a:xfrm>
                  <a:off x="6357513" y="3343967"/>
                  <a:ext cx="1003070" cy="1080076"/>
                  <a:chOff x="-19402" y="1124744"/>
                  <a:chExt cx="4365023" cy="4727970"/>
                </a:xfrm>
              </p:grpSpPr>
              <p:pic>
                <p:nvPicPr>
                  <p:cNvPr id="31"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32"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34"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35"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36"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37"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38"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9"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40" name="Picture 4" descr="C:\Users\sunny\Desktop\제목 없음.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0" name="그룹 19"/>
                <p:cNvGrpSpPr/>
                <p:nvPr/>
              </p:nvGrpSpPr>
              <p:grpSpPr>
                <a:xfrm>
                  <a:off x="7412458" y="3321167"/>
                  <a:ext cx="1003070" cy="1080076"/>
                  <a:chOff x="-19402" y="1124744"/>
                  <a:chExt cx="4365023" cy="4727970"/>
                </a:xfrm>
              </p:grpSpPr>
              <p:pic>
                <p:nvPicPr>
                  <p:cNvPr id="21"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2"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3"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4"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6"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7"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8"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9" name="Picture 4" descr="C:\Users\sunny\Desktop\제목 없음.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30" name="Picture 4" descr="C:\Users\sunny\Desktop\제목 없음.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pic>
            <p:nvPicPr>
              <p:cNvPr id="16" name="Picture 4" descr="C:\Users\sunny\Desktop\제목 없음.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160" y="2708913"/>
                <a:ext cx="2758929" cy="31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3" descr="google-oregon-data-center-88.jpg"/>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3518" y="2529507"/>
              <a:ext cx="1787307" cy="122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TextBox 59"/>
          <p:cNvSpPr txBox="1"/>
          <p:nvPr/>
        </p:nvSpPr>
        <p:spPr>
          <a:xfrm>
            <a:off x="-248552" y="5418212"/>
            <a:ext cx="5773954" cy="253916"/>
          </a:xfrm>
          <a:prstGeom prst="rect">
            <a:avLst/>
          </a:prstGeom>
          <a:noFill/>
        </p:spPr>
        <p:txBody>
          <a:bodyPr wrap="square" rtlCol="0">
            <a:spAutoFit/>
          </a:bodyPr>
          <a:lstStyle/>
          <a:p>
            <a:pPr algn="ctr"/>
            <a:r>
              <a:rPr lang="ko-KR" altLang="en-US" sz="1050" smtClean="0"/>
              <a:t>추적</a:t>
            </a:r>
            <a:r>
              <a:rPr lang="en-US" altLang="ko-KR" sz="1050" dirty="0" smtClean="0"/>
              <a:t> </a:t>
            </a:r>
            <a:r>
              <a:rPr lang="ko-KR" altLang="en-US" sz="1050" dirty="0" smtClean="0"/>
              <a:t>불가</a:t>
            </a:r>
            <a:endParaRPr lang="ko-KR" altLang="en-US" sz="1050" dirty="0"/>
          </a:p>
        </p:txBody>
      </p:sp>
      <p:sp>
        <p:nvSpPr>
          <p:cNvPr id="61" name="TextBox 60"/>
          <p:cNvSpPr txBox="1"/>
          <p:nvPr/>
        </p:nvSpPr>
        <p:spPr>
          <a:xfrm>
            <a:off x="4532585" y="4368297"/>
            <a:ext cx="5773954" cy="253916"/>
          </a:xfrm>
          <a:prstGeom prst="rect">
            <a:avLst/>
          </a:prstGeom>
          <a:noFill/>
        </p:spPr>
        <p:txBody>
          <a:bodyPr wrap="square" rtlCol="0">
            <a:spAutoFit/>
          </a:bodyPr>
          <a:lstStyle/>
          <a:p>
            <a:pPr algn="ctr"/>
            <a:r>
              <a:rPr lang="ko-KR" altLang="en-US" sz="1050" dirty="0" smtClean="0"/>
              <a:t>추적 불가</a:t>
            </a:r>
            <a:endParaRPr lang="ko-KR" altLang="en-US" sz="1050" dirty="0"/>
          </a:p>
        </p:txBody>
      </p:sp>
    </p:spTree>
    <p:extLst>
      <p:ext uri="{BB962C8B-B14F-4D97-AF65-F5344CB8AC3E}">
        <p14:creationId xmlns:p14="http://schemas.microsoft.com/office/powerpoint/2010/main" val="24351122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13024</TotalTime>
  <Words>3915</Words>
  <Application>Microsoft Office PowerPoint</Application>
  <PresentationFormat>화면 슬라이드 쇼(4:3)</PresentationFormat>
  <Paragraphs>1028</Paragraphs>
  <Slides>132</Slides>
  <Notes>31</Notes>
  <HiddenSlides>0</HiddenSlides>
  <MMClips>0</MMClips>
  <ScaleCrop>false</ScaleCrop>
  <HeadingPairs>
    <vt:vector size="6" baseType="variant">
      <vt:variant>
        <vt:lpstr>사용한 글꼴</vt:lpstr>
      </vt:variant>
      <vt:variant>
        <vt:i4>19</vt:i4>
      </vt:variant>
      <vt:variant>
        <vt:lpstr>테마</vt:lpstr>
      </vt:variant>
      <vt:variant>
        <vt:i4>2</vt:i4>
      </vt:variant>
      <vt:variant>
        <vt:lpstr>슬라이드 제목</vt:lpstr>
      </vt:variant>
      <vt:variant>
        <vt:i4>132</vt:i4>
      </vt:variant>
    </vt:vector>
  </HeadingPairs>
  <TitlesOfParts>
    <vt:vector size="153" baseType="lpstr">
      <vt:lpstr>Intel Clear</vt:lpstr>
      <vt:lpstr>Intel Clear Light</vt:lpstr>
      <vt:lpstr>Ubuntu</vt:lpstr>
      <vt:lpstr>굴림</vt:lpstr>
      <vt:lpstr>맑은 고딕</vt:lpstr>
      <vt:lpstr>맑은 고딕</vt:lpstr>
      <vt:lpstr>휴먼명조</vt:lpstr>
      <vt:lpstr>휴먼엑스포</vt:lpstr>
      <vt:lpstr>Arial</vt:lpstr>
      <vt:lpstr>Arial Narrow</vt:lpstr>
      <vt:lpstr>Calibri</vt:lpstr>
      <vt:lpstr>Cambria</vt:lpstr>
      <vt:lpstr>Cambria Math</vt:lpstr>
      <vt:lpstr>Comic Sans MS</vt:lpstr>
      <vt:lpstr>Helvetica</vt:lpstr>
      <vt:lpstr>Lucida Sans Unicode</vt:lpstr>
      <vt:lpstr>Microsoft Yi Baiti</vt:lpstr>
      <vt:lpstr>Times New Roman</vt:lpstr>
      <vt:lpstr>Wingdings</vt:lpstr>
      <vt:lpstr>Office 테마</vt:lpstr>
      <vt:lpstr>1_Office 테마</vt:lpstr>
      <vt:lpstr>Computer Systems  for AI-inspired Cloud:  Theory &amp; Lab.</vt:lpstr>
      <vt:lpstr>PowerPoint 프레젠테이션</vt:lpstr>
      <vt:lpstr>PowerPoint 프레젠테이션</vt:lpstr>
      <vt:lpstr>PowerPoint 프레젠테이션</vt:lpstr>
      <vt:lpstr>PowerPoint 프레젠테이션</vt:lpstr>
      <vt:lpstr>Chapter Keywords</vt:lpstr>
      <vt:lpstr>PowerPoint 프레젠테이션</vt:lpstr>
      <vt:lpstr>PowerPoint 프레젠테이션</vt:lpstr>
      <vt:lpstr>Evolution of  Computer  System (Chip)</vt:lpstr>
      <vt:lpstr>Major Components of Computer Systems</vt:lpstr>
      <vt:lpstr>Diversity of Computer Systems  Box</vt:lpstr>
      <vt:lpstr>Compute Box: Computers &amp; Computer (Server) Clusters</vt:lpstr>
      <vt:lpstr>Storage Box: Storage Servers</vt:lpstr>
      <vt:lpstr>Networking Box: Switches &amp; Routers</vt:lpstr>
      <vt:lpstr>Futuristic Box:  Hyper-Converged Infrastructure </vt:lpstr>
      <vt:lpstr>Multiple Box Abstractions:  Black/Brown/White and SmartX Boxes</vt:lpstr>
      <vt:lpstr>Converged/Disaggregated Boxes in Data Centers</vt:lpstr>
      <vt:lpstr>Computer Systems Everywhere</vt:lpstr>
      <vt:lpstr>Future of Compute Boxes</vt:lpstr>
      <vt:lpstr>Thank you!</vt:lpstr>
      <vt:lpstr>PowerPoint 프레젠테이션</vt:lpstr>
      <vt:lpstr>Chapter Keywords</vt:lpstr>
      <vt:lpstr>Computer System: Inter-Connected Functions inside/across Boxes/Sites</vt:lpstr>
      <vt:lpstr>Computer System: Hardware &amp; Software</vt:lpstr>
      <vt:lpstr>Computer System: Operating System (OS)</vt:lpstr>
      <vt:lpstr>Computer System: OS &amp; Kernel</vt:lpstr>
      <vt:lpstr>History of Unix-like Operating Systems</vt:lpstr>
      <vt:lpstr>Linux OS Everywhere</vt:lpstr>
      <vt:lpstr>Linux Kernel Diagram</vt:lpstr>
      <vt:lpstr>Computer System:  Microcontroller Architecture</vt:lpstr>
      <vt:lpstr>Computer: CPU – RISC vs CISC</vt:lpstr>
      <vt:lpstr>OS &amp; Compute: Socket/Core &amp; Threads</vt:lpstr>
      <vt:lpstr>OS &amp; Compute: Threads/Processes</vt:lpstr>
      <vt:lpstr>Linux OS: I/O Stack</vt:lpstr>
      <vt:lpstr>OS &amp; Memory/Storage </vt:lpstr>
      <vt:lpstr>Linux Kernel Networking: L2/L3/L4…</vt:lpstr>
      <vt:lpstr>Linux OS: Boot Procedure</vt:lpstr>
      <vt:lpstr>Thank you!</vt:lpstr>
      <vt:lpstr>PowerPoint 프레젠테이션</vt:lpstr>
      <vt:lpstr>Chapter Keywords</vt:lpstr>
      <vt:lpstr>p(Baremetal) + v(Virtual Machine) + c(Container) Harmonization </vt:lpstr>
      <vt:lpstr>PowerPoint 프레젠테이션</vt:lpstr>
      <vt:lpstr>Hypervisor Type 1 &amp; 2 for Virtualization </vt:lpstr>
      <vt:lpstr>VMs (Functions) with Hypervisor-based Virtualization</vt:lpstr>
      <vt:lpstr>PowerPoint 프레젠테이션</vt:lpstr>
      <vt:lpstr>PowerPoint 프레젠테이션</vt:lpstr>
      <vt:lpstr>p(Baremetal) + v(Virtual Machine) + c(Container) Harmonization </vt:lpstr>
      <vt:lpstr>Containers vs VMs Packaging workload tasks and Scaling … </vt:lpstr>
      <vt:lpstr>Docker: Light-weight Process (Application) Container</vt:lpstr>
      <vt:lpstr>Containers</vt:lpstr>
      <vt:lpstr>OCI (Open Container Initiative)</vt:lpstr>
      <vt:lpstr>CRI(Container Runtime Interface): Containerd, rkt, CRI-O, …</vt:lpstr>
      <vt:lpstr>PowerPoint 프레젠테이션</vt:lpstr>
      <vt:lpstr>Thank you!</vt:lpstr>
      <vt:lpstr>PowerPoint 프레젠테이션</vt:lpstr>
      <vt:lpstr>Chapter Keywords</vt:lpstr>
      <vt:lpstr>From Baremetal to Containers / Serverless</vt:lpstr>
      <vt:lpstr>unikernel</vt:lpstr>
      <vt:lpstr>Serverless (FaaS) computing</vt:lpstr>
      <vt:lpstr>Container-leveraged Microservices Architecture for Agile &amp; Automated Service Realization</vt:lpstr>
      <vt:lpstr>Container Orchestration Early View (2015): Docker Containers + Mesos Scheduler +  Kubernetes Orchestration</vt:lpstr>
      <vt:lpstr>Kubernetes for Large-scale Container Orchestration: Architecture</vt:lpstr>
      <vt:lpstr>Kubernetes for Large-scale Container Orchestration: Operation</vt:lpstr>
      <vt:lpstr>Container Platforms &amp; Orchestration Tools (2017)</vt:lpstr>
      <vt:lpstr>CNCF &amp; K8S</vt:lpstr>
      <vt:lpstr>Cloud-native Computing</vt:lpstr>
      <vt:lpstr>CNI (Container Network Interface)</vt:lpstr>
      <vt:lpstr>PowerPoint 프레젠테이션</vt:lpstr>
      <vt:lpstr>Unified Visibility (Monitoring/Tracing) for Kubernetes-orchestrated Services</vt:lpstr>
      <vt:lpstr>Service Mesh: Thin-layer for Reliable Microservices  with Traffic Monitoring &amp; fine-grained QoS/Access Control</vt:lpstr>
      <vt:lpstr>Thank you!</vt:lpstr>
      <vt:lpstr>PowerPoint 프레젠테이션</vt:lpstr>
      <vt:lpstr>Chapter Keywords</vt:lpstr>
      <vt:lpstr>Computer Systems: Scaling Options </vt:lpstr>
      <vt:lpstr>Computer Systems: Cluster Computing</vt:lpstr>
      <vt:lpstr>Computer Systems: Grid Computing</vt:lpstr>
      <vt:lpstr>Computer Systems - Evolution:  Cluster / Grid / Cloud Computing</vt:lpstr>
      <vt:lpstr>Computer Systems - Evolution:  Enabled by High-Performance Optical Networking</vt:lpstr>
      <vt:lpstr>PowerPoint 프레젠테이션</vt:lpstr>
      <vt:lpstr>Computer Systems:  HPC (High Performance Computing) Clustering</vt:lpstr>
      <vt:lpstr>Computer Systems:  HPC Clustering Requirement</vt:lpstr>
      <vt:lpstr>Computer Systems: HPC Clustering  for Super Computer</vt:lpstr>
      <vt:lpstr>Storage Challenges: Latency &amp; Cost</vt:lpstr>
      <vt:lpstr>PowerPoint 프레젠테이션</vt:lpstr>
      <vt:lpstr>Open-Source BigData Platform</vt:lpstr>
      <vt:lpstr>BigData (HPDA) Cluster Management</vt:lpstr>
      <vt:lpstr>PowerPoint 프레젠테이션</vt:lpstr>
      <vt:lpstr>‘New’ Open Data Landscape: Data Fabric vs Data Lake vs Data Hub</vt:lpstr>
      <vt:lpstr>Configurable Clustering  for AI-inspired HPC/BigData (HPDA)</vt:lpstr>
      <vt:lpstr>Cluster for AI Computing</vt:lpstr>
      <vt:lpstr>PowerPoint 프레젠테이션</vt:lpstr>
      <vt:lpstr>Thank you!</vt:lpstr>
      <vt:lpstr>PowerPoint 프레젠테이션</vt:lpstr>
      <vt:lpstr>Chapter Keywords</vt:lpstr>
      <vt:lpstr>Data Center: Separated Operation  for Compute (Servers) and Networking </vt:lpstr>
      <vt:lpstr>Data Center 3-Tier Application Pattern &amp; Networking</vt:lpstr>
      <vt:lpstr>Data Center Networking: Facebook Fabric</vt:lpstr>
      <vt:lpstr>PowerPoint 프레젠테이션</vt:lpstr>
      <vt:lpstr>Software-Defined Data Centers Unified, Programmable &amp; Virtualized Resources</vt:lpstr>
      <vt:lpstr>Data Center as a BIG Computer</vt:lpstr>
      <vt:lpstr>Cloud Computing: Service Orchestration</vt:lpstr>
      <vt:lpstr>PowerPoint 프레젠테이션</vt:lpstr>
      <vt:lpstr>PowerPoint 프레젠테이션</vt:lpstr>
      <vt:lpstr>IoT/HPC/BigData Services from Hyper-scale Cloud (AWS)</vt:lpstr>
      <vt:lpstr>Recap: From Baremetal to Containers / Serverless</vt:lpstr>
      <vt:lpstr>PowerPoint 프레젠테이션</vt:lpstr>
      <vt:lpstr>Convergent SDI for Diversified Services</vt:lpstr>
      <vt:lpstr>Converged SDI @ Hyper-scale Cloud</vt:lpstr>
      <vt:lpstr>5G-leveraged Converged SDI (SDN/NFV/Cloud Integrated)</vt:lpstr>
      <vt:lpstr>PowerPoint 프레젠테이션</vt:lpstr>
      <vt:lpstr>Infrastructure vs Platform vs Services</vt:lpstr>
      <vt:lpstr>PowerPoint 프레젠테이션</vt:lpstr>
      <vt:lpstr>Thank you!</vt:lpstr>
      <vt:lpstr>PowerPoint 프레젠테이션</vt:lpstr>
      <vt:lpstr>Chapter Keywords</vt:lpstr>
      <vt:lpstr>Computer System: Inter-Connected Functions inside/across Boxes/Sites</vt:lpstr>
      <vt:lpstr>Computer System: Inter-Connected Functions inside/across Boxes/Sites</vt:lpstr>
      <vt:lpstr>Computer System: Inter-Connected Functions inside/across Boxes/Sites</vt:lpstr>
      <vt:lpstr>Computer System: Inter-Connected Functions inside/across Boxes/Sites</vt:lpstr>
      <vt:lpstr>Computer System: Inter-Connected Functions inside/across Boxes/Sites</vt:lpstr>
      <vt:lpstr>PowerPoint 프레젠테이션</vt:lpstr>
      <vt:lpstr>PowerPoint 프레젠테이션</vt:lpstr>
      <vt:lpstr>PowerPoint 프레젠테이션</vt:lpstr>
      <vt:lpstr>SmartX Automation Framework</vt:lpstr>
      <vt:lpstr>SmartX Composable Playground &amp; Boxes</vt:lpstr>
      <vt:lpstr>PowerPoint 프레젠테이션</vt:lpstr>
      <vt:lpstr>Federated OF@TEIN+ SmartX Playground</vt:lpstr>
      <vt:lpstr>PowerPoint 프레젠테이션</vt:lpstr>
      <vt:lpstr>Dynamic Cloud-native OverCloud  leveraging Infrastructure Slicing over Converged SDI</vt:lpstr>
      <vt:lpstr>PowerPoint 프레젠테이션</vt:lpstr>
      <vt:lpstr>HPC/AI-inspired Services with  Open S&amp;T Ecosystem</vt:lpstr>
      <vt:lpstr>Thank you!</vt:lpstr>
    </vt:vector>
  </TitlesOfParts>
  <Company>GIST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swhan</dc:creator>
  <cp:lastModifiedBy>김 주성</cp:lastModifiedBy>
  <cp:revision>1058</cp:revision>
  <dcterms:created xsi:type="dcterms:W3CDTF">2009-01-28T04:01:48Z</dcterms:created>
  <dcterms:modified xsi:type="dcterms:W3CDTF">2018-11-23T07:46:11Z</dcterms:modified>
</cp:coreProperties>
</file>